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2.xml" ContentType="application/vnd.openxmlformats-officedocument.theme+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9.xml" ContentType="application/vnd.openxmlformats-officedocument.presentationml.tags+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4373" r:id="rId4"/>
    <p:sldMasterId id="2147484477" r:id="rId5"/>
    <p:sldMasterId id="2147484539" r:id="rId6"/>
  </p:sldMasterIdLst>
  <p:notesMasterIdLst>
    <p:notesMasterId r:id="rId33"/>
  </p:notesMasterIdLst>
  <p:handoutMasterIdLst>
    <p:handoutMasterId r:id="rId34"/>
  </p:handoutMasterIdLst>
  <p:sldIdLst>
    <p:sldId id="501" r:id="rId7"/>
    <p:sldId id="502" r:id="rId8"/>
    <p:sldId id="504" r:id="rId9"/>
    <p:sldId id="505" r:id="rId10"/>
    <p:sldId id="506" r:id="rId11"/>
    <p:sldId id="508" r:id="rId12"/>
    <p:sldId id="507" r:id="rId13"/>
    <p:sldId id="510" r:id="rId14"/>
    <p:sldId id="343" r:id="rId15"/>
    <p:sldId id="324" r:id="rId16"/>
    <p:sldId id="2013" r:id="rId17"/>
    <p:sldId id="349" r:id="rId18"/>
    <p:sldId id="350" r:id="rId19"/>
    <p:sldId id="351" r:id="rId20"/>
    <p:sldId id="267" r:id="rId21"/>
    <p:sldId id="354" r:id="rId22"/>
    <p:sldId id="355" r:id="rId23"/>
    <p:sldId id="356" r:id="rId24"/>
    <p:sldId id="4531" r:id="rId25"/>
    <p:sldId id="2355" r:id="rId26"/>
    <p:sldId id="4532" r:id="rId27"/>
    <p:sldId id="783" r:id="rId28"/>
    <p:sldId id="3698" r:id="rId29"/>
    <p:sldId id="4225" r:id="rId30"/>
    <p:sldId id="511" r:id="rId31"/>
    <p:sldId id="509"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3CD5E64A-71DA-43F1-A8FE-168CB5B34496}">
          <p14:sldIdLst>
            <p14:sldId id="501"/>
            <p14:sldId id="502"/>
            <p14:sldId id="504"/>
            <p14:sldId id="505"/>
          </p14:sldIdLst>
        </p14:section>
        <p14:section name="Lab Review" id="{D13DE96A-FBA2-46BF-8265-A64C477863ED}">
          <p14:sldIdLst>
            <p14:sldId id="506"/>
            <p14:sldId id="508"/>
            <p14:sldId id="507"/>
            <p14:sldId id="510"/>
          </p14:sldIdLst>
        </p14:section>
        <p14:section name="Azure Overview" id="{2A39B266-7E47-48DF-AD20-DE9DD7179AF6}">
          <p14:sldIdLst>
            <p14:sldId id="343"/>
            <p14:sldId id="324"/>
            <p14:sldId id="2013"/>
            <p14:sldId id="349"/>
            <p14:sldId id="350"/>
            <p14:sldId id="351"/>
            <p14:sldId id="267"/>
            <p14:sldId id="354"/>
            <p14:sldId id="355"/>
            <p14:sldId id="356"/>
            <p14:sldId id="4531"/>
            <p14:sldId id="2355"/>
          </p14:sldIdLst>
        </p14:section>
        <p14:section name="Main Presentation" id="{9C6DC15C-DA95-4727-B0CF-614F85130179}">
          <p14:sldIdLst>
            <p14:sldId id="4532"/>
            <p14:sldId id="783"/>
            <p14:sldId id="3698"/>
            <p14:sldId id="4225"/>
          </p14:sldIdLst>
        </p14:section>
        <p14:section name="Resources" id="{F0FB05A6-E94A-496D-92B4-3355DD6D21AF}">
          <p14:sldIdLst>
            <p14:sldId id="511"/>
          </p14:sldIdLst>
        </p14:section>
        <p14:section name="Conclusion" id="{1EB8832C-CECC-48AF-8BDB-6DDCF6FCD2DD}">
          <p14:sldIdLst>
            <p14:sldId id="509"/>
          </p14:sldIdLst>
        </p14:section>
      </p14:sectionLst>
    </p:ext>
    <p:ext uri="{EFAFB233-063F-42B5-8137-9DF3F51BA10A}">
      <p15:sldGuideLst xmlns:p15="http://schemas.microsoft.com/office/powerpoint/2012/main">
        <p15:guide id="19" orient="horz">
          <p15:clr>
            <a:srgbClr val="A4A3A4"/>
          </p15:clr>
        </p15:guide>
        <p15:guide id="20"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94D0FF"/>
    <a:srgbClr val="95CFFF"/>
    <a:srgbClr val="414241"/>
    <a:srgbClr val="B4009E"/>
    <a:srgbClr val="0478D7"/>
    <a:srgbClr val="0359A0"/>
    <a:srgbClr val="797979"/>
    <a:srgbClr val="424242"/>
    <a:srgbClr val="8DC3ED"/>
    <a:srgbClr val="4DB2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15" autoAdjust="0"/>
    <p:restoredTop sz="77148" autoAdjust="0"/>
  </p:normalViewPr>
  <p:slideViewPr>
    <p:cSldViewPr snapToGrid="0">
      <p:cViewPr varScale="1">
        <p:scale>
          <a:sx n="93" d="100"/>
          <a:sy n="93" d="100"/>
        </p:scale>
        <p:origin x="66" y="318"/>
      </p:cViewPr>
      <p:guideLst>
        <p:guide orient="horz"/>
        <p:guide pos="3840"/>
      </p:guideLst>
    </p:cSldViewPr>
  </p:slideViewPr>
  <p:notesTextViewPr>
    <p:cViewPr>
      <p:scale>
        <a:sx n="3" d="2"/>
        <a:sy n="3" d="2"/>
      </p:scale>
      <p:origin x="0" y="0"/>
    </p:cViewPr>
  </p:notesTextViewPr>
  <p:sorterViewPr>
    <p:cViewPr>
      <p:scale>
        <a:sx n="38" d="100"/>
        <a:sy n="38" d="100"/>
      </p:scale>
      <p:origin x="0" y="-3630"/>
    </p:cViewPr>
  </p:sorterViewPr>
  <p:notesViewPr>
    <p:cSldViewPr snapToGrid="0">
      <p:cViewPr>
        <p:scale>
          <a:sx n="1" d="2"/>
          <a:sy n="1" d="2"/>
        </p:scale>
        <p:origin x="4548" y="142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 Type="http://schemas.openxmlformats.org/officeDocument/2006/relationships/customXml" Target="../customXml/item3.xml"/><Relationship Id="rId21" Type="http://schemas.openxmlformats.org/officeDocument/2006/relationships/slide" Target="slides/slide15.xml"/><Relationship Id="rId34" Type="http://schemas.openxmlformats.org/officeDocument/2006/relationships/handoutMaster" Target="handoutMasters/handoutMaster1.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viewProps" Target="viewProp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1F5DDD7-29E8-4F85-A117-E0D0E07135BD}" type="datetimeFigureOut">
              <a:rPr lang="en-US" smtClean="0"/>
              <a:t>1/26/2019</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A458E4C-A571-4498-B61D-3EBCC782E6C8}" type="slidenum">
              <a:rPr lang="en-US" smtClean="0"/>
              <a:t>‹#›</a:t>
            </a:fld>
            <a:endParaRPr lang="en-US"/>
          </a:p>
        </p:txBody>
      </p:sp>
    </p:spTree>
    <p:extLst>
      <p:ext uri="{BB962C8B-B14F-4D97-AF65-F5344CB8AC3E}">
        <p14:creationId xmlns:p14="http://schemas.microsoft.com/office/powerpoint/2010/main" val="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434B426-DD78-45C6-AC2B-6AECC245F0A6}" type="datetimeFigureOut">
              <a:rPr lang="en-US" smtClean="0"/>
              <a:t>1/26/2019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D493308-1CCD-4083-9427-1DD59259FBE4}" type="slidenum">
              <a:rPr lang="en-US" smtClean="0"/>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493308-1CCD-4083-9427-1DD59259FBE4}" type="slidenum">
              <a:rPr lang="en-US" smtClean="0"/>
              <a:t>3</a:t>
            </a:fld>
            <a:endParaRPr lang="en-US"/>
          </a:p>
        </p:txBody>
      </p:sp>
    </p:spTree>
    <p:extLst>
      <p:ext uri="{BB962C8B-B14F-4D97-AF65-F5344CB8AC3E}">
        <p14:creationId xmlns:p14="http://schemas.microsoft.com/office/powerpoint/2010/main" val="17463932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b="1" dirty="0">
                <a:latin typeface="Segoe UI" panose="020B0502040204020203" pitchFamily="34" charset="0"/>
                <a:cs typeface="Segoe UI" panose="020B0502040204020203" pitchFamily="34" charset="0"/>
              </a:rPr>
              <a:t>Azure. Cloud for all.</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000" b="1" dirty="0">
              <a:latin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000" dirty="0">
                <a:latin typeface="Segoe UI" panose="020B0502040204020203" pitchFamily="34" charset="0"/>
                <a:cs typeface="Segoe UI" panose="020B0502040204020203" pitchFamily="34" charset="0"/>
              </a:rPr>
              <a:t>These 4 pillars represent the value proposition for Azure. </a:t>
            </a:r>
          </a:p>
          <a:p>
            <a:pPr marL="0" indent="0">
              <a:buFont typeface="Arial" panose="020B0604020202020204" pitchFamily="34" charset="0"/>
              <a:buNone/>
            </a:pPr>
            <a:endParaRPr lang="en-US" sz="1000" dirty="0">
              <a:latin typeface="Segoe UI" panose="020B0502040204020203" pitchFamily="34" charset="0"/>
              <a:cs typeface="Segoe UI" panose="020B0502040204020203" pitchFamily="34" charset="0"/>
            </a:endParaRPr>
          </a:p>
          <a:p>
            <a:pPr marL="171450" indent="-171450">
              <a:buFont typeface="Arial" panose="020B0604020202020204" pitchFamily="34" charset="0"/>
              <a:buChar char="•"/>
            </a:pPr>
            <a:r>
              <a:rPr lang="en-US" sz="1000" b="1" dirty="0">
                <a:latin typeface="Segoe UI" panose="020B0502040204020203" pitchFamily="34" charset="0"/>
                <a:cs typeface="Segoe UI" panose="020B0502040204020203" pitchFamily="34" charset="0"/>
              </a:rPr>
              <a:t>Productive</a:t>
            </a:r>
          </a:p>
          <a:p>
            <a:pPr marL="171450" indent="-171450">
              <a:buFont typeface="Arial" panose="020B0604020202020204" pitchFamily="34" charset="0"/>
              <a:buChar char="•"/>
            </a:pPr>
            <a:r>
              <a:rPr lang="en-US" sz="1000" dirty="0">
                <a:latin typeface="Segoe UI" panose="020B0502040204020203" pitchFamily="34" charset="0"/>
                <a:cs typeface="Segoe UI" panose="020B0502040204020203" pitchFamily="34" charset="0"/>
              </a:rPr>
              <a:t>Get unparalleled productivity with integrated tools across data, dev/ops, serverless computing, machine learning and artificial intelligence, and more.</a:t>
            </a:r>
          </a:p>
          <a:p>
            <a:pPr marL="171450" indent="-171450">
              <a:buFont typeface="Arial" panose="020B0604020202020204" pitchFamily="34" charset="0"/>
              <a:buChar char="•"/>
            </a:pPr>
            <a:r>
              <a:rPr lang="en-US" sz="1000" b="1" dirty="0">
                <a:latin typeface="Segoe UI" panose="020B0502040204020203" pitchFamily="34" charset="0"/>
                <a:cs typeface="Segoe UI" panose="020B0502040204020203" pitchFamily="34" charset="0"/>
              </a:rPr>
              <a:t>Hybrid</a:t>
            </a:r>
          </a:p>
          <a:p>
            <a:pPr marL="171450" indent="-171450">
              <a:buFont typeface="Arial" panose="020B0604020202020204" pitchFamily="34" charset="0"/>
              <a:buChar char="•"/>
            </a:pPr>
            <a:r>
              <a:rPr lang="en-US" sz="1000" dirty="0">
                <a:latin typeface="Segoe UI" panose="020B0502040204020203" pitchFamily="34" charset="0"/>
                <a:cs typeface="Segoe UI" panose="020B0502040204020203" pitchFamily="34" charset="0"/>
              </a:rPr>
              <a:t>Develop and deploy where you want, with the only consistent hybrid cloud on the market. Extend Azure on-premises with Azure Stack.</a:t>
            </a:r>
          </a:p>
          <a:p>
            <a:pPr marL="171450" indent="-171450">
              <a:buFont typeface="Arial" panose="020B0604020202020204" pitchFamily="34" charset="0"/>
              <a:buChar char="•"/>
            </a:pPr>
            <a:r>
              <a:rPr lang="en-US" sz="1000" b="1" dirty="0">
                <a:latin typeface="Segoe UI" panose="020B0502040204020203" pitchFamily="34" charset="0"/>
                <a:cs typeface="Segoe UI" panose="020B0502040204020203" pitchFamily="34" charset="0"/>
              </a:rPr>
              <a:t>Intelligent</a:t>
            </a:r>
          </a:p>
          <a:p>
            <a:pPr marL="171450" indent="-171450">
              <a:buFont typeface="Arial" panose="020B0604020202020204" pitchFamily="34" charset="0"/>
              <a:buChar char="•"/>
            </a:pPr>
            <a:r>
              <a:rPr lang="en-US" sz="1000" dirty="0">
                <a:latin typeface="Segoe UI" panose="020B0502040204020203" pitchFamily="34" charset="0"/>
                <a:cs typeface="Segoe UI" panose="020B0502040204020203" pitchFamily="34" charset="0"/>
              </a:rPr>
              <a:t>Create intelligent apps that delight with data-driven experiences. Go quickly from concept to release with Azure data services and artificial intelligence, from image recognition to bot services.</a:t>
            </a:r>
          </a:p>
          <a:p>
            <a:pPr marL="171450" indent="-171450">
              <a:buFont typeface="Arial" panose="020B0604020202020204" pitchFamily="34" charset="0"/>
              <a:buChar char="•"/>
            </a:pPr>
            <a:r>
              <a:rPr lang="en-US" sz="1000" b="1" dirty="0">
                <a:latin typeface="Segoe UI" panose="020B0502040204020203" pitchFamily="34" charset="0"/>
                <a:cs typeface="Segoe UI" panose="020B0502040204020203" pitchFamily="34" charset="0"/>
              </a:rPr>
              <a:t>Trusted</a:t>
            </a:r>
          </a:p>
          <a:p>
            <a:pPr marL="171450" indent="-171450">
              <a:buFont typeface="Arial" panose="020B0604020202020204" pitchFamily="34" charset="0"/>
              <a:buChar char="•"/>
            </a:pPr>
            <a:r>
              <a:rPr lang="en-US" sz="1000" dirty="0">
                <a:latin typeface="Segoe UI" panose="020B0502040204020203" pitchFamily="34" charset="0"/>
                <a:cs typeface="Segoe UI" panose="020B0502040204020203" pitchFamily="34" charset="0"/>
              </a:rPr>
              <a:t>Startups, governments, and &gt;95 percent of Fortune 500s trust the Microsoft Cloud for security, privacy, transparency, and the most compliance coverage of any cloud provider. The Azure Trust Center provides a one-stop resource for compliance, certification, and security needs.</a:t>
            </a:r>
          </a:p>
          <a:p>
            <a:endParaRPr lang="en-US" sz="1000" dirty="0">
              <a:latin typeface="Segoe UI" panose="020B0502040204020203" pitchFamily="34" charset="0"/>
              <a:cs typeface="Segoe UI" panose="020B0502040204020203" pitchFamily="34" charset="0"/>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Inspire</a:t>
            </a: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1/26/2019 12:55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178336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0" dirty="0">
                <a:latin typeface="Segoe UI" panose="020B0502040204020203" pitchFamily="34" charset="0"/>
                <a:cs typeface="Segoe UI" panose="020B0502040204020203" pitchFamily="34" charset="0"/>
              </a:rPr>
              <a:t>Azure offers unparalleled productivity.</a:t>
            </a:r>
          </a:p>
          <a:p>
            <a:r>
              <a:rPr lang="en-US" sz="1000" b="0" dirty="0">
                <a:latin typeface="Segoe UI" panose="020B0502040204020203" pitchFamily="34" charset="0"/>
                <a:cs typeface="Segoe UI" panose="020B0502040204020203" pitchFamily="34" charset="0"/>
              </a:rPr>
              <a:t>Build using your platform and language of choice, including .NET, Java, Node.js, Python, and more.</a:t>
            </a:r>
          </a:p>
          <a:p>
            <a:r>
              <a:rPr lang="en-US" sz="1000" b="0" dirty="0">
                <a:latin typeface="Segoe UI" panose="020B0502040204020203" pitchFamily="34" charset="0"/>
                <a:cs typeface="Segoe UI" panose="020B0502040204020203" pitchFamily="34" charset="0"/>
              </a:rPr>
              <a:t>Use best in class tools that you already know, including Visual Studio and Visual Studio Code.</a:t>
            </a:r>
          </a:p>
          <a:p>
            <a:endParaRPr lang="en-US" sz="1000" b="0" dirty="0">
              <a:latin typeface="Segoe UI" panose="020B0502040204020203" pitchFamily="34" charset="0"/>
              <a:cs typeface="Segoe UI" panose="020B0502040204020203" pitchFamily="34" charset="0"/>
            </a:endParaRPr>
          </a:p>
          <a:p>
            <a:r>
              <a:rPr lang="en-US" sz="1000" b="0" dirty="0">
                <a:latin typeface="Segoe UI" panose="020B0502040204020203" pitchFamily="34" charset="0"/>
                <a:cs typeface="Segoe UI" panose="020B0502040204020203" pitchFamily="34" charset="0"/>
              </a:rPr>
              <a:t>Choose from over 100 services to architect and deploy platforms and applications. Azure provides services such as Kubernetes and other top open source technologies, to bots to serverless to big data to machine learning and AI to apps and much more. Additionally, Azure provides over 150 integration connectors for platforms like Salesforce, Dynamics, Office 365, Google services, and more.</a:t>
            </a:r>
          </a:p>
          <a:p>
            <a:endParaRPr lang="en-US" dirty="0"/>
          </a:p>
          <a:p>
            <a:r>
              <a:rPr lang="en-US" dirty="0"/>
              <a:t>Azure provides end to end management and monitoring. Use the Azure portal, the Azure Command Line Interface, bash, </a:t>
            </a:r>
            <a:r>
              <a:rPr lang="en-US" dirty="0" err="1"/>
              <a:t>Powershell</a:t>
            </a:r>
            <a:r>
              <a:rPr lang="en-US" dirty="0"/>
              <a:t>, or the REST APIs to deploy and manage resources. Use Azure Monitor for diagnostics, metrics, log analytics, and alerting across resources, and integrate it with existing security and operations management systems.</a:t>
            </a:r>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F6266E11-2D6E-47D1-9B0E-710511962C2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860974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000" b="0" dirty="0">
                <a:latin typeface="Segoe UI" panose="020B0502040204020203" pitchFamily="34" charset="0"/>
                <a:cs typeface="Segoe UI" panose="020B0502040204020203" pitchFamily="34" charset="0"/>
              </a:rPr>
              <a:t>Organizations </a:t>
            </a:r>
            <a:r>
              <a:rPr lang="en-US" sz="1000" dirty="0">
                <a:latin typeface="Segoe UI" panose="020B0502040204020203" pitchFamily="34" charset="0"/>
                <a:cs typeface="Segoe UI" panose="020B0502040204020203" pitchFamily="34" charset="0"/>
              </a:rPr>
              <a:t>need visibility, metrics and controls on every component to pinpoint issues efficiently, optimize and scale effectively, while having the assurance the security, compliance and polices are in place to ensure the velocity.</a:t>
            </a:r>
          </a:p>
          <a:p>
            <a:pPr lvl="0"/>
            <a:endParaRPr lang="en-US" sz="1000" b="1" dirty="0">
              <a:latin typeface="Segoe UI" panose="020B0502040204020203" pitchFamily="34" charset="0"/>
              <a:cs typeface="Segoe UI" panose="020B0502040204020203" pitchFamily="34" charset="0"/>
            </a:endParaRPr>
          </a:p>
          <a:p>
            <a:pPr lvl="0"/>
            <a:r>
              <a:rPr lang="en-US" sz="1000" b="0" i="1" dirty="0">
                <a:latin typeface="Segoe UI" panose="020B0502040204020203" pitchFamily="34" charset="0"/>
                <a:cs typeface="Segoe UI" panose="020B0502040204020203" pitchFamily="34" charset="0"/>
              </a:rPr>
              <a:t>Starting in the middle with the Azure portal ---</a:t>
            </a:r>
          </a:p>
          <a:p>
            <a:pPr lvl="0"/>
            <a:r>
              <a:rPr lang="en-US" sz="1000" b="1" dirty="0">
                <a:latin typeface="Segoe UI" panose="020B0502040204020203" pitchFamily="34" charset="0"/>
                <a:cs typeface="Segoe UI" panose="020B0502040204020203" pitchFamily="34" charset="0"/>
              </a:rPr>
              <a:t> - </a:t>
            </a:r>
            <a:r>
              <a:rPr lang="en-US" sz="1000" b="0" dirty="0">
                <a:latin typeface="Segoe UI" panose="020B0502040204020203" pitchFamily="34" charset="0"/>
                <a:cs typeface="Segoe UI" panose="020B0502040204020203" pitchFamily="34" charset="0"/>
              </a:rPr>
              <a:t>With Azure you get enterprise </a:t>
            </a:r>
            <a:r>
              <a:rPr lang="en-US" sz="1000" dirty="0">
                <a:latin typeface="Segoe UI" panose="020B0502040204020203" pitchFamily="34" charset="0"/>
                <a:cs typeface="Segoe UI" panose="020B0502040204020203" pitchFamily="34" charset="0"/>
              </a:rPr>
              <a:t>grade management capabilities built-in to the platform – all services and resources together in a single, easy-to-use portal. You can create dashboards, use the friendly search and intuitive menus, quick start resource templates, and more.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latin typeface="Segoe UI" panose="020B0502040204020203" pitchFamily="34" charset="0"/>
                <a:cs typeface="Segoe UI" panose="020B0502040204020203" pitchFamily="34" charset="0"/>
              </a:rPr>
              <a:t> - With a single platform, you get integrated and interconnected tools and data, with unified metrics and alerts across your services. So you don’t have to go to different portals with different datasets.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latin typeface="Segoe UI" panose="020B0502040204020203" pitchFamily="34" charset="0"/>
                <a:cs typeface="Segoe UI" panose="020B0502040204020203" pitchFamily="34" charset="0"/>
              </a:rPr>
              <a:t> - Using out-of-the-box tools (like Azure Advisor, Azure Service Health, and Cost Management + Billing), you can optimize and right-size your investment and get personalized recommendations to enhance your experience.</a:t>
            </a:r>
          </a:p>
          <a:p>
            <a:pPr lvl="0"/>
            <a:endParaRPr lang="en-US" sz="1000" dirty="0">
              <a:latin typeface="Segoe UI" panose="020B0502040204020203" pitchFamily="34" charset="0"/>
              <a:cs typeface="Segoe UI" panose="020B0502040204020203" pitchFamily="34" charset="0"/>
            </a:endParaRPr>
          </a:p>
          <a:p>
            <a:r>
              <a:rPr lang="en-US" sz="1000" i="1" dirty="0">
                <a:latin typeface="Segoe UI" panose="020B0502040204020203" pitchFamily="34" charset="0"/>
                <a:cs typeface="Segoe UI" panose="020B0502040204020203" pitchFamily="34" charset="0"/>
              </a:rPr>
              <a:t>Looking at the 5 areas of security and management ---</a:t>
            </a:r>
            <a:endParaRPr lang="en-US" sz="1000" dirty="0">
              <a:latin typeface="Segoe UI" panose="020B0502040204020203" pitchFamily="34" charset="0"/>
              <a:cs typeface="Segoe UI" panose="020B0502040204020203" pitchFamily="34" charset="0"/>
            </a:endParaRPr>
          </a:p>
          <a:p>
            <a:pPr marL="232943" indent="-232943">
              <a:buAutoNum type="arabicPeriod"/>
            </a:pPr>
            <a:r>
              <a:rPr lang="en-US" sz="1000" b="1" dirty="0">
                <a:latin typeface="Segoe UI" panose="020B0502040204020203" pitchFamily="34" charset="0"/>
                <a:cs typeface="Segoe UI" panose="020B0502040204020203" pitchFamily="34" charset="0"/>
              </a:rPr>
              <a:t>Secure: </a:t>
            </a:r>
            <a:r>
              <a:rPr lang="en-US" sz="1000" dirty="0">
                <a:latin typeface="Segoe UI" panose="020B0502040204020203" pitchFamily="34" charset="0"/>
                <a:cs typeface="Segoe UI" panose="020B0502040204020203" pitchFamily="34" charset="0"/>
              </a:rPr>
              <a:t>While Azure is trusted and secure platform, you as a customer have your own security settings you need to manage.  You also need to be able to protect your individual machines against threats and monitor the security posture of your system. </a:t>
            </a:r>
          </a:p>
          <a:p>
            <a:pPr marL="232943" indent="-232943">
              <a:buAutoNum type="arabicPeriod"/>
            </a:pPr>
            <a:r>
              <a:rPr lang="en-US" sz="1000" b="1" dirty="0">
                <a:latin typeface="Segoe UI" panose="020B0502040204020203" pitchFamily="34" charset="0"/>
                <a:cs typeface="Segoe UI" panose="020B0502040204020203" pitchFamily="34" charset="0"/>
              </a:rPr>
              <a:t>Protect: </a:t>
            </a:r>
            <a:r>
              <a:rPr lang="en-US" sz="1000" dirty="0">
                <a:latin typeface="Segoe UI" panose="020B0502040204020203" pitchFamily="34" charset="0"/>
                <a:cs typeface="Segoe UI" panose="020B0502040204020203" pitchFamily="34" charset="0"/>
              </a:rPr>
              <a:t>Your VMs and applications in the cloud need to be backed up and protected in the event of data loss. With disaster recovery from on-</a:t>
            </a:r>
            <a:r>
              <a:rPr lang="en-US" sz="1000" dirty="0" err="1">
                <a:latin typeface="Segoe UI" panose="020B0502040204020203" pitchFamily="34" charset="0"/>
                <a:cs typeface="Segoe UI" panose="020B0502040204020203" pitchFamily="34" charset="0"/>
              </a:rPr>
              <a:t>prem</a:t>
            </a:r>
            <a:r>
              <a:rPr lang="en-US" sz="1000" dirty="0">
                <a:latin typeface="Segoe UI" panose="020B0502040204020203" pitchFamily="34" charset="0"/>
                <a:cs typeface="Segoe UI" panose="020B0502040204020203" pitchFamily="34" charset="0"/>
              </a:rPr>
              <a:t> to the cloud, or from one cloud to another, you can avoid downtime and keep your applications up and running.</a:t>
            </a:r>
          </a:p>
          <a:p>
            <a:pPr marL="232943" indent="-232943">
              <a:buAutoNum type="arabicPeriod"/>
            </a:pPr>
            <a:r>
              <a:rPr lang="en-US" sz="1000" b="1" dirty="0">
                <a:latin typeface="Segoe UI" panose="020B0502040204020203" pitchFamily="34" charset="0"/>
                <a:cs typeface="Segoe UI" panose="020B0502040204020203" pitchFamily="34" charset="0"/>
              </a:rPr>
              <a:t>Monitor: </a:t>
            </a:r>
            <a:r>
              <a:rPr lang="en-US" sz="1000" dirty="0">
                <a:latin typeface="Segoe UI" panose="020B0502040204020203" pitchFamily="34" charset="0"/>
                <a:cs typeface="Segoe UI" panose="020B0502040204020203" pitchFamily="34" charset="0"/>
              </a:rPr>
              <a:t>Every operations manager and every developer needs to be able to see the health and performance of their applications, infrastructure, and network. And seeing insights across all three together in a single dashboard can save time and resources in troubleshooting and preventing issues in the future.</a:t>
            </a:r>
          </a:p>
          <a:p>
            <a:pPr marL="232943" indent="-232943">
              <a:buAutoNum type="arabicPeriod"/>
            </a:pPr>
            <a:r>
              <a:rPr lang="en-US" sz="1000" b="1" dirty="0">
                <a:latin typeface="Segoe UI" panose="020B0502040204020203" pitchFamily="34" charset="0"/>
                <a:cs typeface="Segoe UI" panose="020B0502040204020203" pitchFamily="34" charset="0"/>
              </a:rPr>
              <a:t>Configure: </a:t>
            </a:r>
            <a:r>
              <a:rPr lang="en-US" sz="1000" dirty="0">
                <a:latin typeface="Segoe UI" panose="020B0502040204020203" pitchFamily="34" charset="0"/>
                <a:cs typeface="Segoe UI" panose="020B0502040204020203" pitchFamily="34" charset="0"/>
              </a:rPr>
              <a:t>For managing Azure and hybrid workloads at scale, automation and configuration capabilities help you create runbooks to automate tasks, manage the configuration settings and track changes, and monitor and deploy missing updates. Additionally in Azure you can use PowerShell and Cloud Shell for command line scripting.</a:t>
            </a:r>
          </a:p>
          <a:p>
            <a:pPr marL="232943" indent="-232943">
              <a:buAutoNum type="arabicPeriod"/>
            </a:pPr>
            <a:r>
              <a:rPr lang="en-US" sz="1000" b="1" dirty="0">
                <a:latin typeface="Segoe UI" panose="020B0502040204020203" pitchFamily="34" charset="0"/>
                <a:cs typeface="Segoe UI" panose="020B0502040204020203" pitchFamily="34" charset="0"/>
              </a:rPr>
              <a:t>Govern: </a:t>
            </a:r>
            <a:r>
              <a:rPr lang="en-US" sz="1000" b="0" dirty="0">
                <a:latin typeface="Segoe UI" panose="020B0502040204020203" pitchFamily="34" charset="0"/>
                <a:cs typeface="Segoe UI" panose="020B0502040204020203" pitchFamily="34" charset="0"/>
              </a:rPr>
              <a:t>Many customers need a way to look across cloud resources to assess and enforce enterprise-wide standards and policy compliance for security and management. In addition, they need to manage and monitor costs for the cloud, not just in Azure but in other clouds too.</a:t>
            </a:r>
          </a:p>
          <a:p>
            <a:pPr marL="232943" indent="-232943">
              <a:buAutoNum type="arabicPeriod"/>
            </a:pPr>
            <a:endParaRPr lang="en-US" sz="1000" b="0" dirty="0">
              <a:latin typeface="Segoe UI" panose="020B0502040204020203" pitchFamily="34" charset="0"/>
              <a:cs typeface="Segoe UI" panose="020B0502040204020203" pitchFamily="34" charset="0"/>
            </a:endParaRPr>
          </a:p>
          <a:p>
            <a:pPr marL="0" indent="0">
              <a:buNone/>
            </a:pPr>
            <a:r>
              <a:rPr lang="en-US" sz="1000" b="0" dirty="0">
                <a:latin typeface="Segoe UI" panose="020B0502040204020203" pitchFamily="34" charset="0"/>
                <a:cs typeface="Segoe UI" panose="020B0502040204020203" pitchFamily="34" charset="0"/>
              </a:rPr>
              <a:t>Lastly, Azure gives you the flexibility to manage your hybrid environments with most of these services. And you can choose which areas to invest more in, and how much to consume. </a:t>
            </a:r>
          </a:p>
          <a:p>
            <a:pPr marL="0" indent="0">
              <a:buNone/>
            </a:pPr>
            <a:r>
              <a:rPr lang="en-US" sz="1000" b="0" dirty="0">
                <a:latin typeface="Segoe UI" panose="020B0502040204020203" pitchFamily="34" charset="0"/>
                <a:cs typeface="Segoe UI" panose="020B0502040204020203" pitchFamily="34" charset="0"/>
              </a:rPr>
              <a:t>With Azure you have the flexibility to choose what and how to manage your IT.</a:t>
            </a:r>
            <a:endParaRPr lang="en-US" sz="1000" b="1" dirty="0">
              <a:latin typeface="Segoe UI" panose="020B0502040204020203" pitchFamily="34" charset="0"/>
              <a:cs typeface="Segoe UI" panose="020B0502040204020203" pitchFamily="34" charset="0"/>
            </a:endParaRPr>
          </a:p>
          <a:p>
            <a:endParaRPr lang="en-US" sz="1000" dirty="0">
              <a:latin typeface="Segoe UI" panose="020B0502040204020203" pitchFamily="34" charset="0"/>
              <a:cs typeface="Segoe UI" panose="020B0502040204020203" pitchFamily="34" charset="0"/>
            </a:endParaRPr>
          </a:p>
          <a:p>
            <a:endParaRPr lang="en-US" sz="1000" dirty="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EF46881-0CD0-4730-B19B-096431EF232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492815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000" b="0" dirty="0">
                <a:latin typeface="Segoe UI" panose="020B0502040204020203" pitchFamily="34" charset="0"/>
                <a:cs typeface="Segoe UI" panose="020B0502040204020203" pitchFamily="34" charset="0"/>
              </a:rPr>
              <a:t>Hybrid strategy is about the continuum of capabilities across the offerings, it’s not just about the platform. Hybrid is more than just being able to move an application into the cloud. There are critical elements from identity, data, and security and management that have to be addressed.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000" b="0" dirty="0">
              <a:latin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000" b="0" dirty="0">
                <a:latin typeface="Segoe UI" panose="020B0502040204020203" pitchFamily="34" charset="0"/>
                <a:cs typeface="Segoe UI" panose="020B0502040204020203" pitchFamily="34" charset="0"/>
              </a:rPr>
              <a:t>You don’t have to be stuck in an all-or nothing choice – hybrid gives you the flexibility to move to the cloud when and how you want to. </a:t>
            </a:r>
          </a:p>
          <a:p>
            <a:endParaRPr lang="en-US" sz="1000" b="0" dirty="0">
              <a:latin typeface="Segoe UI" panose="020B0502040204020203" pitchFamily="34" charset="0"/>
              <a:cs typeface="Segoe UI" panose="020B0502040204020203" pitchFamily="34" charset="0"/>
            </a:endParaRPr>
          </a:p>
          <a:p>
            <a:r>
              <a:rPr lang="en-US" sz="1000" b="0" dirty="0">
                <a:latin typeface="Segoe UI" panose="020B0502040204020203" pitchFamily="34" charset="0"/>
                <a:cs typeface="Segoe UI" panose="020B0502040204020203" pitchFamily="34" charset="0"/>
              </a:rPr>
              <a:t>Microsoft Azure offers consistency </a:t>
            </a:r>
            <a:r>
              <a:rPr lang="en-US" sz="1000" b="0" u="none" dirty="0">
                <a:latin typeface="Segoe UI" panose="020B0502040204020203" pitchFamily="34" charset="0"/>
                <a:cs typeface="Segoe UI" panose="020B0502040204020203" pitchFamily="34" charset="0"/>
              </a:rPr>
              <a:t>across</a:t>
            </a:r>
            <a:r>
              <a:rPr lang="en-US" sz="1000" b="0" dirty="0">
                <a:latin typeface="Segoe UI" panose="020B0502040204020203" pitchFamily="34" charset="0"/>
                <a:cs typeface="Segoe UI" panose="020B0502040204020203" pitchFamily="34" charset="0"/>
              </a:rPr>
              <a:t> your hybrid ecosystem: </a:t>
            </a:r>
          </a:p>
          <a:p>
            <a:pPr marL="171450" indent="-171450">
              <a:buFont typeface="Arial" panose="020B0604020202020204" pitchFamily="34" charset="0"/>
              <a:buChar char="•"/>
            </a:pPr>
            <a:r>
              <a:rPr lang="en-US" sz="1000" b="0" dirty="0">
                <a:latin typeface="Segoe UI" panose="020B0502040204020203" pitchFamily="34" charset="0"/>
                <a:cs typeface="Segoe UI" panose="020B0502040204020203" pitchFamily="34" charset="0"/>
              </a:rPr>
              <a:t>Azure Stack – Azure in your data center. Same tools, same APIs.</a:t>
            </a:r>
          </a:p>
          <a:p>
            <a:pPr marL="171450" indent="-171450">
              <a:buFont typeface="Arial" panose="020B0604020202020204" pitchFamily="34" charset="0"/>
              <a:buChar char="•"/>
            </a:pPr>
            <a:r>
              <a:rPr lang="en-US" sz="1000" b="0" dirty="0">
                <a:latin typeface="Segoe UI" panose="020B0502040204020203" pitchFamily="34" charset="0"/>
                <a:cs typeface="Segoe UI" panose="020B0502040204020203" pitchFamily="34" charset="0"/>
              </a:rPr>
              <a:t>Unified Dev/Ops - consistent CI/CD with Azure DevOps Server On-premises, including for containers and Kubernetes, and Azure DevOps in the cloud</a:t>
            </a:r>
          </a:p>
          <a:p>
            <a:pPr marL="171450" indent="-171450">
              <a:buFont typeface="Arial" panose="020B0604020202020204" pitchFamily="34" charset="0"/>
              <a:buChar char="•"/>
            </a:pPr>
            <a:r>
              <a:rPr lang="en-US" sz="1000" b="0" dirty="0">
                <a:latin typeface="Segoe UI" panose="020B0502040204020203" pitchFamily="34" charset="0"/>
                <a:cs typeface="Segoe UI" panose="020B0502040204020203" pitchFamily="34" charset="0"/>
              </a:rPr>
              <a:t>Seamlessly distribute, manage, and analyze data across SQL Server and open-source databases in the data center, and the range of Azure Data Services. </a:t>
            </a:r>
          </a:p>
          <a:p>
            <a:pPr marL="171450" indent="-171450">
              <a:buFont typeface="Arial" panose="020B0604020202020204" pitchFamily="34" charset="0"/>
              <a:buChar char="•"/>
            </a:pPr>
            <a:r>
              <a:rPr lang="en-US" sz="1000" b="0" dirty="0">
                <a:latin typeface="Segoe UI" panose="020B0502040204020203" pitchFamily="34" charset="0"/>
                <a:cs typeface="Segoe UI" panose="020B0502040204020203" pitchFamily="34" charset="0"/>
              </a:rPr>
              <a:t>Active Directory and Azure Active Directory enable one identity, access anywhere, directory sync</a:t>
            </a:r>
          </a:p>
          <a:p>
            <a:pPr marL="171450" indent="-171450">
              <a:buFont typeface="Arial" panose="020B0604020202020204" pitchFamily="34" charset="0"/>
              <a:buChar char="•"/>
            </a:pPr>
            <a:r>
              <a:rPr lang="en-US" sz="1000" b="0" dirty="0">
                <a:latin typeface="Segoe UI" panose="020B0502040204020203" pitchFamily="34" charset="0"/>
                <a:cs typeface="Segoe UI" panose="020B0502040204020203" pitchFamily="34" charset="0"/>
              </a:rPr>
              <a:t>Integrate security and management</a:t>
            </a:r>
          </a:p>
          <a:p>
            <a:endParaRPr lang="en-US" sz="1000" b="0" dirty="0">
              <a:latin typeface="Segoe UI" panose="020B0502040204020203" pitchFamily="34" charset="0"/>
              <a:cs typeface="Segoe UI" panose="020B0502040204020203" pitchFamily="34" charset="0"/>
            </a:endParaRPr>
          </a:p>
          <a:p>
            <a:endParaRPr lang="en-US" sz="1000" b="0" dirty="0">
              <a:latin typeface="Segoe UI" panose="020B0502040204020203" pitchFamily="34" charset="0"/>
              <a:cs typeface="Segoe UI" panose="020B0502040204020203" pitchFamily="34" charset="0"/>
            </a:endParaRPr>
          </a:p>
          <a:p>
            <a:pPr indent="-171450">
              <a:buChar char="•"/>
            </a:pPr>
            <a:endParaRPr lang="en-US" sz="1000" b="0" dirty="0">
              <a:latin typeface="Segoe UI" panose="020B0502040204020203" pitchFamily="34" charset="0"/>
              <a:cs typeface="Segoe UI" panose="020B0502040204020203" pitchFamily="34" charset="0"/>
            </a:endParaRPr>
          </a:p>
          <a:p>
            <a:endParaRPr lang="en-US" sz="1000" b="0" dirty="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5"/>
          </p:nvPr>
        </p:nvSpPr>
        <p:spPr/>
        <p:txBody>
          <a:bodyPr/>
          <a:lstStyle/>
          <a:p>
            <a:fld id="{C8422794-6E8F-4841-A099-765E08C7E51C}" type="slidenum">
              <a:rPr lang="en-US" smtClean="0"/>
              <a:t>15</a:t>
            </a:fld>
            <a:endParaRPr lang="en-US"/>
          </a:p>
        </p:txBody>
      </p:sp>
    </p:spTree>
    <p:extLst>
      <p:ext uri="{BB962C8B-B14F-4D97-AF65-F5344CB8AC3E}">
        <p14:creationId xmlns:p14="http://schemas.microsoft.com/office/powerpoint/2010/main" val="21566907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Microsoft Azure: the cloud for intelligent solutions </a:t>
            </a:r>
          </a:p>
          <a:p>
            <a:endParaRPr lang="en-US" b="1" dirty="0"/>
          </a:p>
          <a:p>
            <a:pPr marL="171450" indent="-171450">
              <a:buFont typeface="Arial" panose="020B0604020202020204" pitchFamily="34" charset="0"/>
              <a:buChar char="•"/>
            </a:pPr>
            <a:r>
              <a:rPr lang="en-US" dirty="0"/>
              <a:t>In addition to having the traditional on-premises enterprise data tools—such as SQL Server—Azure provides data services that connect data to AI services. </a:t>
            </a:r>
          </a:p>
          <a:p>
            <a:pPr marL="171450" indent="-171450">
              <a:buFont typeface="Arial" panose="020B0604020202020204" pitchFamily="34" charset="0"/>
              <a:buChar char="•"/>
            </a:pPr>
            <a:r>
              <a:rPr lang="en-US" dirty="0"/>
              <a:t>This enables quick adoption of technologies, such as deploying a global mobile application that integrates with facial recognition services.</a:t>
            </a:r>
          </a:p>
          <a:p>
            <a:pPr marL="171450" indent="-171450">
              <a:buFont typeface="Arial" panose="020B0604020202020204" pitchFamily="34" charset="0"/>
              <a:buChar char="•"/>
            </a:pPr>
            <a:r>
              <a:rPr lang="en-US" dirty="0"/>
              <a:t>The ease of integration enables anyone to build solutions like that. </a:t>
            </a:r>
          </a:p>
          <a:p>
            <a:pPr marL="171450" indent="-171450">
              <a:buFont typeface="Arial" panose="020B0604020202020204" pitchFamily="34" charset="0"/>
              <a:buChar char="•"/>
            </a:pPr>
            <a:r>
              <a:rPr lang="en-US" dirty="0"/>
              <a:t>From bot frameworks to cognitive services, you can fundamentally change the way your business goes to market with Microsoft’s powerful AI platform</a:t>
            </a:r>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F6266E11-2D6E-47D1-9B0E-710511962C2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439343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latin typeface="Segoe UI" panose="020B0502040204020203" pitchFamily="34" charset="0"/>
                <a:cs typeface="Segoe UI" panose="020B0502040204020203" pitchFamily="34" charset="0"/>
              </a:rPr>
              <a:t>Azure offers a comprehensive set of services, tools, and infrastructure to build AI-powered experiences.</a:t>
            </a:r>
          </a:p>
          <a:p>
            <a:endParaRPr lang="en-US" sz="1000" dirty="0">
              <a:latin typeface="Segoe UI" panose="020B0502040204020203" pitchFamily="34" charset="0"/>
              <a:cs typeface="Segoe UI" panose="020B0502040204020203" pitchFamily="34" charset="0"/>
            </a:endParaRPr>
          </a:p>
          <a:p>
            <a:r>
              <a:rPr lang="en-US" sz="1000" dirty="0">
                <a:latin typeface="Segoe UI" panose="020B0502040204020203" pitchFamily="34" charset="0"/>
                <a:cs typeface="Segoe UI" panose="020B0502040204020203" pitchFamily="34" charset="0"/>
              </a:rPr>
              <a:t>Offerings include machine learning and deep learning services, with support for leading open-source frameworks; AI services including the Azure Bot Service and a set of pre-trained Azure Cognitive Services; and compute infrastructure powered by the latest GPUs and FPGAs for the fastest inferencing and prediction.</a:t>
            </a:r>
          </a:p>
          <a:p>
            <a:endParaRPr lang="en-US" sz="1000" dirty="0">
              <a:latin typeface="Segoe UI" panose="020B0502040204020203" pitchFamily="34" charset="0"/>
              <a:cs typeface="Segoe UI" panose="020B0502040204020203" pitchFamily="34" charset="0"/>
            </a:endParaRPr>
          </a:p>
          <a:p>
            <a:r>
              <a:rPr lang="en-US" sz="1000" dirty="0">
                <a:latin typeface="Segoe UI" panose="020B0502040204020203" pitchFamily="34" charset="0"/>
                <a:cs typeface="Segoe UI" panose="020B0502040204020203" pitchFamily="34" charset="0"/>
              </a:rPr>
              <a:t>Azure is an open AI platform, supporting not only leading frameworks but also platforms like Hadoop, Spark, and Databricks as well as tools like </a:t>
            </a:r>
            <a:r>
              <a:rPr lang="en-US" sz="1000" dirty="0" err="1">
                <a:latin typeface="Segoe UI" panose="020B0502040204020203" pitchFamily="34" charset="0"/>
                <a:cs typeface="Segoe UI" panose="020B0502040204020203" pitchFamily="34" charset="0"/>
              </a:rPr>
              <a:t>Jupyter</a:t>
            </a:r>
            <a:r>
              <a:rPr lang="en-US" sz="1000" dirty="0">
                <a:latin typeface="Segoe UI" panose="020B0502040204020203" pitchFamily="34" charset="0"/>
                <a:cs typeface="Segoe UI" panose="020B0502040204020203" pitchFamily="34" charset="0"/>
              </a:rPr>
              <a:t> notebooks. And of course, our own Visual Studio and Visual Studio Code have full AI tooling capabilities.</a:t>
            </a:r>
          </a:p>
          <a:p>
            <a:endParaRPr lang="en-US" sz="1000" dirty="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F6266E11-2D6E-47D1-9B0E-710511962C2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895430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000" b="0" i="0" dirty="0">
                <a:latin typeface="Segoe UI" panose="020B0502040204020203" pitchFamily="34" charset="0"/>
                <a:cs typeface="Segoe UI" panose="020B0502040204020203" pitchFamily="34" charset="0"/>
              </a:rPr>
              <a:t>Azure leads on trust. With more certifications than any other cloud provider and our ongoing security investments, compliance and trust is a primary commitment for Microsoft.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000" b="0" i="0" dirty="0">
              <a:latin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000" b="0" i="0" dirty="0">
                <a:latin typeface="Segoe UI" panose="020B0502040204020203" pitchFamily="34" charset="0"/>
                <a:cs typeface="Segoe UI" panose="020B0502040204020203" pitchFamily="34" charset="0"/>
              </a:rPr>
              <a:t>This is only a sample of our certifications. See the Azure Trust Center (see Resources) for full </a:t>
            </a:r>
            <a:r>
              <a:rPr lang="en-US" sz="1000" b="0" i="0">
                <a:latin typeface="Segoe UI" panose="020B0502040204020203" pitchFamily="34" charset="0"/>
                <a:cs typeface="Segoe UI" panose="020B0502040204020203" pitchFamily="34" charset="0"/>
              </a:rPr>
              <a:t>details.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000" b="0" i="0">
              <a:latin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000" b="0" i="0">
                <a:latin typeface="Segoe UI" panose="020B0502040204020203" pitchFamily="34" charset="0"/>
                <a:cs typeface="Segoe UI" panose="020B0502040204020203" pitchFamily="34" charset="0"/>
              </a:rPr>
              <a:t>Trusted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000" b="0" i="0">
              <a:latin typeface="Segoe UI" panose="020B0502040204020203" pitchFamily="34" charset="0"/>
              <a:cs typeface="Segoe UI" panose="020B0502040204020203"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b="0" i="0">
                <a:latin typeface="Segoe UI" panose="020B0502040204020203" pitchFamily="34" charset="0"/>
                <a:cs typeface="Segoe UI" panose="020B0502040204020203" pitchFamily="34" charset="0"/>
              </a:rPr>
              <a:t>Compliance and trust is not an afterthought at Microsoft.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b="0" i="0">
                <a:latin typeface="Segoe UI" panose="020B0502040204020203" pitchFamily="34" charset="0"/>
                <a:cs typeface="Segoe UI" panose="020B0502040204020203" pitchFamily="34" charset="0"/>
              </a:rPr>
              <a:t>We are leaders in this space, and help set standards for global and federal organizations around the world.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000" b="0" i="0">
              <a:latin typeface="Segoe UI" panose="020B0502040204020203" pitchFamily="34" charset="0"/>
              <a:cs typeface="Segoe UI" panose="020B0502040204020203" pitchFamily="34" charset="0"/>
            </a:endParaRPr>
          </a:p>
          <a:p>
            <a:pPr marL="171450" indent="-171450">
              <a:buFont typeface="Arial" panose="020B0604020202020204" pitchFamily="34" charset="0"/>
              <a:buChar char="•"/>
            </a:pPr>
            <a:r>
              <a:rPr lang="en-US" sz="1000" b="0" i="0">
                <a:latin typeface="Segoe UI" panose="020B0502040204020203" pitchFamily="34" charset="0"/>
                <a:cs typeface="Segoe UI" panose="020B0502040204020203" pitchFamily="34" charset="0"/>
              </a:rPr>
              <a:t>Microsoft has been talking about trust in the cloud for a while and will continue to do so. </a:t>
            </a:r>
          </a:p>
          <a:p>
            <a:pPr marL="171450" indent="-171450">
              <a:buFont typeface="Arial" panose="020B0604020202020204" pitchFamily="34" charset="0"/>
              <a:buChar char="•"/>
            </a:pPr>
            <a:r>
              <a:rPr lang="en-US" sz="1000" b="0" i="0">
                <a:latin typeface="Segoe UI" panose="020B0502040204020203" pitchFamily="34" charset="0"/>
                <a:cs typeface="Segoe UI" panose="020B0502040204020203" pitchFamily="34" charset="0"/>
              </a:rPr>
              <a:t>This is only a sampling of our compliance certifications, but we run the gamut. </a:t>
            </a:r>
          </a:p>
          <a:p>
            <a:pPr marL="171450" indent="-171450">
              <a:buFont typeface="Arial" panose="020B0604020202020204" pitchFamily="34" charset="0"/>
              <a:buChar char="•"/>
            </a:pPr>
            <a:r>
              <a:rPr lang="en-US" sz="1000" b="0" i="0">
                <a:latin typeface="Segoe UI" panose="020B0502040204020203" pitchFamily="34" charset="0"/>
                <a:cs typeface="Segoe UI" panose="020B0502040204020203" pitchFamily="34" charset="0"/>
              </a:rPr>
              <a:t>Azure’s strengths are around security, privacy, and transparency around how we run the cloud. </a:t>
            </a:r>
          </a:p>
          <a:p>
            <a:endParaRPr lang="en-US" sz="1000" b="0" i="0">
              <a:latin typeface="Segoe UI" panose="020B0502040204020203" pitchFamily="34" charset="0"/>
              <a:cs typeface="Segoe UI" panose="020B0502040204020203" pitchFamily="34" charset="0"/>
            </a:endParaRPr>
          </a:p>
          <a:p>
            <a:endParaRPr lang="en-US" sz="1000" b="0" i="0" dirty="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F6266E11-2D6E-47D1-9B0E-710511962C2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93527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provides you unmatched security.  </a:t>
            </a:r>
          </a:p>
          <a:p>
            <a:r>
              <a:rPr lang="en-US" dirty="0"/>
              <a:t>Microsoft invests more than $1B a year and employs more than 3500 security experts to protect your information.</a:t>
            </a:r>
          </a:p>
          <a:p>
            <a:endParaRPr lang="en-US" dirty="0"/>
          </a:p>
          <a:p>
            <a:r>
              <a:rPr lang="en-US" dirty="0"/>
              <a:t>The secure foundation of Azure includes physical infrastructure, biometric security, and DDOS attack protections.</a:t>
            </a:r>
          </a:p>
          <a:p>
            <a:endParaRPr lang="en-US" dirty="0"/>
          </a:p>
          <a:p>
            <a:pPr marL="0" lvl="0" indent="0">
              <a:buFont typeface="Arial" panose="020B0604020202020204" pitchFamily="34" charset="0"/>
              <a:buNone/>
            </a:pPr>
            <a:r>
              <a:rPr lang="en-US" dirty="0"/>
              <a:t>Built-in tools like Azure Security Center help you secure your environment across identity, network, threat protection, and management. </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Finally, Microsoft offers threat protection which is informed by trillions of signals that we receive every day from more than 1.2B devices scanned, and over 750M Azure user account authentications.  </a:t>
            </a:r>
          </a:p>
          <a:p>
            <a:pPr marL="0" indent="0">
              <a:buNone/>
            </a:pPr>
            <a:r>
              <a:rPr lang="en-US" dirty="0"/>
              <a:t>This volume of data is unprecedented, and we provide you with our unique intelligence with threat protection so you can quickly mitigate any threats.</a:t>
            </a:r>
          </a:p>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1/26/2019 12:55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18156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has 54 regions across the world. This is more than the other major public cloud providers combined.</a:t>
            </a:r>
          </a:p>
          <a:p>
            <a:endParaRPr lang="en-US" dirty="0"/>
          </a:p>
          <a:p>
            <a:r>
              <a:rPr lang="en-US" dirty="0"/>
              <a:t>The Microsoft network that connects all these regions is the second-largest fiber optic network on the planet. (The only larger one is a government network.)</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May Leadership Summit 2018</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1/26/2019 12:55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591676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sz="1000" dirty="0">
                <a:latin typeface="Segoe UI" panose="020B0502040204020203" pitchFamily="34" charset="0"/>
                <a:cs typeface="Segoe UI" panose="020B0502040204020203" pitchFamily="34" charset="0"/>
              </a:rPr>
              <a:t>The modern data estate unifies the organization’s data. The concept (and technologies) of “data lake” applies here: the modern data estate brings all the organization’s data together in multiple formats: relational, semi-structured, and unstructured.</a:t>
            </a:r>
          </a:p>
          <a:p>
            <a:pPr marL="0" indent="0">
              <a:buFontTx/>
              <a:buNone/>
            </a:pPr>
            <a:endParaRPr lang="en-US" sz="1000" dirty="0">
              <a:latin typeface="Segoe UI" panose="020B0502040204020203" pitchFamily="34" charset="0"/>
              <a:cs typeface="Segoe UI" panose="020B0502040204020203" pitchFamily="34" charset="0"/>
            </a:endParaRPr>
          </a:p>
          <a:p>
            <a:pPr marL="0" indent="0">
              <a:buFontTx/>
              <a:buNone/>
            </a:pPr>
            <a:r>
              <a:rPr lang="en-US" sz="1000" dirty="0">
                <a:latin typeface="Segoe UI" panose="020B0502040204020203" pitchFamily="34" charset="0"/>
                <a:cs typeface="Segoe UI" panose="020B0502040204020203" pitchFamily="34" charset="0"/>
              </a:rPr>
              <a:t>Modern data estates enable data to be analyzed in near real time, where traditional data analytics is often in batch mode and well after the fact.</a:t>
            </a:r>
          </a:p>
          <a:p>
            <a:pPr marL="0" indent="0">
              <a:buFontTx/>
              <a:buNone/>
            </a:pPr>
            <a:endParaRPr lang="en-US" sz="1000" dirty="0">
              <a:latin typeface="Segoe UI" panose="020B0502040204020203" pitchFamily="34" charset="0"/>
              <a:cs typeface="Segoe UI" panose="020B0502040204020203" pitchFamily="34" charset="0"/>
            </a:endParaRPr>
          </a:p>
          <a:p>
            <a:pPr marL="0" indent="0">
              <a:buFontTx/>
              <a:buNone/>
            </a:pPr>
            <a:r>
              <a:rPr lang="en-US" sz="1000" dirty="0">
                <a:latin typeface="Segoe UI" panose="020B0502040204020203" pitchFamily="34" charset="0"/>
                <a:cs typeface="Segoe UI" panose="020B0502040204020203" pitchFamily="34" charset="0"/>
              </a:rPr>
              <a:t>And – the modern data estate enables intelligence to be applied to data so that patterns, anomalies, and predictions can be found from the data using technologies like machine learning and deep learning.</a:t>
            </a:r>
          </a:p>
          <a:p>
            <a:pPr marL="0" indent="0">
              <a:buFontTx/>
              <a:buNone/>
            </a:pPr>
            <a:endParaRPr lang="en-US" sz="1000" dirty="0">
              <a:latin typeface="Segoe UI" panose="020B0502040204020203" pitchFamily="34" charset="0"/>
              <a:cs typeface="Segoe UI" panose="020B0502040204020203" pitchFamily="34" charset="0"/>
            </a:endParaRPr>
          </a:p>
          <a:p>
            <a:pPr marL="0" indent="0">
              <a:buFontTx/>
              <a:buNone/>
            </a:pPr>
            <a:r>
              <a:rPr lang="en-US" sz="1000" dirty="0">
                <a:latin typeface="Segoe UI" panose="020B0502040204020203" pitchFamily="34" charset="0"/>
                <a:cs typeface="Segoe UI" panose="020B0502040204020203" pitchFamily="34" charset="0"/>
              </a:rPr>
              <a:t>To do all this at the scale and rate of modern data growth, let’s look at cloud scale analytics.</a:t>
            </a:r>
          </a:p>
          <a:p>
            <a:pPr marL="0" indent="0">
              <a:buFontTx/>
              <a:buNone/>
            </a:pPr>
            <a:endParaRPr lang="en-US" sz="1000" dirty="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306028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resources for today’s event are at the first link, which points to a public </a:t>
            </a:r>
            <a:r>
              <a:rPr lang="en-US" dirty="0" err="1"/>
              <a:t>github</a:t>
            </a:r>
            <a:r>
              <a:rPr lang="en-US" dirty="0"/>
              <a:t> repository which we will keep updated as this event evolves. For example, when new Azure capabilities are released, we may change the technologies or procedures used in this event.</a:t>
            </a:r>
          </a:p>
          <a:p>
            <a:endParaRPr lang="en-US" dirty="0"/>
          </a:p>
          <a:p>
            <a:r>
              <a:rPr lang="en-US" dirty="0"/>
              <a:t>The second link is valid only for today. Please use it to provision an Azure environment that you can use for all the hands-on labs today. These environments will be deleted after ten (10) hours, so please ensure that you preserve anything you do there that you do not want to lose. Remember that you can access the lab docs for this event anytime at the top link.</a:t>
            </a:r>
          </a:p>
        </p:txBody>
      </p:sp>
      <p:sp>
        <p:nvSpPr>
          <p:cNvPr id="4" name="Slide Number Placeholder 3"/>
          <p:cNvSpPr>
            <a:spLocks noGrp="1"/>
          </p:cNvSpPr>
          <p:nvPr>
            <p:ph type="sldNum" sz="quarter" idx="5"/>
          </p:nvPr>
        </p:nvSpPr>
        <p:spPr/>
        <p:txBody>
          <a:bodyPr/>
          <a:lstStyle/>
          <a:p>
            <a:fld id="{CD493308-1CCD-4083-9427-1DD59259FBE4}" type="slidenum">
              <a:rPr lang="en-US" smtClean="0"/>
              <a:t>4</a:t>
            </a:fld>
            <a:endParaRPr lang="en-US"/>
          </a:p>
        </p:txBody>
      </p:sp>
    </p:spTree>
    <p:extLst>
      <p:ext uri="{BB962C8B-B14F-4D97-AF65-F5344CB8AC3E}">
        <p14:creationId xmlns:p14="http://schemas.microsoft.com/office/powerpoint/2010/main" val="303869416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are some scenarios for near real-time stream analytics? They include fraud detection (much more useful when it’s happening than a day later!), connected vehicles, patient monitoring, customer behavior, and more.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88D5E3-B0C4-244E-905F-C9848084E0A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a:xfrm>
            <a:off x="0" y="8829675"/>
            <a:ext cx="3038475" cy="466725"/>
          </a:xfrm>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28518798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900" dirty="0"/>
              <a:t> In order to get important insights from data, you need a cloud analytics platform that enables you to:</a:t>
            </a:r>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900" dirty="0"/>
              <a:t>Easily ingest data of various types from streaming as well as static sources</a:t>
            </a:r>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900" dirty="0"/>
              <a:t>Store the data securely</a:t>
            </a:r>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900" dirty="0"/>
              <a:t>Clean and prepare the data</a:t>
            </a:r>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900" dirty="0"/>
              <a:t>Model and enrich the data, and serve it</a:t>
            </a:r>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900" dirty="0"/>
              <a:t>Report and analyze the data, and act on it where needed</a:t>
            </a:r>
          </a:p>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endParaRPr lang="en-US" sz="900" dirty="0"/>
          </a:p>
          <a:p>
            <a:r>
              <a:rPr lang="en-US" sz="900" dirty="0"/>
              <a:t>All of this, while maintaining the security, SLAs and governance that you would expect from an enterprise-class solution.   </a:t>
            </a:r>
          </a:p>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1/26/2019 2:46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3713553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latin typeface="Segoe UI" panose="020B0502040204020203" pitchFamily="34" charset="0"/>
                <a:cs typeface="Segoe UI" panose="020B0502040204020203" pitchFamily="34" charset="0"/>
              </a:rPr>
              <a:t>What is in Azure that we can use to build a modern data estate?</a:t>
            </a:r>
          </a:p>
          <a:p>
            <a:endParaRPr lang="en-US" sz="1000" dirty="0">
              <a:latin typeface="Segoe UI" panose="020B0502040204020203" pitchFamily="34" charset="0"/>
              <a:cs typeface="Segoe UI" panose="020B0502040204020203" pitchFamily="34" charset="0"/>
            </a:endParaRPr>
          </a:p>
          <a:p>
            <a:r>
              <a:rPr lang="en-US" sz="1000" dirty="0">
                <a:latin typeface="Segoe UI" panose="020B0502040204020203" pitchFamily="34" charset="0"/>
                <a:cs typeface="Segoe UI" panose="020B0502040204020203" pitchFamily="34" charset="0"/>
              </a:rPr>
              <a:t>This is just a subset of all the Azure services available! Remember there are over 100 services in Azure. These are the data services, plus some cross-cutting enabling technologies at the bottom.</a:t>
            </a:r>
          </a:p>
          <a:p>
            <a:endParaRPr lang="en-US" sz="1000" dirty="0">
              <a:latin typeface="Segoe UI" panose="020B0502040204020203" pitchFamily="34" charset="0"/>
              <a:cs typeface="Segoe UI" panose="020B0502040204020203" pitchFamily="34" charset="0"/>
            </a:endParaRPr>
          </a:p>
          <a:p>
            <a:r>
              <a:rPr lang="en-US" sz="1000" dirty="0">
                <a:latin typeface="Segoe UI" panose="020B0502040204020203" pitchFamily="34" charset="0"/>
                <a:cs typeface="Segoe UI" panose="020B0502040204020203" pitchFamily="34" charset="0"/>
              </a:rPr>
              <a:t>This is an eye-chart, but we’ll discuss several of these, and how they can fit together to build a modern data estate in the cloud. You will use several of these in the labs today.</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1/26/2019 2:30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556146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scenario for our labs today is as follows.</a:t>
            </a:r>
          </a:p>
          <a:p>
            <a:endParaRPr lang="en-US" dirty="0"/>
          </a:p>
          <a:p>
            <a:r>
              <a:rPr lang="en-US" dirty="0"/>
              <a:t>You are a technical architect. You are working with two taxi companies, Yellow and Green. These taxi companies have been in business for several years, and have extensive historical taxi trip data which they receive in periodic batches of CSV files, well after the trips. Because their data changed formats over the years, they have difficulty doing historical analysis.</a:t>
            </a:r>
          </a:p>
          <a:p>
            <a:endParaRPr lang="en-US" dirty="0"/>
          </a:p>
          <a:p>
            <a:r>
              <a:rPr lang="en-US" dirty="0"/>
              <a:t>The companies have decided to unify their trip data format; to deploy connected devices to all their taxis so that trip information is streamed wirelessly into their environment, and so they can get rid of batches of CSV files; and to request customer comments at payment time. Additionally, the companies would like to know right away when customers have bad taxi trips, so that customer support can reach out to the customers right away instead of risking bad public reviews and social media posts.</a:t>
            </a:r>
          </a:p>
          <a:p>
            <a:endParaRPr lang="en-US" dirty="0"/>
          </a:p>
          <a:p>
            <a:r>
              <a:rPr lang="en-US" dirty="0"/>
              <a:t>They need to keep all their historical data, and they need traditional business intelligence reports to work on both their historical data as well as the new streaming data from the taxi devices.</a:t>
            </a:r>
          </a:p>
          <a:p>
            <a:endParaRPr lang="en-US" dirty="0"/>
          </a:p>
          <a:p>
            <a:r>
              <a:rPr lang="en-US" dirty="0"/>
              <a:t>The taxi companies operate very lean due to competitive pressure. The new data estate has to require minimum maintenance and administrative overhead. Because of this, Platform as a Service (PaaS) technologies are preferred wherever possible.</a:t>
            </a:r>
          </a:p>
          <a:p>
            <a:endParaRPr lang="en-US" dirty="0"/>
          </a:p>
          <a:p>
            <a:r>
              <a:rPr lang="en-US" dirty="0"/>
              <a:t>In today’s labs, you will build and run an architecture that accomplishes all these goals.</a:t>
            </a:r>
          </a:p>
        </p:txBody>
      </p:sp>
      <p:sp>
        <p:nvSpPr>
          <p:cNvPr id="4" name="Slide Number Placeholder 3"/>
          <p:cNvSpPr>
            <a:spLocks noGrp="1"/>
          </p:cNvSpPr>
          <p:nvPr>
            <p:ph type="sldNum" sz="quarter" idx="5"/>
          </p:nvPr>
        </p:nvSpPr>
        <p:spPr/>
        <p:txBody>
          <a:bodyPr/>
          <a:lstStyle/>
          <a:p>
            <a:fld id="{CD493308-1CCD-4083-9427-1DD59259FBE4}" type="slidenum">
              <a:rPr lang="en-US" smtClean="0"/>
              <a:t>5</a:t>
            </a:fld>
            <a:endParaRPr lang="en-US"/>
          </a:p>
        </p:txBody>
      </p:sp>
    </p:spTree>
    <p:extLst>
      <p:ext uri="{BB962C8B-B14F-4D97-AF65-F5344CB8AC3E}">
        <p14:creationId xmlns:p14="http://schemas.microsoft.com/office/powerpoint/2010/main" val="30472072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labs today will result in you building a simple lambda architecture. If you don’t know that term, we’ll discuss it shortly.</a:t>
            </a:r>
          </a:p>
          <a:p>
            <a:endParaRPr lang="en-US" dirty="0"/>
          </a:p>
          <a:p>
            <a:r>
              <a:rPr lang="en-US" dirty="0"/>
              <a:t>You will work with several Azure technologies as well as Power BI today. Our goal is to have you finish all the labs today without requiring deep expertise or extensive open-ended research. That’s why the lab docs are very detailed, with lots of screenshots, and spell out the various tasks and steps for you.</a:t>
            </a:r>
          </a:p>
          <a:p>
            <a:endParaRPr lang="en-US" dirty="0"/>
          </a:p>
          <a:p>
            <a:r>
              <a:rPr lang="en-US" dirty="0"/>
              <a:t>We hope this approach is useful to you, and we encourage you to build on these labs. Experiment, try other technologies, and if you make a lab better for future attendees to this event, please consider submitting a Pull Request! (See the link for all the materials.)</a:t>
            </a:r>
          </a:p>
        </p:txBody>
      </p:sp>
      <p:sp>
        <p:nvSpPr>
          <p:cNvPr id="4" name="Slide Number Placeholder 3"/>
          <p:cNvSpPr>
            <a:spLocks noGrp="1"/>
          </p:cNvSpPr>
          <p:nvPr>
            <p:ph type="sldNum" sz="quarter" idx="5"/>
          </p:nvPr>
        </p:nvSpPr>
        <p:spPr/>
        <p:txBody>
          <a:bodyPr/>
          <a:lstStyle/>
          <a:p>
            <a:fld id="{CD493308-1CCD-4083-9427-1DD59259FBE4}" type="slidenum">
              <a:rPr lang="en-US" smtClean="0"/>
              <a:t>6</a:t>
            </a:fld>
            <a:endParaRPr lang="en-US"/>
          </a:p>
        </p:txBody>
      </p:sp>
    </p:spTree>
    <p:extLst>
      <p:ext uri="{BB962C8B-B14F-4D97-AF65-F5344CB8AC3E}">
        <p14:creationId xmlns:p14="http://schemas.microsoft.com/office/powerpoint/2010/main" val="40923513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architecture you will build today, broken out by lab. The lab documents cover all of this in detail, but let’s review the architecture and labs here at a high level before we get into the presentation.</a:t>
            </a:r>
          </a:p>
          <a:p>
            <a:endParaRPr lang="en-US" dirty="0"/>
          </a:p>
          <a:p>
            <a:r>
              <a:rPr lang="en-US" dirty="0"/>
              <a:t>Overall, this is a data estate that is a form of lambda architecture. At its simplest, a lambda architecture has “hot” and “cold” data paths and analysis capabilities. We will discuss that architecture pattern and all the technologies you’ll use more shortly, but for now let’s focus on the various labs you will do.</a:t>
            </a:r>
          </a:p>
          <a:p>
            <a:endParaRPr lang="en-US" dirty="0"/>
          </a:p>
          <a:p>
            <a:r>
              <a:rPr lang="en-US" dirty="0"/>
              <a:t>Labs 1 and 2 are on the “cold” path, while labs 3 and 4 are on the “hot” path.</a:t>
            </a:r>
          </a:p>
          <a:p>
            <a:endParaRPr lang="en-US" dirty="0"/>
          </a:p>
          <a:p>
            <a:r>
              <a:rPr lang="en-US" dirty="0"/>
              <a:t>In lab 1, you’ll ingest and store a public data set into your Azure environment. That data set has some problems. You will do data engineering and ETL work in Azure Databricks to transform the raw source data into a data set suitable for further analysis, and emit that transformed data back to Azure storage.</a:t>
            </a:r>
          </a:p>
          <a:p>
            <a:endParaRPr lang="en-US" dirty="0"/>
          </a:p>
          <a:p>
            <a:r>
              <a:rPr lang="en-US" dirty="0"/>
              <a:t>In lab 2, you will use Azure Data Factory to ingest data from the transformed data set you built in lab 1 into a relational data mart, and then you will build traditional BI reports on top of that data mart. Today you will use Azure SQL Database for the data mart; in more elaborate architectures, you might have an MPP data warehouse here (such as Azure SQL Data Warehouse) plus an OLAP service (such as Azure Analysis Services) in addition to relational data marts. But for today, we are keeping it simple so that we have time for the later labs.</a:t>
            </a:r>
          </a:p>
          <a:p>
            <a:endParaRPr lang="en-US" dirty="0"/>
          </a:p>
          <a:p>
            <a:r>
              <a:rPr lang="en-US" dirty="0"/>
              <a:t>In lab 3, you will work on an inbound data stream. You’ll deploy a simulator app that generates a stream of events. You’ll deploy stream ingestion using Azure Event Hubs. And you’ll add stream enrichment; each message in the stream will be enriched by a serverless Azure Function, which will call an Azure AI service – the Text Analytics Cognitive Service – to perform text analytics and enrich each message with the result of that analysis. You’ll then forward the enriched message on to another stream ingestion endpoint.</a:t>
            </a:r>
          </a:p>
          <a:p>
            <a:endParaRPr lang="en-US" dirty="0"/>
          </a:p>
          <a:p>
            <a:r>
              <a:rPr lang="en-US" dirty="0"/>
              <a:t>In lab 4, you will perform simple stream analytics using Azure Stream Analytics to accomplish two tasks.</a:t>
            </a:r>
          </a:p>
          <a:p>
            <a:r>
              <a:rPr lang="en-US" dirty="0"/>
              <a:t>First, you will write all the stream data to cold path storage, where the existing historic data is stored. This is to accomplish the goal of analytics over all data – historic as well as new streaming.</a:t>
            </a:r>
          </a:p>
          <a:p>
            <a:r>
              <a:rPr lang="en-US" dirty="0"/>
              <a:t>Second, you will also send events meeting a certain qualifier on to a streaming dashboard, for rapid visualization of events needing a quick response. Specifically, you will send events where the customer sentiment is negative to a streaming dashboard, so that the taxi companies’ customer support can react right away.</a:t>
            </a:r>
          </a:p>
          <a:p>
            <a:endParaRPr lang="en-US" dirty="0"/>
          </a:p>
          <a:p>
            <a:r>
              <a:rPr lang="en-US" dirty="0"/>
              <a:t>Remember that if you do not finish all the labs today, you have access to all the lab docs at the main materials link shown earlier.</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CD493308-1CCD-4083-9427-1DD59259FBE4}" type="slidenum">
              <a:rPr lang="en-US" smtClean="0"/>
              <a:t>7</a:t>
            </a:fld>
            <a:endParaRPr lang="en-US"/>
          </a:p>
        </p:txBody>
      </p:sp>
    </p:spTree>
    <p:extLst>
      <p:ext uri="{BB962C8B-B14F-4D97-AF65-F5344CB8AC3E}">
        <p14:creationId xmlns:p14="http://schemas.microsoft.com/office/powerpoint/2010/main" val="6271406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labs today will result in you building a simple lambda architecture. If you don’t know that term, we’ll discuss it shortly.</a:t>
            </a:r>
          </a:p>
          <a:p>
            <a:endParaRPr lang="en-US" dirty="0"/>
          </a:p>
          <a:p>
            <a:r>
              <a:rPr lang="en-US" dirty="0"/>
              <a:t>You will work with several Azure technologies as well as Power BI today. Our goal is to have you finish all the labs today without requiring deep expertise or extensive open-ended research. That’s why the lab docs are very detailed, with lots of screenshots, and spell out the various tasks and steps for you.</a:t>
            </a:r>
          </a:p>
          <a:p>
            <a:endParaRPr lang="en-US" dirty="0"/>
          </a:p>
          <a:p>
            <a:r>
              <a:rPr lang="en-US" dirty="0"/>
              <a:t>We hope this approach is useful to you, and we encourage you to build on these labs. Experiment, try other technologies, and if you make a lab better for future attendees to this event, please consider submitting a Pull Request! (See the link for all the materials.)</a:t>
            </a:r>
          </a:p>
        </p:txBody>
      </p:sp>
      <p:sp>
        <p:nvSpPr>
          <p:cNvPr id="4" name="Slide Number Placeholder 3"/>
          <p:cNvSpPr>
            <a:spLocks noGrp="1"/>
          </p:cNvSpPr>
          <p:nvPr>
            <p:ph type="sldNum" sz="quarter" idx="5"/>
          </p:nvPr>
        </p:nvSpPr>
        <p:spPr/>
        <p:txBody>
          <a:bodyPr/>
          <a:lstStyle/>
          <a:p>
            <a:fld id="{CD493308-1CCD-4083-9427-1DD59259FBE4}" type="slidenum">
              <a:rPr lang="en-US" smtClean="0"/>
              <a:t>8</a:t>
            </a:fld>
            <a:endParaRPr lang="en-US"/>
          </a:p>
        </p:txBody>
      </p:sp>
    </p:spTree>
    <p:extLst>
      <p:ext uri="{BB962C8B-B14F-4D97-AF65-F5344CB8AC3E}">
        <p14:creationId xmlns:p14="http://schemas.microsoft.com/office/powerpoint/2010/main" val="13469873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Let’s do a quick technical overview of the Microsoft Azure cloud platform. This won’t be an exhaustive review; please see the Resources at the end of this deck for much, much more.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6D3B629-ABE3-4545-9E80-4ED2B88B106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567391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do organizations consider cloud? Why would an organization like our scenario’s taxi companies go hybrid cloud, or even cloud first?</a:t>
            </a:r>
          </a:p>
          <a:p>
            <a:endParaRPr lang="en-US" dirty="0"/>
          </a:p>
          <a:p>
            <a:r>
              <a:rPr lang="en-US" dirty="0"/>
              <a:t>Traditional datacenters have long served us well. But there is a significant hardware cost, both to provision and to maintain and scale it. IT teams have to handle everything from power and cooling all the way up to deploying software and patches. When many teams in an organization depend on datacenter infrastructure, siloed communications can negatively affect the organization’s agility.</a:t>
            </a:r>
          </a:p>
          <a:p>
            <a:endParaRPr lang="en-US" dirty="0"/>
          </a:p>
          <a:p>
            <a:r>
              <a:rPr lang="en-US" dirty="0"/>
              <a:t>Public cloud is built on industry-standard hardware, and generally customers do not need to worry about the details of the underlying hardware. Cloud provides elasticity to scale up and down rapidly, and allows organizations to adopt a service- and capability-centric technology operations model, and to adjust the balance between cap ex and op ex flexibly and quickly.</a:t>
            </a:r>
          </a:p>
          <a:p>
            <a:endParaRPr lang="en-US" dirty="0"/>
          </a:p>
          <a:p>
            <a:r>
              <a:rPr lang="en-US" dirty="0"/>
              <a:t>Cloud adoption is on the rise. The public cloud market is growing rapidly as organizations realize the benefits of adding, or moving to, cloud.</a:t>
            </a:r>
          </a:p>
        </p:txBody>
      </p:sp>
      <p:sp>
        <p:nvSpPr>
          <p:cNvPr id="4" name="Slide Number Placeholder 3"/>
          <p:cNvSpPr>
            <a:spLocks noGrp="1"/>
          </p:cNvSpPr>
          <p:nvPr>
            <p:ph type="sldNum" sz="quarter" idx="10"/>
          </p:nvPr>
        </p:nvSpPr>
        <p:spPr/>
        <p:txBody>
          <a:bodyPr/>
          <a:lstStyle/>
          <a:p>
            <a:fld id="{EB10AE00-9487-4AE7-85BC-4EE654B28B68}" type="slidenum">
              <a:rPr lang="en-US" smtClean="0"/>
              <a:t>10</a:t>
            </a:fld>
            <a:endParaRPr lang="en-US" dirty="0"/>
          </a:p>
        </p:txBody>
      </p:sp>
    </p:spTree>
    <p:extLst>
      <p:ext uri="{BB962C8B-B14F-4D97-AF65-F5344CB8AC3E}">
        <p14:creationId xmlns:p14="http://schemas.microsoft.com/office/powerpoint/2010/main" val="41160721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32742" rtl="0" eaLnBrk="1" fontAlgn="auto" latinLnBrk="0" hangingPunct="1">
              <a:lnSpc>
                <a:spcPct val="90000"/>
              </a:lnSpc>
              <a:spcBef>
                <a:spcPts val="0"/>
              </a:spcBef>
              <a:spcAft>
                <a:spcPts val="340"/>
              </a:spcAft>
              <a:buClrTx/>
              <a:buSzTx/>
              <a:buFontTx/>
              <a:buNone/>
              <a:tabLst/>
              <a:defRPr/>
            </a:pPr>
            <a:r>
              <a:rPr lang="en-US" dirty="0"/>
              <a:t>Over 95% of the Fortune 500 are already using Microsoft’s public cloud platform, Azure.</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WPC 2015</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0">
                      <a:prstClr val="black"/>
                    </a:gs>
                    <a:gs pos="100000">
                      <a:prstClr val="black"/>
                    </a:gs>
                  </a:gsLst>
                  <a:lin ang="5400000" scaled="0"/>
                </a:gradFill>
                <a:effectLst/>
                <a:uLnTx/>
                <a:uFillTx/>
                <a:latin typeface="Calibri" panose="020F0502020204030204"/>
                <a:ea typeface="Segoe UI" pitchFamily="34" charset="0"/>
                <a:cs typeface="Segoe UI" panose="020B0502040204020203"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S PGothic" panose="020B0600070205080204" pitchFamily="34" charset="-128"/>
                <a:cs typeface="+mn-cs"/>
              </a:rPr>
              <a:pPr marL="0" marR="0" lvl="0" indent="0" algn="r" defTabSz="932742" rtl="0" eaLnBrk="1" fontAlgn="auto" latinLnBrk="0" hangingPunct="1">
                <a:lnSpc>
                  <a:spcPct val="100000"/>
                </a:lnSpc>
                <a:spcBef>
                  <a:spcPts val="0"/>
                </a:spcBef>
                <a:spcAft>
                  <a:spcPts val="0"/>
                </a:spcAft>
                <a:buClrTx/>
                <a:buSzTx/>
                <a:buFontTx/>
                <a:buNone/>
                <a:tabLst/>
                <a:defRPr/>
              </a:pPr>
              <a:t>1/26/2019 12:55 PM</a:t>
            </a:fld>
            <a:endParaRPr kumimoji="0" lang="en-US" sz="1200" b="0" i="0" u="none" strike="noStrike" kern="1200" cap="none" spc="0" normalizeH="0" baseline="0" noProof="0">
              <a:ln>
                <a:noFill/>
              </a:ln>
              <a:solidFill>
                <a:prstClr val="black"/>
              </a:solidFill>
              <a:effectLst/>
              <a:uLnTx/>
              <a:uFillTx/>
              <a:latin typeface="Calibri" panose="020F0502020204030204"/>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S PGothic" panose="020B0600070205080204" pitchFamily="34" charset="-128"/>
                <a:cs typeface="+mn-cs"/>
              </a:rPr>
              <a:pPr marL="0" marR="0" lvl="0" indent="0" algn="r" defTabSz="932742"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S PGothic" panose="020B0600070205080204" pitchFamily="34" charset="-128"/>
              <a:cs typeface="+mn-cs"/>
            </a:endParaRPr>
          </a:p>
        </p:txBody>
      </p:sp>
    </p:spTree>
    <p:extLst>
      <p:ext uri="{BB962C8B-B14F-4D97-AF65-F5344CB8AC3E}">
        <p14:creationId xmlns:p14="http://schemas.microsoft.com/office/powerpoint/2010/main" val="16725256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2.xml"/><Relationship Id="rId4" Type="http://schemas.openxmlformats.org/officeDocument/2006/relationships/image" Target="../media/image2.pn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3.tiff"/><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3.tiff"/><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Master" Target="../slideMasters/slideMaster3.xml"/><Relationship Id="rId4" Type="http://schemas.openxmlformats.org/officeDocument/2006/relationships/image" Target="../media/image16.jp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jpg"/><Relationship Id="rId1" Type="http://schemas.openxmlformats.org/officeDocument/2006/relationships/slideMaster" Target="../slideMasters/slideMaster3.xml"/><Relationship Id="rId4" Type="http://schemas.openxmlformats.org/officeDocument/2006/relationships/image" Target="../media/image20.jpg"/></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5" name="Footer Placeholder 6" hidden="1"/>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2" name="Title Placeholder 2">
            <a:extLst>
              <a:ext uri="{FF2B5EF4-FFF2-40B4-BE49-F238E27FC236}">
                <a16:creationId xmlns:a16="http://schemas.microsoft.com/office/drawing/2014/main" id="{E901D344-ED89-49CF-99A7-86594AEA4B3F}"/>
              </a:ext>
            </a:extLst>
          </p:cNvPr>
          <p:cNvSpPr>
            <a:spLocks noGrp="1"/>
          </p:cNvSpPr>
          <p:nvPr>
            <p:ph type="title"/>
          </p:nvPr>
        </p:nvSpPr>
        <p:spPr>
          <a:xfrm>
            <a:off x="457200" y="457200"/>
            <a:ext cx="11277599" cy="594360"/>
          </a:xfrm>
          <a:prstGeom prst="rect">
            <a:avLst/>
          </a:prstGeom>
        </p:spPr>
        <p:txBody>
          <a:bodyPr vert="horz" lIns="0" tIns="0" rIns="0" bIns="0" rtlCol="0" anchor="t">
            <a:normAutofit/>
          </a:bodyPr>
          <a:lstStyle>
            <a:lvl1pPr>
              <a:defRPr sz="4400" b="1" i="0">
                <a:solidFill>
                  <a:schemeClr val="tx1"/>
                </a:solidFill>
                <a:latin typeface="Segoe Semibold" charset="0"/>
                <a:ea typeface="Segoe Semibold" charset="0"/>
                <a:cs typeface="Segoe Semibold" charset="0"/>
              </a:defRPr>
            </a:lvl1pPr>
          </a:lstStyle>
          <a:p>
            <a:r>
              <a:rPr lang="en-US"/>
              <a:t>Click to edit Master title style</a:t>
            </a:r>
            <a:endParaRPr lang="en-US" dirty="0"/>
          </a:p>
        </p:txBody>
      </p:sp>
      <p:sp>
        <p:nvSpPr>
          <p:cNvPr id="6" name="Subtitle 2">
            <a:extLst>
              <a:ext uri="{FF2B5EF4-FFF2-40B4-BE49-F238E27FC236}">
                <a16:creationId xmlns:a16="http://schemas.microsoft.com/office/drawing/2014/main" id="{BA99162F-3F7B-2242-A1B2-486A63B6C5DF}"/>
              </a:ext>
            </a:extLst>
          </p:cNvPr>
          <p:cNvSpPr>
            <a:spLocks noGrp="1"/>
          </p:cNvSpPr>
          <p:nvPr>
            <p:ph type="subTitle" idx="27"/>
          </p:nvPr>
        </p:nvSpPr>
        <p:spPr>
          <a:xfrm>
            <a:off x="457200" y="1051560"/>
            <a:ext cx="11277600" cy="685800"/>
          </a:xfrm>
        </p:spPr>
        <p:txBody>
          <a:bodyPr/>
          <a:lstStyle>
            <a:lvl1pPr marL="0" indent="0" algn="l">
              <a:buNone/>
              <a:defRPr sz="2400" b="0" i="0" spc="-60" baseline="0">
                <a:latin typeface="Segoe UI Semibold" panose="020B0702040204020203" pitchFamily="34" charset="0"/>
                <a:cs typeface="Segoe UI Semibold" panose="020B07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 name="Slide Number Placeholder 1">
            <a:extLst>
              <a:ext uri="{FF2B5EF4-FFF2-40B4-BE49-F238E27FC236}">
                <a16:creationId xmlns:a16="http://schemas.microsoft.com/office/drawing/2014/main" id="{9FF4F531-1753-1544-8A42-F788362A04E3}"/>
              </a:ext>
            </a:extLst>
          </p:cNvPr>
          <p:cNvSpPr>
            <a:spLocks noGrp="1"/>
          </p:cNvSpPr>
          <p:nvPr>
            <p:ph type="sldNum" sz="quarter" idx="28"/>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68F2A2D2-DE9B-4819-9052-7451D1D54C8B}"/>
              </a:ext>
            </a:extLst>
          </p:cNvPr>
          <p:cNvSpPr>
            <a:spLocks noGrp="1"/>
          </p:cNvSpPr>
          <p:nvPr>
            <p:ph idx="1" hasCustomPrompt="1"/>
          </p:nvPr>
        </p:nvSpPr>
        <p:spPr>
          <a:xfrm>
            <a:off x="457200" y="1866900"/>
            <a:ext cx="11277599" cy="4514047"/>
          </a:xfrm>
          <a:prstGeom prst="rect">
            <a:avLst/>
          </a:prstGeom>
        </p:spPr>
        <p:txBody>
          <a:bodyPr vert="horz" wrap="square" lIns="0" tIns="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674124818"/>
      </p:ext>
    </p:extLst>
  </p:cSld>
  <p:clrMapOvr>
    <a:masterClrMapping/>
  </p:clrMapOvr>
  <p:hf hdr="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TATEMENT">
    <p:spTree>
      <p:nvGrpSpPr>
        <p:cNvPr id="1" name=""/>
        <p:cNvGrpSpPr/>
        <p:nvPr/>
      </p:nvGrpSpPr>
      <p:grpSpPr>
        <a:xfrm>
          <a:off x="0" y="0"/>
          <a:ext cx="0" cy="0"/>
          <a:chOff x="0" y="0"/>
          <a:chExt cx="0" cy="0"/>
        </a:xfrm>
      </p:grpSpPr>
      <p:sp>
        <p:nvSpPr>
          <p:cNvPr id="5" name="Footer Placeholder 6" hidden="1"/>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5" name="Text Placeholder 3"/>
          <p:cNvSpPr>
            <a:spLocks noGrp="1"/>
          </p:cNvSpPr>
          <p:nvPr>
            <p:ph idx="1" hasCustomPrompt="1"/>
          </p:nvPr>
        </p:nvSpPr>
        <p:spPr>
          <a:xfrm>
            <a:off x="457200" y="457200"/>
            <a:ext cx="11277599" cy="5638800"/>
          </a:xfrm>
          <a:prstGeom prst="rect">
            <a:avLst/>
          </a:prstGeom>
        </p:spPr>
        <p:txBody>
          <a:bodyPr vert="horz" lIns="0" tIns="0" rIns="0" bIns="91440" rtlCol="0" anchor="ctr" anchorCtr="0">
            <a:normAutofit/>
          </a:bodyPr>
          <a:lstStyle>
            <a:lvl1pPr>
              <a:lnSpc>
                <a:spcPct val="110000"/>
              </a:lnSpc>
              <a:spcAft>
                <a:spcPts val="1200"/>
              </a:spcAft>
              <a:defRPr sz="4400" b="1" i="0">
                <a:solidFill>
                  <a:schemeClr val="tx1"/>
                </a:solidFill>
                <a:latin typeface="Segoe Pro Semibold" charset="0"/>
                <a:ea typeface="Segoe Pro Semibold" charset="0"/>
                <a:cs typeface="Segoe Pro Semibold" charset="0"/>
              </a:defRPr>
            </a:lvl1pPr>
            <a:lvl2pPr>
              <a:lnSpc>
                <a:spcPct val="110000"/>
              </a:lnSpc>
              <a:defRPr sz="2400" b="0" i="0">
                <a:solidFill>
                  <a:schemeClr val="tx1"/>
                </a:solidFill>
                <a:latin typeface="Segoe Pro" charset="0"/>
                <a:ea typeface="Segoe Pro" charset="0"/>
                <a:cs typeface="Segoe Pro" charset="0"/>
              </a:defRPr>
            </a:lvl2pPr>
            <a:lvl3pPr>
              <a:lnSpc>
                <a:spcPct val="110000"/>
              </a:lnSpc>
              <a:defRPr sz="2000" b="0" i="0">
                <a:solidFill>
                  <a:schemeClr val="tx1"/>
                </a:solidFill>
                <a:latin typeface="Segoe Pro" charset="0"/>
                <a:ea typeface="Segoe Pro" charset="0"/>
                <a:cs typeface="Segoe Pro" charset="0"/>
              </a:defRPr>
            </a:lvl3pPr>
            <a:lvl4pPr>
              <a:defRPr>
                <a:solidFill>
                  <a:schemeClr val="bg2">
                    <a:lumMod val="60000"/>
                    <a:lumOff val="40000"/>
                  </a:schemeClr>
                </a:solidFill>
              </a:defRPr>
            </a:lvl4pPr>
          </a:lstStyle>
          <a:p>
            <a:pPr lvl="0"/>
            <a:r>
              <a:rPr lang="en-US" dirty="0"/>
              <a:t>Click to edit Subhead Master text styles</a:t>
            </a:r>
          </a:p>
          <a:p>
            <a:pPr lvl="1"/>
            <a:r>
              <a:rPr lang="en-US" dirty="0"/>
              <a:t>Second level</a:t>
            </a:r>
          </a:p>
          <a:p>
            <a:pPr lvl="2"/>
            <a:r>
              <a:rPr lang="en-US" dirty="0"/>
              <a:t>Third level</a:t>
            </a:r>
          </a:p>
        </p:txBody>
      </p:sp>
      <p:sp>
        <p:nvSpPr>
          <p:cNvPr id="2" name="Slide Number Placeholder 1">
            <a:extLst>
              <a:ext uri="{FF2B5EF4-FFF2-40B4-BE49-F238E27FC236}">
                <a16:creationId xmlns:a16="http://schemas.microsoft.com/office/drawing/2014/main" id="{9FF4F531-1753-1544-8A42-F788362A04E3}"/>
              </a:ext>
            </a:extLst>
          </p:cNvPr>
          <p:cNvSpPr>
            <a:spLocks noGrp="1"/>
          </p:cNvSpPr>
          <p:nvPr>
            <p:ph type="sldNum" sz="quarter" idx="28"/>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11768107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About Me">
    <p:spTree>
      <p:nvGrpSpPr>
        <p:cNvPr id="1" name=""/>
        <p:cNvGrpSpPr/>
        <p:nvPr/>
      </p:nvGrpSpPr>
      <p:grpSpPr>
        <a:xfrm>
          <a:off x="0" y="0"/>
          <a:ext cx="0" cy="0"/>
          <a:chOff x="0" y="0"/>
          <a:chExt cx="0" cy="0"/>
        </a:xfrm>
      </p:grpSpPr>
      <p:sp>
        <p:nvSpPr>
          <p:cNvPr id="14" name="Text Placeholder 3">
            <a:extLst>
              <a:ext uri="{FF2B5EF4-FFF2-40B4-BE49-F238E27FC236}">
                <a16:creationId xmlns:a16="http://schemas.microsoft.com/office/drawing/2014/main" id="{F4D8D864-CFA6-477D-A4B4-FED8B0945667}"/>
              </a:ext>
            </a:extLst>
          </p:cNvPr>
          <p:cNvSpPr>
            <a:spLocks noGrp="1"/>
          </p:cNvSpPr>
          <p:nvPr>
            <p:ph idx="33" hasCustomPrompt="1"/>
          </p:nvPr>
        </p:nvSpPr>
        <p:spPr>
          <a:xfrm>
            <a:off x="6103952" y="3276600"/>
            <a:ext cx="5622897" cy="2819400"/>
          </a:xfrm>
          <a:prstGeom prst="rect">
            <a:avLst/>
          </a:prstGeom>
        </p:spPr>
        <p:txBody>
          <a:bodyPr vert="horz" wrap="square" lIns="0" tIns="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5" name="Footer Placeholder 6" hidden="1"/>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2" name="Title Placeholder 2">
            <a:extLst>
              <a:ext uri="{FF2B5EF4-FFF2-40B4-BE49-F238E27FC236}">
                <a16:creationId xmlns:a16="http://schemas.microsoft.com/office/drawing/2014/main" id="{E901D344-ED89-49CF-99A7-86594AEA4B3F}"/>
              </a:ext>
            </a:extLst>
          </p:cNvPr>
          <p:cNvSpPr>
            <a:spLocks noGrp="1"/>
          </p:cNvSpPr>
          <p:nvPr>
            <p:ph type="title" hasCustomPrompt="1"/>
          </p:nvPr>
        </p:nvSpPr>
        <p:spPr>
          <a:xfrm>
            <a:off x="457200" y="457200"/>
            <a:ext cx="11277599" cy="723900"/>
          </a:xfrm>
          <a:prstGeom prst="rect">
            <a:avLst/>
          </a:prstGeom>
        </p:spPr>
        <p:txBody>
          <a:bodyPr vert="horz" lIns="0" tIns="0" rIns="0" bIns="0" rtlCol="0" anchor="t">
            <a:normAutofit/>
          </a:bodyPr>
          <a:lstStyle>
            <a:lvl1pPr>
              <a:defRPr sz="4400" b="1" i="0">
                <a:solidFill>
                  <a:schemeClr val="tx1"/>
                </a:solidFill>
                <a:latin typeface="Segoe Semibold" charset="0"/>
                <a:ea typeface="Segoe Semibold" charset="0"/>
                <a:cs typeface="Segoe Semibold" charset="0"/>
              </a:defRPr>
            </a:lvl1pPr>
          </a:lstStyle>
          <a:p>
            <a:r>
              <a:rPr lang="en-US" dirty="0"/>
              <a:t>About me…</a:t>
            </a:r>
          </a:p>
        </p:txBody>
      </p:sp>
      <p:sp>
        <p:nvSpPr>
          <p:cNvPr id="8" name="Picture Placeholder 2">
            <a:extLst>
              <a:ext uri="{FF2B5EF4-FFF2-40B4-BE49-F238E27FC236}">
                <a16:creationId xmlns:a16="http://schemas.microsoft.com/office/drawing/2014/main" id="{C1627637-B5D0-ED45-8DF8-0E533AAA00D8}"/>
              </a:ext>
            </a:extLst>
          </p:cNvPr>
          <p:cNvSpPr>
            <a:spLocks noGrp="1"/>
          </p:cNvSpPr>
          <p:nvPr>
            <p:ph type="pic" sz="quarter" idx="31"/>
          </p:nvPr>
        </p:nvSpPr>
        <p:spPr>
          <a:xfrm>
            <a:off x="10325099" y="1181100"/>
            <a:ext cx="1409700" cy="1409700"/>
          </a:xfrm>
          <a:prstGeom prst="ellipse">
            <a:avLst/>
          </a:prstGeom>
        </p:spPr>
        <p:txBody>
          <a:bodyPr wrap="none" anchor="ctr" anchorCtr="0"/>
          <a:lstStyle>
            <a:lvl1pPr algn="ctr">
              <a:defRPr sz="1400" b="0">
                <a:solidFill>
                  <a:srgbClr val="B4009E"/>
                </a:solidFill>
              </a:defRPr>
            </a:lvl1pPr>
          </a:lstStyle>
          <a:p>
            <a:r>
              <a:rPr lang="en-US"/>
              <a:t>Click icon to add picture</a:t>
            </a:r>
          </a:p>
        </p:txBody>
      </p:sp>
      <p:sp>
        <p:nvSpPr>
          <p:cNvPr id="10" name="Text Placeholder 2">
            <a:extLst>
              <a:ext uri="{FF2B5EF4-FFF2-40B4-BE49-F238E27FC236}">
                <a16:creationId xmlns:a16="http://schemas.microsoft.com/office/drawing/2014/main" id="{852D16FD-C54E-954A-88CB-7F7F7287BF2B}"/>
              </a:ext>
            </a:extLst>
          </p:cNvPr>
          <p:cNvSpPr>
            <a:spLocks noGrp="1"/>
          </p:cNvSpPr>
          <p:nvPr>
            <p:ph type="body" sz="quarter" idx="30" hasCustomPrompt="1"/>
          </p:nvPr>
        </p:nvSpPr>
        <p:spPr>
          <a:xfrm>
            <a:off x="6096000" y="1181100"/>
            <a:ext cx="4212129" cy="1028700"/>
          </a:xfrm>
          <a:prstGeom prst="rect">
            <a:avLst/>
          </a:prstGeom>
        </p:spPr>
        <p:txBody>
          <a:bodyPr lIns="0" tIns="274320" rIns="182880" anchor="t" anchorCtr="0">
            <a:normAutofit/>
          </a:bodyPr>
          <a:lstStyle>
            <a:lvl1pPr>
              <a:lnSpc>
                <a:spcPct val="110000"/>
              </a:lnSpc>
              <a:spcBef>
                <a:spcPts val="0"/>
              </a:spcBef>
              <a:spcAft>
                <a:spcPts val="600"/>
              </a:spcAft>
              <a:defRPr sz="1600" b="0" i="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dirty="0"/>
              <a:t>Twitter: @handle</a:t>
            </a:r>
          </a:p>
          <a:p>
            <a:pPr lvl="0"/>
            <a:r>
              <a:rPr lang="en-US" dirty="0"/>
              <a:t>Email: </a:t>
            </a:r>
            <a:r>
              <a:rPr lang="en-US" dirty="0" err="1"/>
              <a:t>email@Microsoft.com</a:t>
            </a:r>
            <a:endParaRPr lang="en-US" dirty="0"/>
          </a:p>
        </p:txBody>
      </p:sp>
      <p:sp>
        <p:nvSpPr>
          <p:cNvPr id="2" name="Slide Number Placeholder 1">
            <a:extLst>
              <a:ext uri="{FF2B5EF4-FFF2-40B4-BE49-F238E27FC236}">
                <a16:creationId xmlns:a16="http://schemas.microsoft.com/office/drawing/2014/main" id="{B91CB2BC-111D-F649-A0EE-51B2CD7DCF8C}"/>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13" name="Text Placeholder 3">
            <a:extLst>
              <a:ext uri="{FF2B5EF4-FFF2-40B4-BE49-F238E27FC236}">
                <a16:creationId xmlns:a16="http://schemas.microsoft.com/office/drawing/2014/main" id="{245711B6-47A7-4CF6-BE34-3532BF3BA128}"/>
              </a:ext>
            </a:extLst>
          </p:cNvPr>
          <p:cNvSpPr>
            <a:spLocks noGrp="1"/>
          </p:cNvSpPr>
          <p:nvPr>
            <p:ph idx="1"/>
          </p:nvPr>
        </p:nvSpPr>
        <p:spPr>
          <a:xfrm>
            <a:off x="456133" y="1181100"/>
            <a:ext cx="5622897" cy="4914900"/>
          </a:xfrm>
          <a:prstGeom prst="rect">
            <a:avLst/>
          </a:prstGeom>
        </p:spPr>
        <p:txBody>
          <a:bodyPr vert="horz" wrap="square" lIns="0" tIns="0" rIns="18288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1268618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cept 3-col">
    <p:spTree>
      <p:nvGrpSpPr>
        <p:cNvPr id="1" name=""/>
        <p:cNvGrpSpPr/>
        <p:nvPr/>
      </p:nvGrpSpPr>
      <p:grpSpPr>
        <a:xfrm>
          <a:off x="0" y="0"/>
          <a:ext cx="0" cy="0"/>
          <a:chOff x="0" y="0"/>
          <a:chExt cx="0" cy="0"/>
        </a:xfrm>
      </p:grpSpPr>
      <p:sp>
        <p:nvSpPr>
          <p:cNvPr id="21" name="Picture Placeholder 5"/>
          <p:cNvSpPr>
            <a:spLocks noGrp="1"/>
          </p:cNvSpPr>
          <p:nvPr>
            <p:ph type="pic" sz="quarter" idx="27"/>
          </p:nvPr>
        </p:nvSpPr>
        <p:spPr>
          <a:xfrm>
            <a:off x="1524208" y="1505652"/>
            <a:ext cx="1409284" cy="1077020"/>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endParaRPr lang="en-US" dirty="0"/>
          </a:p>
        </p:txBody>
      </p:sp>
      <p:sp>
        <p:nvSpPr>
          <p:cNvPr id="22" name="Picture Placeholder 5"/>
          <p:cNvSpPr>
            <a:spLocks noGrp="1"/>
          </p:cNvSpPr>
          <p:nvPr>
            <p:ph type="pic" sz="quarter" idx="28"/>
          </p:nvPr>
        </p:nvSpPr>
        <p:spPr>
          <a:xfrm>
            <a:off x="5391358" y="1513780"/>
            <a:ext cx="1409284" cy="1077020"/>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p>
        </p:txBody>
      </p:sp>
      <p:sp>
        <p:nvSpPr>
          <p:cNvPr id="23" name="Picture Placeholder 5"/>
          <p:cNvSpPr>
            <a:spLocks noGrp="1"/>
          </p:cNvSpPr>
          <p:nvPr>
            <p:ph type="pic" sz="quarter" idx="29"/>
          </p:nvPr>
        </p:nvSpPr>
        <p:spPr>
          <a:xfrm>
            <a:off x="9285461" y="1488127"/>
            <a:ext cx="1409284" cy="1077020"/>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endParaRPr lang="en-US" dirty="0"/>
          </a:p>
        </p:txBody>
      </p:sp>
      <p:sp>
        <p:nvSpPr>
          <p:cNvPr id="20" name="Shape 69">
            <a:extLst>
              <a:ext uri="{FF2B5EF4-FFF2-40B4-BE49-F238E27FC236}">
                <a16:creationId xmlns:a16="http://schemas.microsoft.com/office/drawing/2014/main" id="{50DF9F24-F2BD-4DEC-BF54-5080F302503F}"/>
              </a:ext>
            </a:extLst>
          </p:cNvPr>
          <p:cNvSpPr txBox="1">
            <a:spLocks noGrp="1"/>
          </p:cNvSpPr>
          <p:nvPr>
            <p:ph type="body" idx="21" hasCustomPrompt="1"/>
          </p:nvPr>
        </p:nvSpPr>
        <p:spPr>
          <a:xfrm>
            <a:off x="4347972" y="3276600"/>
            <a:ext cx="3496057" cy="2095500"/>
          </a:xfrm>
          <a:prstGeom prst="rect">
            <a:avLst/>
          </a:prstGeom>
        </p:spPr>
        <p:txBody>
          <a:bodyPr vert="horz" wrap="square" lIns="67222" tIns="0" rIns="67222" bIns="0" rtlCol="0" anchor="t">
            <a:noAutofit/>
          </a:bodyPr>
          <a:lstStyle>
            <a:lvl1pPr algn="ctr">
              <a:defRPr sz="2000" b="0" dirty="0">
                <a:solidFill>
                  <a:schemeClr val="tx1"/>
                </a:solidFill>
                <a:latin typeface="+mn-lt"/>
                <a:ea typeface="Segoe UI" pitchFamily="34" charset="0"/>
                <a:cs typeface="Segoe UI Semibold" panose="020B0702040204020203" pitchFamily="34" charset="0"/>
              </a:defRPr>
            </a:lvl1pPr>
          </a:lstStyle>
          <a:p>
            <a:pPr lvl="0" algn="ctr" defTabSz="914367">
              <a:spcBef>
                <a:spcPts val="0"/>
              </a:spcBef>
              <a:spcAft>
                <a:spcPts val="1176"/>
              </a:spcAft>
              <a:buFont typeface="Arial"/>
            </a:pPr>
            <a:r>
              <a:rPr lang="en-US" dirty="0"/>
              <a:t>level one</a:t>
            </a:r>
          </a:p>
          <a:p>
            <a:pPr lvl="0" algn="ctr" defTabSz="914367">
              <a:spcBef>
                <a:spcPts val="0"/>
              </a:spcBef>
              <a:spcAft>
                <a:spcPts val="1176"/>
              </a:spcAft>
              <a:buFont typeface="Arial"/>
            </a:pPr>
            <a:r>
              <a:rPr lang="en-US" dirty="0"/>
              <a:t>level two</a:t>
            </a:r>
          </a:p>
        </p:txBody>
      </p:sp>
      <p:sp>
        <p:nvSpPr>
          <p:cNvPr id="25" name="Shape 69">
            <a:extLst>
              <a:ext uri="{FF2B5EF4-FFF2-40B4-BE49-F238E27FC236}">
                <a16:creationId xmlns:a16="http://schemas.microsoft.com/office/drawing/2014/main" id="{452ABE62-CCEE-407B-B879-4F04AA8A85B2}"/>
              </a:ext>
            </a:extLst>
          </p:cNvPr>
          <p:cNvSpPr txBox="1">
            <a:spLocks noGrp="1"/>
          </p:cNvSpPr>
          <p:nvPr>
            <p:ph type="body" idx="23" hasCustomPrompt="1"/>
          </p:nvPr>
        </p:nvSpPr>
        <p:spPr>
          <a:xfrm>
            <a:off x="8229600" y="3276600"/>
            <a:ext cx="3503300" cy="2095501"/>
          </a:xfrm>
          <a:prstGeom prst="rect">
            <a:avLst/>
          </a:prstGeom>
        </p:spPr>
        <p:txBody>
          <a:bodyPr vert="horz" wrap="square" lIns="67222" tIns="0" rIns="67222" bIns="0" rtlCol="0" anchor="t">
            <a:noAutofit/>
          </a:bodyPr>
          <a:lstStyle>
            <a:lvl1pPr algn="ctr">
              <a:defRPr sz="2000" b="0" dirty="0">
                <a:solidFill>
                  <a:schemeClr val="tx1"/>
                </a:solidFill>
                <a:latin typeface="+mn-lt"/>
                <a:ea typeface="Segoe UI" pitchFamily="34" charset="0"/>
                <a:cs typeface="Segoe UI Semibold" panose="020B0702040204020203" pitchFamily="34" charset="0"/>
              </a:defRPr>
            </a:lvl1pPr>
          </a:lstStyle>
          <a:p>
            <a:pPr lvl="0" algn="ctr" defTabSz="914367">
              <a:spcBef>
                <a:spcPts val="0"/>
              </a:spcBef>
              <a:spcAft>
                <a:spcPts val="1176"/>
              </a:spcAft>
              <a:buFont typeface="Arial"/>
            </a:pPr>
            <a:r>
              <a:rPr lang="en-US" dirty="0"/>
              <a:t>level one</a:t>
            </a:r>
          </a:p>
          <a:p>
            <a:pPr lvl="0" algn="ctr" defTabSz="914367">
              <a:spcBef>
                <a:spcPts val="0"/>
              </a:spcBef>
              <a:spcAft>
                <a:spcPts val="1176"/>
              </a:spcAft>
              <a:buFont typeface="Arial"/>
            </a:pPr>
            <a:r>
              <a:rPr lang="en-US" dirty="0"/>
              <a:t>level two</a:t>
            </a:r>
          </a:p>
        </p:txBody>
      </p:sp>
      <p:sp>
        <p:nvSpPr>
          <p:cNvPr id="26" name="Shape 78">
            <a:extLst>
              <a:ext uri="{FF2B5EF4-FFF2-40B4-BE49-F238E27FC236}">
                <a16:creationId xmlns:a16="http://schemas.microsoft.com/office/drawing/2014/main" id="{ED9E8697-A9C3-4FDC-9D6C-2B35F242E978}"/>
              </a:ext>
            </a:extLst>
          </p:cNvPr>
          <p:cNvSpPr txBox="1">
            <a:spLocks noGrp="1"/>
          </p:cNvSpPr>
          <p:nvPr>
            <p:ph type="body" idx="7" hasCustomPrompt="1"/>
          </p:nvPr>
        </p:nvSpPr>
        <p:spPr>
          <a:xfrm>
            <a:off x="4347972" y="2602431"/>
            <a:ext cx="3496057" cy="685800"/>
          </a:xfrm>
          <a:prstGeom prst="rect">
            <a:avLst/>
          </a:prstGeom>
          <a:ln>
            <a:noFill/>
          </a:ln>
        </p:spPr>
        <p:txBody>
          <a:bodyPr vert="horz" wrap="square" lIns="67222" tIns="67222" rIns="67222" bIns="67222" rtlCol="0" anchor="ctr">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dirty="0"/>
              <a:t>Column 2</a:t>
            </a:r>
          </a:p>
        </p:txBody>
      </p:sp>
      <p:cxnSp>
        <p:nvCxnSpPr>
          <p:cNvPr id="27" name="Straight Connector 26">
            <a:extLst>
              <a:ext uri="{FF2B5EF4-FFF2-40B4-BE49-F238E27FC236}">
                <a16:creationId xmlns:a16="http://schemas.microsoft.com/office/drawing/2014/main" id="{CF4B441F-C8E2-46EF-B6C0-23A6E8BDE1DB}"/>
              </a:ext>
            </a:extLst>
          </p:cNvPr>
          <p:cNvCxnSpPr>
            <a:cxnSpLocks/>
          </p:cNvCxnSpPr>
          <p:nvPr userDrawn="1"/>
        </p:nvCxnSpPr>
        <p:spPr>
          <a:xfrm flipV="1">
            <a:off x="457200" y="3282800"/>
            <a:ext cx="3543301"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sp>
        <p:nvSpPr>
          <p:cNvPr id="30" name="Shape 78">
            <a:extLst>
              <a:ext uri="{FF2B5EF4-FFF2-40B4-BE49-F238E27FC236}">
                <a16:creationId xmlns:a16="http://schemas.microsoft.com/office/drawing/2014/main" id="{F65B4093-2B95-4F31-BE02-FE267F2C7256}"/>
              </a:ext>
            </a:extLst>
          </p:cNvPr>
          <p:cNvSpPr txBox="1">
            <a:spLocks noGrp="1"/>
          </p:cNvSpPr>
          <p:nvPr>
            <p:ph type="body" idx="30" hasCustomPrompt="1"/>
          </p:nvPr>
        </p:nvSpPr>
        <p:spPr>
          <a:xfrm>
            <a:off x="457201" y="2602419"/>
            <a:ext cx="3543300" cy="689328"/>
          </a:xfrm>
          <a:prstGeom prst="rect">
            <a:avLst/>
          </a:prstGeom>
          <a:ln>
            <a:noFill/>
          </a:ln>
        </p:spPr>
        <p:txBody>
          <a:bodyPr vert="horz" wrap="square" lIns="67222" tIns="67222" rIns="67222" bIns="67222" rtlCol="0" anchor="ctr">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dirty="0"/>
              <a:t>Column 1</a:t>
            </a:r>
          </a:p>
        </p:txBody>
      </p:sp>
      <p:sp>
        <p:nvSpPr>
          <p:cNvPr id="31" name="Shape 78">
            <a:extLst>
              <a:ext uri="{FF2B5EF4-FFF2-40B4-BE49-F238E27FC236}">
                <a16:creationId xmlns:a16="http://schemas.microsoft.com/office/drawing/2014/main" id="{BC5E1042-00D9-4CC5-A8F0-6D5351A81028}"/>
              </a:ext>
            </a:extLst>
          </p:cNvPr>
          <p:cNvSpPr txBox="1">
            <a:spLocks noGrp="1"/>
          </p:cNvSpPr>
          <p:nvPr>
            <p:ph type="body" idx="31" hasCustomPrompt="1"/>
          </p:nvPr>
        </p:nvSpPr>
        <p:spPr>
          <a:xfrm>
            <a:off x="8229600" y="2602431"/>
            <a:ext cx="3505200" cy="685800"/>
          </a:xfrm>
          <a:prstGeom prst="rect">
            <a:avLst/>
          </a:prstGeom>
          <a:ln>
            <a:noFill/>
          </a:ln>
        </p:spPr>
        <p:txBody>
          <a:bodyPr vert="horz" wrap="square" lIns="67222" tIns="67222" rIns="67222" bIns="67222" rtlCol="0" anchor="ctr">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dirty="0"/>
              <a:t>Column 3</a:t>
            </a:r>
          </a:p>
        </p:txBody>
      </p:sp>
      <p:sp>
        <p:nvSpPr>
          <p:cNvPr id="32" name="Shape 69">
            <a:extLst>
              <a:ext uri="{FF2B5EF4-FFF2-40B4-BE49-F238E27FC236}">
                <a16:creationId xmlns:a16="http://schemas.microsoft.com/office/drawing/2014/main" id="{D0DB858D-C909-4D63-B4BA-450AB7BC6813}"/>
              </a:ext>
            </a:extLst>
          </p:cNvPr>
          <p:cNvSpPr txBox="1">
            <a:spLocks noGrp="1"/>
          </p:cNvSpPr>
          <p:nvPr>
            <p:ph type="body" idx="32" hasCustomPrompt="1"/>
          </p:nvPr>
        </p:nvSpPr>
        <p:spPr>
          <a:xfrm>
            <a:off x="457200" y="3276600"/>
            <a:ext cx="3543301" cy="2095501"/>
          </a:xfrm>
          <a:prstGeom prst="rect">
            <a:avLst/>
          </a:prstGeom>
        </p:spPr>
        <p:txBody>
          <a:bodyPr vert="horz" wrap="square" lIns="67222" tIns="0" rIns="67222" bIns="0" rtlCol="0" anchor="t">
            <a:noAutofit/>
          </a:bodyPr>
          <a:lstStyle>
            <a:lvl1pPr algn="ctr">
              <a:defRPr sz="2000" b="0" dirty="0">
                <a:solidFill>
                  <a:schemeClr val="tx1"/>
                </a:solidFill>
                <a:latin typeface="+mn-lt"/>
                <a:ea typeface="Segoe UI" pitchFamily="34" charset="0"/>
                <a:cs typeface="Segoe UI Semibold" panose="020B0702040204020203" pitchFamily="34" charset="0"/>
              </a:defRPr>
            </a:lvl1pPr>
          </a:lstStyle>
          <a:p>
            <a:pPr lvl="0" algn="ctr" defTabSz="914367">
              <a:spcBef>
                <a:spcPts val="0"/>
              </a:spcBef>
              <a:spcAft>
                <a:spcPts val="1176"/>
              </a:spcAft>
              <a:buFont typeface="Arial"/>
            </a:pPr>
            <a:r>
              <a:rPr lang="en-US" dirty="0"/>
              <a:t>level one</a:t>
            </a:r>
          </a:p>
          <a:p>
            <a:pPr lvl="0" algn="ctr" defTabSz="914367">
              <a:spcBef>
                <a:spcPts val="0"/>
              </a:spcBef>
              <a:spcAft>
                <a:spcPts val="1176"/>
              </a:spcAft>
              <a:buFont typeface="Arial"/>
            </a:pPr>
            <a:r>
              <a:rPr lang="en-US" dirty="0"/>
              <a:t>level two</a:t>
            </a:r>
          </a:p>
        </p:txBody>
      </p:sp>
      <p:sp>
        <p:nvSpPr>
          <p:cNvPr id="33" name="Title Placeholder 2">
            <a:extLst>
              <a:ext uri="{FF2B5EF4-FFF2-40B4-BE49-F238E27FC236}">
                <a16:creationId xmlns:a16="http://schemas.microsoft.com/office/drawing/2014/main" id="{2C1FE9BA-3B57-4CA6-8333-A470390E7321}"/>
              </a:ext>
            </a:extLst>
          </p:cNvPr>
          <p:cNvSpPr>
            <a:spLocks noGrp="1"/>
          </p:cNvSpPr>
          <p:nvPr>
            <p:ph type="title"/>
          </p:nvPr>
        </p:nvSpPr>
        <p:spPr>
          <a:xfrm>
            <a:off x="457200" y="457200"/>
            <a:ext cx="11277600" cy="723900"/>
          </a:xfrm>
          <a:prstGeom prst="rect">
            <a:avLst/>
          </a:prstGeom>
        </p:spPr>
        <p:txBody>
          <a:bodyPr vert="horz" lIns="0" tIns="0" rIns="0" bIns="0" rtlCol="0" anchor="t">
            <a:noAutofit/>
          </a:bodyPr>
          <a:lstStyle>
            <a:lvl1pPr>
              <a:defRPr>
                <a:solidFill>
                  <a:schemeClr val="tx1"/>
                </a:solidFill>
              </a:defRPr>
            </a:lvl1pPr>
          </a:lstStyle>
          <a:p>
            <a:r>
              <a:rPr lang="en-US"/>
              <a:t>Click to edit Master title style</a:t>
            </a:r>
            <a:endParaRPr lang="en-US" dirty="0"/>
          </a:p>
        </p:txBody>
      </p:sp>
      <p:cxnSp>
        <p:nvCxnSpPr>
          <p:cNvPr id="19" name="Straight Connector 18">
            <a:extLst>
              <a:ext uri="{FF2B5EF4-FFF2-40B4-BE49-F238E27FC236}">
                <a16:creationId xmlns:a16="http://schemas.microsoft.com/office/drawing/2014/main" id="{CF4B441F-C8E2-46EF-B6C0-23A6E8BDE1DB}"/>
              </a:ext>
            </a:extLst>
          </p:cNvPr>
          <p:cNvCxnSpPr>
            <a:cxnSpLocks/>
          </p:cNvCxnSpPr>
          <p:nvPr userDrawn="1"/>
        </p:nvCxnSpPr>
        <p:spPr>
          <a:xfrm flipV="1">
            <a:off x="4324350" y="3282800"/>
            <a:ext cx="3543301"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cxnSp>
        <p:nvCxnSpPr>
          <p:cNvPr id="24" name="Straight Connector 23">
            <a:extLst>
              <a:ext uri="{FF2B5EF4-FFF2-40B4-BE49-F238E27FC236}">
                <a16:creationId xmlns:a16="http://schemas.microsoft.com/office/drawing/2014/main" id="{CF4B441F-C8E2-46EF-B6C0-23A6E8BDE1DB}"/>
              </a:ext>
            </a:extLst>
          </p:cNvPr>
          <p:cNvCxnSpPr>
            <a:cxnSpLocks/>
          </p:cNvCxnSpPr>
          <p:nvPr userDrawn="1"/>
        </p:nvCxnSpPr>
        <p:spPr>
          <a:xfrm>
            <a:off x="8229600" y="3282800"/>
            <a:ext cx="3518402"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sp>
        <p:nvSpPr>
          <p:cNvPr id="2" name="Slide Number Placeholder 1">
            <a:extLst>
              <a:ext uri="{FF2B5EF4-FFF2-40B4-BE49-F238E27FC236}">
                <a16:creationId xmlns:a16="http://schemas.microsoft.com/office/drawing/2014/main" id="{456B6142-BE00-C841-A15F-937FA7A70E40}"/>
              </a:ext>
            </a:extLst>
          </p:cNvPr>
          <p:cNvSpPr>
            <a:spLocks noGrp="1"/>
          </p:cNvSpPr>
          <p:nvPr>
            <p:ph type="sldNum" sz="quarter" idx="33"/>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33231549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cept 2-col">
    <p:spTree>
      <p:nvGrpSpPr>
        <p:cNvPr id="1" name=""/>
        <p:cNvGrpSpPr/>
        <p:nvPr/>
      </p:nvGrpSpPr>
      <p:grpSpPr>
        <a:xfrm>
          <a:off x="0" y="0"/>
          <a:ext cx="0" cy="0"/>
          <a:chOff x="0" y="0"/>
          <a:chExt cx="0" cy="0"/>
        </a:xfrm>
      </p:grpSpPr>
      <p:sp>
        <p:nvSpPr>
          <p:cNvPr id="13" name="Picture Placeholder 5"/>
          <p:cNvSpPr>
            <a:spLocks noGrp="1"/>
          </p:cNvSpPr>
          <p:nvPr>
            <p:ph type="pic" sz="quarter" idx="27"/>
          </p:nvPr>
        </p:nvSpPr>
        <p:spPr>
          <a:xfrm>
            <a:off x="1866901" y="1433156"/>
            <a:ext cx="2819400" cy="1634103"/>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endParaRPr lang="en-US" dirty="0"/>
          </a:p>
        </p:txBody>
      </p:sp>
      <p:sp>
        <p:nvSpPr>
          <p:cNvPr id="21" name="Picture Placeholder 5"/>
          <p:cNvSpPr>
            <a:spLocks noGrp="1"/>
          </p:cNvSpPr>
          <p:nvPr>
            <p:ph type="pic" sz="quarter" idx="29"/>
          </p:nvPr>
        </p:nvSpPr>
        <p:spPr>
          <a:xfrm>
            <a:off x="7505699" y="1433157"/>
            <a:ext cx="2819401" cy="1634102"/>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p>
        </p:txBody>
      </p:sp>
      <p:sp>
        <p:nvSpPr>
          <p:cNvPr id="22" name="Shape 69">
            <a:extLst>
              <a:ext uri="{FF2B5EF4-FFF2-40B4-BE49-F238E27FC236}">
                <a16:creationId xmlns:a16="http://schemas.microsoft.com/office/drawing/2014/main" id="{DA909CD3-D031-4644-961E-3BAEF5FC557A}"/>
              </a:ext>
            </a:extLst>
          </p:cNvPr>
          <p:cNvSpPr txBox="1">
            <a:spLocks noGrp="1"/>
          </p:cNvSpPr>
          <p:nvPr>
            <p:ph type="body" idx="21" hasCustomPrompt="1"/>
          </p:nvPr>
        </p:nvSpPr>
        <p:spPr>
          <a:xfrm>
            <a:off x="6095998" y="3998873"/>
            <a:ext cx="5638801" cy="2097128"/>
          </a:xfrm>
          <a:prstGeom prst="rect">
            <a:avLst/>
          </a:prstGeom>
        </p:spPr>
        <p:txBody>
          <a:bodyPr vert="horz" wrap="square" lIns="91440" tIns="91440" rIns="91440" bIns="0" rtlCol="0" anchor="t">
            <a:noAutofit/>
          </a:bodyPr>
          <a:lstStyle>
            <a:lvl1pPr algn="ctr">
              <a:defRPr sz="2000" b="0" i="0" dirty="0">
                <a:solidFill>
                  <a:schemeClr val="tx1"/>
                </a:solidFill>
                <a:latin typeface="Segoe UI" charset="0"/>
                <a:ea typeface="Segoe UI" charset="0"/>
                <a:cs typeface="Segoe UI" charset="0"/>
              </a:defRPr>
            </a:lvl1pPr>
          </a:lstStyle>
          <a:p>
            <a:pPr lvl="0" algn="ctr" defTabSz="914367">
              <a:spcBef>
                <a:spcPts val="0"/>
              </a:spcBef>
              <a:spcAft>
                <a:spcPts val="1176"/>
              </a:spcAft>
              <a:buFont typeface="Arial"/>
            </a:pPr>
            <a:r>
              <a:rPr lang="en-US" dirty="0"/>
              <a:t>level one</a:t>
            </a:r>
          </a:p>
          <a:p>
            <a:pPr lvl="0" algn="ctr" defTabSz="914367">
              <a:spcBef>
                <a:spcPts val="0"/>
              </a:spcBef>
              <a:spcAft>
                <a:spcPts val="1176"/>
              </a:spcAft>
              <a:buFont typeface="Arial"/>
            </a:pPr>
            <a:r>
              <a:rPr lang="en-US" dirty="0"/>
              <a:t>level two</a:t>
            </a:r>
          </a:p>
        </p:txBody>
      </p:sp>
      <p:sp>
        <p:nvSpPr>
          <p:cNvPr id="23" name="Shape 78">
            <a:extLst>
              <a:ext uri="{FF2B5EF4-FFF2-40B4-BE49-F238E27FC236}">
                <a16:creationId xmlns:a16="http://schemas.microsoft.com/office/drawing/2014/main" id="{86F28D81-7603-4E02-9F5E-B52509955F9D}"/>
              </a:ext>
            </a:extLst>
          </p:cNvPr>
          <p:cNvSpPr txBox="1">
            <a:spLocks noGrp="1"/>
          </p:cNvSpPr>
          <p:nvPr>
            <p:ph type="body" idx="7" hasCustomPrompt="1"/>
          </p:nvPr>
        </p:nvSpPr>
        <p:spPr>
          <a:xfrm>
            <a:off x="6095999" y="3276600"/>
            <a:ext cx="5638798" cy="723900"/>
          </a:xfrm>
          <a:prstGeom prst="rect">
            <a:avLst/>
          </a:prstGeom>
          <a:ln>
            <a:noFill/>
          </a:ln>
        </p:spPr>
        <p:txBody>
          <a:bodyPr vert="horz" wrap="square" lIns="67222" tIns="67222" rIns="67222" bIns="67222" rtlCol="0" anchor="ctr">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dirty="0"/>
              <a:t>Column 2</a:t>
            </a:r>
          </a:p>
        </p:txBody>
      </p:sp>
      <p:cxnSp>
        <p:nvCxnSpPr>
          <p:cNvPr id="24" name="Straight Connector 23">
            <a:extLst>
              <a:ext uri="{FF2B5EF4-FFF2-40B4-BE49-F238E27FC236}">
                <a16:creationId xmlns:a16="http://schemas.microsoft.com/office/drawing/2014/main" id="{3A68F424-EA1D-4D7C-A4B5-5D8BC32C7BFB}"/>
              </a:ext>
            </a:extLst>
          </p:cNvPr>
          <p:cNvCxnSpPr>
            <a:cxnSpLocks/>
          </p:cNvCxnSpPr>
          <p:nvPr userDrawn="1"/>
        </p:nvCxnSpPr>
        <p:spPr>
          <a:xfrm>
            <a:off x="1181100" y="3909418"/>
            <a:ext cx="4229100"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cxnSp>
        <p:nvCxnSpPr>
          <p:cNvPr id="25" name="Straight Connector 24">
            <a:extLst>
              <a:ext uri="{FF2B5EF4-FFF2-40B4-BE49-F238E27FC236}">
                <a16:creationId xmlns:a16="http://schemas.microsoft.com/office/drawing/2014/main" id="{EA6FB7B6-28C9-4460-8677-F7C9633207B5}"/>
              </a:ext>
            </a:extLst>
          </p:cNvPr>
          <p:cNvCxnSpPr>
            <a:cxnSpLocks/>
          </p:cNvCxnSpPr>
          <p:nvPr userDrawn="1"/>
        </p:nvCxnSpPr>
        <p:spPr>
          <a:xfrm>
            <a:off x="6819900" y="3916700"/>
            <a:ext cx="4191000"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sp>
        <p:nvSpPr>
          <p:cNvPr id="26" name="Shape 78">
            <a:extLst>
              <a:ext uri="{FF2B5EF4-FFF2-40B4-BE49-F238E27FC236}">
                <a16:creationId xmlns:a16="http://schemas.microsoft.com/office/drawing/2014/main" id="{6F67237B-0079-4730-BA0A-EFD67517C184}"/>
              </a:ext>
            </a:extLst>
          </p:cNvPr>
          <p:cNvSpPr txBox="1">
            <a:spLocks noGrp="1"/>
          </p:cNvSpPr>
          <p:nvPr>
            <p:ph type="body" idx="30" hasCustomPrompt="1"/>
          </p:nvPr>
        </p:nvSpPr>
        <p:spPr>
          <a:xfrm>
            <a:off x="457201" y="3279529"/>
            <a:ext cx="5638800" cy="719343"/>
          </a:xfrm>
          <a:prstGeom prst="rect">
            <a:avLst/>
          </a:prstGeom>
          <a:ln>
            <a:noFill/>
          </a:ln>
        </p:spPr>
        <p:txBody>
          <a:bodyPr vert="horz" wrap="square" lIns="67222" tIns="67222" rIns="67222" bIns="67222" rtlCol="0" anchor="ctr">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dirty="0"/>
              <a:t>Column 1</a:t>
            </a:r>
          </a:p>
        </p:txBody>
      </p:sp>
      <p:sp>
        <p:nvSpPr>
          <p:cNvPr id="27" name="Shape 69">
            <a:extLst>
              <a:ext uri="{FF2B5EF4-FFF2-40B4-BE49-F238E27FC236}">
                <a16:creationId xmlns:a16="http://schemas.microsoft.com/office/drawing/2014/main" id="{AEED71C8-01E7-4E81-A0EB-0535EB83D4BE}"/>
              </a:ext>
            </a:extLst>
          </p:cNvPr>
          <p:cNvSpPr txBox="1">
            <a:spLocks noGrp="1"/>
          </p:cNvSpPr>
          <p:nvPr>
            <p:ph type="body" idx="32" hasCustomPrompt="1"/>
          </p:nvPr>
        </p:nvSpPr>
        <p:spPr>
          <a:xfrm>
            <a:off x="457200" y="3999831"/>
            <a:ext cx="5638799" cy="2096169"/>
          </a:xfrm>
          <a:prstGeom prst="rect">
            <a:avLst/>
          </a:prstGeom>
        </p:spPr>
        <p:txBody>
          <a:bodyPr vert="horz" wrap="square" lIns="91440" tIns="91440" rIns="91440" bIns="0" rtlCol="0" anchor="t">
            <a:noAutofit/>
          </a:bodyPr>
          <a:lstStyle>
            <a:lvl1pPr algn="ctr">
              <a:defRPr sz="2000" b="0" i="0" dirty="0">
                <a:solidFill>
                  <a:schemeClr val="tx1"/>
                </a:solidFill>
                <a:latin typeface="Segoe UI" charset="0"/>
                <a:ea typeface="Segoe UI" charset="0"/>
                <a:cs typeface="Segoe UI" charset="0"/>
              </a:defRPr>
            </a:lvl1pPr>
          </a:lstStyle>
          <a:p>
            <a:pPr lvl="0" algn="ctr" defTabSz="914367">
              <a:spcBef>
                <a:spcPts val="0"/>
              </a:spcBef>
              <a:spcAft>
                <a:spcPts val="1176"/>
              </a:spcAft>
              <a:buFont typeface="Arial"/>
            </a:pPr>
            <a:r>
              <a:rPr lang="en-US" dirty="0"/>
              <a:t>level one</a:t>
            </a:r>
          </a:p>
          <a:p>
            <a:pPr lvl="0" algn="ctr" defTabSz="914367">
              <a:spcBef>
                <a:spcPts val="0"/>
              </a:spcBef>
              <a:spcAft>
                <a:spcPts val="1176"/>
              </a:spcAft>
              <a:buFont typeface="Arial"/>
            </a:pPr>
            <a:r>
              <a:rPr lang="en-US" dirty="0"/>
              <a:t>level two</a:t>
            </a:r>
          </a:p>
        </p:txBody>
      </p:sp>
      <p:sp>
        <p:nvSpPr>
          <p:cNvPr id="28" name="Title Placeholder 2">
            <a:extLst>
              <a:ext uri="{FF2B5EF4-FFF2-40B4-BE49-F238E27FC236}">
                <a16:creationId xmlns:a16="http://schemas.microsoft.com/office/drawing/2014/main" id="{8978FE4F-86FF-40F7-BEC9-11D7612E6287}"/>
              </a:ext>
            </a:extLst>
          </p:cNvPr>
          <p:cNvSpPr>
            <a:spLocks noGrp="1"/>
          </p:cNvSpPr>
          <p:nvPr>
            <p:ph type="title"/>
          </p:nvPr>
        </p:nvSpPr>
        <p:spPr>
          <a:xfrm>
            <a:off x="457200" y="457200"/>
            <a:ext cx="11277600" cy="723900"/>
          </a:xfrm>
          <a:prstGeom prst="rect">
            <a:avLst/>
          </a:prstGeom>
        </p:spPr>
        <p:txBody>
          <a:bodyPr vert="horz" lIns="0" tIns="0" rIns="0" bIns="0" rtlCol="0" anchor="t">
            <a:normAutofit/>
          </a:bodyPr>
          <a:lstStyle>
            <a:lvl1pPr>
              <a:defRPr b="1" i="0">
                <a:solidFill>
                  <a:schemeClr val="tx1"/>
                </a:solidFill>
                <a:latin typeface="Segoe UI Semibold" charset="0"/>
                <a:ea typeface="Segoe UI Semibold" charset="0"/>
                <a:cs typeface="Segoe UI Semibold" charset="0"/>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789B8D54-B0B9-6E4D-B7AE-B502B5822B43}"/>
              </a:ext>
            </a:extLst>
          </p:cNvPr>
          <p:cNvSpPr>
            <a:spLocks noGrp="1"/>
          </p:cNvSpPr>
          <p:nvPr>
            <p:ph type="sldNum" sz="quarter" idx="33"/>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355473975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Evidence Slide">
    <p:spTree>
      <p:nvGrpSpPr>
        <p:cNvPr id="1" name=""/>
        <p:cNvGrpSpPr/>
        <p:nvPr/>
      </p:nvGrpSpPr>
      <p:grpSpPr>
        <a:xfrm>
          <a:off x="0" y="0"/>
          <a:ext cx="0" cy="0"/>
          <a:chOff x="0" y="0"/>
          <a:chExt cx="0" cy="0"/>
        </a:xfrm>
      </p:grpSpPr>
      <p:sp>
        <p:nvSpPr>
          <p:cNvPr id="5" name="Footer Placeholder 6" hidden="1"/>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4" name="Content Placeholder 3"/>
          <p:cNvSpPr>
            <a:spLocks noGrp="1"/>
          </p:cNvSpPr>
          <p:nvPr>
            <p:ph sz="quarter" idx="15" hasCustomPrompt="1"/>
          </p:nvPr>
        </p:nvSpPr>
        <p:spPr>
          <a:xfrm>
            <a:off x="457200" y="1051560"/>
            <a:ext cx="9867900" cy="669332"/>
          </a:xfrm>
          <a:prstGeom prst="rect">
            <a:avLst/>
          </a:prstGeom>
          <a:noFill/>
        </p:spPr>
        <p:txBody>
          <a:bodyPr lIns="0" tIns="0" rIns="0" bIns="0" anchor="t" anchorCtr="0">
            <a:normAutofit/>
          </a:bodyPr>
          <a:lstStyle>
            <a:lvl1pPr marL="0" indent="0">
              <a:spcBef>
                <a:spcPts val="0"/>
              </a:spcBef>
              <a:buNone/>
              <a:defRPr sz="2400" b="1" i="0">
                <a:solidFill>
                  <a:schemeClr val="tx1"/>
                </a:solidFill>
                <a:latin typeface="Segoe UI Semibold" charset="0"/>
                <a:ea typeface="Segoe UI Semibold" charset="0"/>
                <a:cs typeface="Segoe UI Semibold" charset="0"/>
              </a:defRPr>
            </a:lvl1pPr>
            <a:lvl2pPr marL="0" indent="0">
              <a:buNone/>
              <a:defRPr/>
            </a:lvl2pPr>
            <a:lvl3pPr marL="0" indent="0">
              <a:buNone/>
              <a:defRPr/>
            </a:lvl3pPr>
            <a:lvl4pPr marL="0" indent="0">
              <a:buNone/>
              <a:defRPr/>
            </a:lvl4pPr>
            <a:lvl5pPr marL="0" indent="0">
              <a:buNone/>
              <a:defRPr/>
            </a:lvl5pPr>
          </a:lstStyle>
          <a:p>
            <a:pPr lvl="0"/>
            <a:r>
              <a:rPr lang="en-US" dirty="0"/>
              <a:t>One-line summary</a:t>
            </a:r>
          </a:p>
        </p:txBody>
      </p:sp>
      <p:sp>
        <p:nvSpPr>
          <p:cNvPr id="15" name="Content Placeholder 3"/>
          <p:cNvSpPr>
            <a:spLocks noGrp="1"/>
          </p:cNvSpPr>
          <p:nvPr>
            <p:ph sz="quarter" idx="22" hasCustomPrompt="1"/>
          </p:nvPr>
        </p:nvSpPr>
        <p:spPr>
          <a:xfrm>
            <a:off x="7505700" y="4702768"/>
            <a:ext cx="4229100" cy="1698031"/>
          </a:xfrm>
          <a:prstGeom prst="rect">
            <a:avLst/>
          </a:prstGeom>
        </p:spPr>
        <p:txBody>
          <a:bodyPr vert="horz" lIns="137160" tIns="109728" rIns="137160" bIns="109728" rtlCol="0" anchor="t">
            <a:noAutofit/>
          </a:bodyPr>
          <a:lstStyle>
            <a:lvl1pPr>
              <a:defRPr kumimoji="0" lang="en-US" sz="2000" i="0" u="none" strike="noStrike" cap="none" spc="0" normalizeH="0" baseline="0" dirty="0">
                <a:ln>
                  <a:noFill/>
                </a:ln>
                <a:solidFill>
                  <a:schemeClr val="accent2"/>
                </a:solidFill>
                <a:uLnTx/>
                <a:uFillTx/>
                <a:latin typeface="Segoe UI Light"/>
                <a:cs typeface="+mn-cs"/>
              </a:defRPr>
            </a:lvl1pPr>
          </a:lstStyle>
          <a:p>
            <a:pPr marR="0" lvl="0" defTabSz="685800" fontAlgn="auto">
              <a:spcBef>
                <a:spcPts val="1200"/>
              </a:spcBef>
              <a:spcAft>
                <a:spcPts val="0"/>
              </a:spcAft>
              <a:buClrTx/>
              <a:buSzTx/>
              <a:buFont typeface="Arial" panose="020B0604020202020204" pitchFamily="34" charset="0"/>
              <a:tabLst/>
            </a:pPr>
            <a:r>
              <a:rPr lang="en-US" dirty="0"/>
              <a:t>Killer quote or call-out</a:t>
            </a:r>
          </a:p>
        </p:txBody>
      </p:sp>
      <p:sp>
        <p:nvSpPr>
          <p:cNvPr id="10" name="Picture Placeholder 3"/>
          <p:cNvSpPr>
            <a:spLocks noGrp="1"/>
          </p:cNvSpPr>
          <p:nvPr>
            <p:ph type="pic" sz="quarter" idx="23" hasCustomPrompt="1"/>
          </p:nvPr>
        </p:nvSpPr>
        <p:spPr>
          <a:xfrm>
            <a:off x="7505700" y="1850433"/>
            <a:ext cx="4229100" cy="2835867"/>
          </a:xfrm>
        </p:spPr>
        <p:txBody>
          <a:bodyPr anchor="ctr"/>
          <a:lstStyle>
            <a:lvl1pPr algn="ctr">
              <a:defRPr>
                <a:solidFill>
                  <a:srgbClr val="B4009E"/>
                </a:solidFill>
              </a:defRPr>
            </a:lvl1pPr>
          </a:lstStyle>
          <a:p>
            <a:r>
              <a:rPr lang="en-US" dirty="0"/>
              <a:t>Screenshot of app</a:t>
            </a:r>
          </a:p>
        </p:txBody>
      </p:sp>
      <p:sp>
        <p:nvSpPr>
          <p:cNvPr id="11" name="Picture Placeholder 5"/>
          <p:cNvSpPr>
            <a:spLocks noGrp="1" noChangeAspect="1"/>
          </p:cNvSpPr>
          <p:nvPr>
            <p:ph type="pic" sz="quarter" idx="27" hasCustomPrompt="1"/>
          </p:nvPr>
        </p:nvSpPr>
        <p:spPr>
          <a:xfrm>
            <a:off x="10325100" y="457200"/>
            <a:ext cx="1409700" cy="1409700"/>
          </a:xfrm>
        </p:spPr>
        <p:txBody>
          <a:bodyPr anchor="ctr"/>
          <a:lstStyle>
            <a:lvl1pPr algn="ctr">
              <a:defRPr sz="1600">
                <a:solidFill>
                  <a:srgbClr val="B4009E"/>
                </a:solidFill>
              </a:defRPr>
            </a:lvl1pPr>
          </a:lstStyle>
          <a:p>
            <a:r>
              <a:rPr lang="en-US" dirty="0"/>
              <a:t>App icon</a:t>
            </a:r>
          </a:p>
        </p:txBody>
      </p:sp>
      <p:sp>
        <p:nvSpPr>
          <p:cNvPr id="18" name="Title Placeholder 2">
            <a:extLst>
              <a:ext uri="{FF2B5EF4-FFF2-40B4-BE49-F238E27FC236}">
                <a16:creationId xmlns:a16="http://schemas.microsoft.com/office/drawing/2014/main" id="{CD07E1E7-510F-478E-A61F-831872E92825}"/>
              </a:ext>
            </a:extLst>
          </p:cNvPr>
          <p:cNvSpPr>
            <a:spLocks noGrp="1"/>
          </p:cNvSpPr>
          <p:nvPr>
            <p:ph type="title"/>
          </p:nvPr>
        </p:nvSpPr>
        <p:spPr>
          <a:xfrm>
            <a:off x="457200" y="457201"/>
            <a:ext cx="9867900" cy="594359"/>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138D0870-56E3-CC4D-A4D2-14FCF7EBAD7D}"/>
              </a:ext>
            </a:extLst>
          </p:cNvPr>
          <p:cNvSpPr>
            <a:spLocks noGrp="1"/>
          </p:cNvSpPr>
          <p:nvPr>
            <p:ph type="sldNum" sz="quarter" idx="28"/>
          </p:nvPr>
        </p:nvSpPr>
        <p:spPr/>
        <p:txBody>
          <a:bodyPr/>
          <a:lstStyle/>
          <a:p>
            <a:fld id="{529AFA16-AEC4-7D4A-82F3-BDAE8E49079E}" type="slidenum">
              <a:rPr lang="en-US" smtClean="0"/>
              <a:pPr/>
              <a:t>‹#›</a:t>
            </a:fld>
            <a:endParaRPr lang="en-US"/>
          </a:p>
        </p:txBody>
      </p:sp>
      <p:sp>
        <p:nvSpPr>
          <p:cNvPr id="13" name="Text Placeholder 3">
            <a:extLst>
              <a:ext uri="{FF2B5EF4-FFF2-40B4-BE49-F238E27FC236}">
                <a16:creationId xmlns:a16="http://schemas.microsoft.com/office/drawing/2014/main" id="{45F529DB-55F5-443A-A153-4B9166B90D13}"/>
              </a:ext>
            </a:extLst>
          </p:cNvPr>
          <p:cNvSpPr>
            <a:spLocks noGrp="1"/>
          </p:cNvSpPr>
          <p:nvPr>
            <p:ph idx="1" hasCustomPrompt="1"/>
          </p:nvPr>
        </p:nvSpPr>
        <p:spPr>
          <a:xfrm>
            <a:off x="457200" y="1866899"/>
            <a:ext cx="6858000" cy="4533899"/>
          </a:xfrm>
          <a:prstGeom prst="rect">
            <a:avLst/>
          </a:prstGeom>
        </p:spPr>
        <p:txBody>
          <a:bodyPr vert="horz" wrap="square" lIns="0" tIns="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54588478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enefit Simple">
    <p:spTree>
      <p:nvGrpSpPr>
        <p:cNvPr id="1" name=""/>
        <p:cNvGrpSpPr/>
        <p:nvPr/>
      </p:nvGrpSpPr>
      <p:grpSpPr>
        <a:xfrm>
          <a:off x="0" y="0"/>
          <a:ext cx="0" cy="0"/>
          <a:chOff x="0" y="0"/>
          <a:chExt cx="0" cy="0"/>
        </a:xfrm>
      </p:grpSpPr>
      <p:sp>
        <p:nvSpPr>
          <p:cNvPr id="11" name="Shape 69"/>
          <p:cNvSpPr txBox="1">
            <a:spLocks noGrp="1"/>
          </p:cNvSpPr>
          <p:nvPr>
            <p:ph type="body" idx="1" hasCustomPrompt="1"/>
          </p:nvPr>
        </p:nvSpPr>
        <p:spPr>
          <a:xfrm>
            <a:off x="6103281" y="4851708"/>
            <a:ext cx="5615580" cy="1564792"/>
          </a:xfrm>
          <a:prstGeom prst="rect">
            <a:avLst/>
          </a:prstGeom>
          <a:noFill/>
          <a:ln w="12700">
            <a:noFill/>
          </a:ln>
        </p:spPr>
        <p:txBody>
          <a:bodyPr vert="horz" lIns="182880" tIns="0" rIns="0" bIns="0" rtlCol="0">
            <a:normAutofit/>
          </a:bodyPr>
          <a:lstStyle>
            <a:lvl1pPr marL="0" indent="0">
              <a:defRPr sz="2000" b="0" dirty="0">
                <a:solidFill>
                  <a:schemeClr val="tx1"/>
                </a:solidFill>
                <a:latin typeface="+mn-lt"/>
              </a:defRPr>
            </a:lvl1pPr>
          </a:lstStyle>
          <a:p>
            <a:pPr lvl="0"/>
            <a:r>
              <a:rPr lang="en-US" dirty="0"/>
              <a:t>Reason to believe</a:t>
            </a:r>
          </a:p>
          <a:p>
            <a:pPr lvl="0"/>
            <a:r>
              <a:rPr lang="en-US" dirty="0"/>
              <a:t>Reason to believe</a:t>
            </a:r>
          </a:p>
        </p:txBody>
      </p:sp>
      <p:sp>
        <p:nvSpPr>
          <p:cNvPr id="12" name="Shape 69"/>
          <p:cNvSpPr txBox="1">
            <a:spLocks noGrp="1"/>
          </p:cNvSpPr>
          <p:nvPr>
            <p:ph type="body" idx="23" hasCustomPrompt="1"/>
          </p:nvPr>
        </p:nvSpPr>
        <p:spPr>
          <a:xfrm>
            <a:off x="6103281" y="2757189"/>
            <a:ext cx="5615580" cy="1412875"/>
          </a:xfrm>
          <a:prstGeom prst="rect">
            <a:avLst/>
          </a:prstGeom>
          <a:noFill/>
          <a:ln w="12700">
            <a:noFill/>
          </a:ln>
        </p:spPr>
        <p:txBody>
          <a:bodyPr vert="horz" lIns="182880" tIns="0" rIns="0" bIns="0" rtlCol="0">
            <a:normAutofit/>
          </a:bodyPr>
          <a:lstStyle>
            <a:lvl1pPr>
              <a:defRPr sz="2000" b="0" dirty="0">
                <a:solidFill>
                  <a:schemeClr val="tx1"/>
                </a:solidFill>
                <a:latin typeface="+mn-lt"/>
              </a:defRPr>
            </a:lvl1pPr>
          </a:lstStyle>
          <a:p>
            <a:pPr lvl="0"/>
            <a:r>
              <a:rPr lang="en-US" dirty="0"/>
              <a:t>Reason to believe</a:t>
            </a:r>
          </a:p>
          <a:p>
            <a:pPr lvl="0"/>
            <a:r>
              <a:rPr lang="en-US" dirty="0"/>
              <a:t>Reason to believe</a:t>
            </a:r>
            <a:endParaRPr dirty="0"/>
          </a:p>
        </p:txBody>
      </p:sp>
      <p:sp>
        <p:nvSpPr>
          <p:cNvPr id="9" name="Picture Placeholder 3"/>
          <p:cNvSpPr>
            <a:spLocks noGrp="1"/>
          </p:cNvSpPr>
          <p:nvPr>
            <p:ph type="pic" sz="quarter" idx="26"/>
          </p:nvPr>
        </p:nvSpPr>
        <p:spPr>
          <a:xfrm>
            <a:off x="473103" y="1866901"/>
            <a:ext cx="5630178" cy="4229099"/>
          </a:xfrm>
        </p:spPr>
        <p:txBody>
          <a:bodyPr anchor="ctr"/>
          <a:lstStyle>
            <a:lvl1pPr algn="ctr">
              <a:defRPr>
                <a:solidFill>
                  <a:srgbClr val="B4009E"/>
                </a:solidFill>
              </a:defRPr>
            </a:lvl1pPr>
          </a:lstStyle>
          <a:p>
            <a:r>
              <a:rPr lang="en-US"/>
              <a:t>Click icon to add picture</a:t>
            </a:r>
            <a:endParaRPr lang="en-US" dirty="0"/>
          </a:p>
        </p:txBody>
      </p:sp>
      <p:sp>
        <p:nvSpPr>
          <p:cNvPr id="4" name="Text Placeholder 3">
            <a:extLst>
              <a:ext uri="{FF2B5EF4-FFF2-40B4-BE49-F238E27FC236}">
                <a16:creationId xmlns:a16="http://schemas.microsoft.com/office/drawing/2014/main" id="{101AFB50-C9C6-4A7E-95B0-BCD4CC5AD4BF}"/>
              </a:ext>
            </a:extLst>
          </p:cNvPr>
          <p:cNvSpPr>
            <a:spLocks noGrp="1"/>
          </p:cNvSpPr>
          <p:nvPr>
            <p:ph type="body" sz="quarter" idx="27" hasCustomPrompt="1"/>
          </p:nvPr>
        </p:nvSpPr>
        <p:spPr>
          <a:xfrm>
            <a:off x="6103281" y="1866900"/>
            <a:ext cx="5615582" cy="581257"/>
          </a:xfrm>
        </p:spPr>
        <p:txBody>
          <a:bodyPr lIns="182880" anchor="b"/>
          <a:lstStyle>
            <a:lvl1pPr>
              <a:defRPr sz="2000" b="1" i="0">
                <a:solidFill>
                  <a:schemeClr val="accent2"/>
                </a:solidFill>
                <a:latin typeface="Segoe UI Semibold" charset="0"/>
                <a:ea typeface="Segoe UI Semibold" charset="0"/>
                <a:cs typeface="Segoe UI Semibold" charset="0"/>
              </a:defRPr>
            </a:lvl1pPr>
          </a:lstStyle>
          <a:p>
            <a:pPr lvl="0"/>
            <a:r>
              <a:rPr lang="en-US" dirty="0"/>
              <a:t>Benefit statement</a:t>
            </a:r>
          </a:p>
        </p:txBody>
      </p:sp>
      <p:sp>
        <p:nvSpPr>
          <p:cNvPr id="17" name="Text Placeholder 3">
            <a:extLst>
              <a:ext uri="{FF2B5EF4-FFF2-40B4-BE49-F238E27FC236}">
                <a16:creationId xmlns:a16="http://schemas.microsoft.com/office/drawing/2014/main" id="{50E2ADD4-807F-4A38-AA9A-901D0FD36358}"/>
              </a:ext>
            </a:extLst>
          </p:cNvPr>
          <p:cNvSpPr>
            <a:spLocks noGrp="1"/>
          </p:cNvSpPr>
          <p:nvPr>
            <p:ph type="body" sz="quarter" idx="28" hasCustomPrompt="1"/>
          </p:nvPr>
        </p:nvSpPr>
        <p:spPr>
          <a:xfrm>
            <a:off x="6103281" y="3960546"/>
            <a:ext cx="5615582" cy="581257"/>
          </a:xfrm>
        </p:spPr>
        <p:txBody>
          <a:bodyPr lIns="182880" anchor="b"/>
          <a:lstStyle>
            <a:lvl1pPr>
              <a:defRPr sz="2000" b="1" i="0">
                <a:solidFill>
                  <a:schemeClr val="accent2"/>
                </a:solidFill>
                <a:latin typeface="Segoe UI Semibold" charset="0"/>
                <a:ea typeface="Segoe UI Semibold" charset="0"/>
                <a:cs typeface="Segoe UI Semibold" charset="0"/>
              </a:defRPr>
            </a:lvl1pPr>
          </a:lstStyle>
          <a:p>
            <a:pPr lvl="0"/>
            <a:r>
              <a:rPr lang="en-US" dirty="0"/>
              <a:t>Benefit statement</a:t>
            </a:r>
          </a:p>
        </p:txBody>
      </p:sp>
      <p:sp>
        <p:nvSpPr>
          <p:cNvPr id="18" name="Title Placeholder 2">
            <a:extLst>
              <a:ext uri="{FF2B5EF4-FFF2-40B4-BE49-F238E27FC236}">
                <a16:creationId xmlns:a16="http://schemas.microsoft.com/office/drawing/2014/main" id="{59110E6B-B1B3-4C17-A980-291E240D0408}"/>
              </a:ext>
            </a:extLst>
          </p:cNvPr>
          <p:cNvSpPr>
            <a:spLocks noGrp="1"/>
          </p:cNvSpPr>
          <p:nvPr>
            <p:ph type="title"/>
          </p:nvPr>
        </p:nvSpPr>
        <p:spPr>
          <a:xfrm>
            <a:off x="457200" y="457200"/>
            <a:ext cx="11277600" cy="594359"/>
          </a:xfrm>
          <a:prstGeom prst="rect">
            <a:avLst/>
          </a:prstGeom>
        </p:spPr>
        <p:txBody>
          <a:bodyPr vert="horz" lIns="0" tIns="0" rIns="0" bIns="0" rtlCol="0" anchor="t">
            <a:normAutofit/>
          </a:bodyPr>
          <a:lstStyle>
            <a:lvl1pPr>
              <a:defRPr b="1" i="0">
                <a:solidFill>
                  <a:schemeClr val="tx1"/>
                </a:solidFill>
                <a:latin typeface="Segoe UI Semibold" charset="0"/>
                <a:ea typeface="Segoe UI Semibold" charset="0"/>
                <a:cs typeface="Segoe UI Semibold" charset="0"/>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8CE85EB5-4D05-7249-837C-024FBED97309}"/>
              </a:ext>
            </a:extLst>
          </p:cNvPr>
          <p:cNvSpPr>
            <a:spLocks noGrp="1"/>
          </p:cNvSpPr>
          <p:nvPr>
            <p:ph type="sldNum" sz="quarter" idx="29"/>
          </p:nvPr>
        </p:nvSpPr>
        <p:spPr/>
        <p:txBody>
          <a:bodyPr/>
          <a:lstStyle/>
          <a:p>
            <a:fld id="{529AFA16-AEC4-7D4A-82F3-BDAE8E49079E}" type="slidenum">
              <a:rPr lang="en-US" smtClean="0"/>
              <a:pPr/>
              <a:t>‹#›</a:t>
            </a:fld>
            <a:endParaRPr lang="en-US"/>
          </a:p>
        </p:txBody>
      </p:sp>
      <p:sp>
        <p:nvSpPr>
          <p:cNvPr id="14" name="Subtitle 2">
            <a:extLst>
              <a:ext uri="{FF2B5EF4-FFF2-40B4-BE49-F238E27FC236}">
                <a16:creationId xmlns:a16="http://schemas.microsoft.com/office/drawing/2014/main" id="{34E78E25-AA27-2840-A6EC-9C7A33D92FEF}"/>
              </a:ext>
            </a:extLst>
          </p:cNvPr>
          <p:cNvSpPr>
            <a:spLocks noGrp="1"/>
          </p:cNvSpPr>
          <p:nvPr>
            <p:ph type="subTitle" idx="30"/>
          </p:nvPr>
        </p:nvSpPr>
        <p:spPr>
          <a:xfrm>
            <a:off x="457200" y="1051560"/>
            <a:ext cx="11277600" cy="685800"/>
          </a:xfrm>
        </p:spPr>
        <p:txBody>
          <a:bodyPr/>
          <a:lstStyle>
            <a:lvl1pPr marL="0" indent="0" algn="l">
              <a:buNone/>
              <a:defRPr sz="2400" b="1" i="0" spc="-60" baseline="0">
                <a:latin typeface="Segoe UI Semibold" charset="0"/>
                <a:ea typeface="Segoe UI Semibold" charset="0"/>
                <a:cs typeface="Segoe UI Semibold"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342576133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enefit Complex">
    <p:spTree>
      <p:nvGrpSpPr>
        <p:cNvPr id="1" name=""/>
        <p:cNvGrpSpPr/>
        <p:nvPr/>
      </p:nvGrpSpPr>
      <p:grpSpPr>
        <a:xfrm>
          <a:off x="0" y="0"/>
          <a:ext cx="0" cy="0"/>
          <a:chOff x="0" y="0"/>
          <a:chExt cx="0" cy="0"/>
        </a:xfrm>
      </p:grpSpPr>
      <p:sp>
        <p:nvSpPr>
          <p:cNvPr id="13" name="Picture Placeholder 13"/>
          <p:cNvSpPr>
            <a:spLocks noGrp="1"/>
          </p:cNvSpPr>
          <p:nvPr>
            <p:ph type="pic" sz="quarter" idx="18"/>
          </p:nvPr>
        </p:nvSpPr>
        <p:spPr>
          <a:xfrm>
            <a:off x="7871125" y="1873851"/>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p>
        </p:txBody>
      </p:sp>
      <p:sp>
        <p:nvSpPr>
          <p:cNvPr id="20" name="Shape 69"/>
          <p:cNvSpPr txBox="1">
            <a:spLocks noGrp="1"/>
          </p:cNvSpPr>
          <p:nvPr>
            <p:ph type="body" idx="23" hasCustomPrompt="1"/>
          </p:nvPr>
        </p:nvSpPr>
        <p:spPr>
          <a:xfrm>
            <a:off x="473102" y="5529995"/>
            <a:ext cx="7032813" cy="812800"/>
          </a:xfrm>
          <a:prstGeom prst="rect">
            <a:avLst/>
          </a:prstGeom>
        </p:spPr>
        <p:txBody>
          <a:bodyPr vert="horz" lIns="0" tIns="0" rIns="274320" bIns="0" rtlCol="0">
            <a:normAutofit/>
          </a:bodyPr>
          <a:lstStyle>
            <a:lvl1pPr marL="230188" indent="-171450">
              <a:buClrTx/>
              <a:buSzPct val="100000"/>
              <a:buFont typeface="Arial" charset="0"/>
              <a:buChar char="•"/>
              <a:defRPr sz="1400" b="0" i="0" dirty="0">
                <a:solidFill>
                  <a:schemeClr val="tx1"/>
                </a:solidFill>
                <a:latin typeface="Segoe UI" charset="0"/>
                <a:ea typeface="Segoe UI" charset="0"/>
                <a:cs typeface="Segoe UI" charset="0"/>
              </a:defRPr>
            </a:lvl1pPr>
          </a:lstStyle>
          <a:p>
            <a:pPr lvl="0">
              <a:spcBef>
                <a:spcPts val="0"/>
              </a:spcBef>
            </a:pPr>
            <a:r>
              <a:rPr lang="en-US" dirty="0"/>
              <a:t>Bullet level one</a:t>
            </a:r>
          </a:p>
          <a:p>
            <a:pPr lvl="0">
              <a:spcBef>
                <a:spcPts val="0"/>
              </a:spcBef>
            </a:pPr>
            <a:r>
              <a:rPr lang="en-US" dirty="0"/>
              <a:t>Bullet level two</a:t>
            </a:r>
            <a:endParaRPr dirty="0"/>
          </a:p>
        </p:txBody>
      </p:sp>
      <p:sp>
        <p:nvSpPr>
          <p:cNvPr id="21" name="Text Placeholder 3"/>
          <p:cNvSpPr>
            <a:spLocks noGrp="1"/>
          </p:cNvSpPr>
          <p:nvPr>
            <p:ph type="body" sz="quarter" idx="16" hasCustomPrompt="1"/>
          </p:nvPr>
        </p:nvSpPr>
        <p:spPr>
          <a:xfrm>
            <a:off x="10325100" y="1866901"/>
            <a:ext cx="1422400" cy="1416650"/>
          </a:xfrm>
          <a:prstGeom prst="rect">
            <a:avLst/>
          </a:prstGeom>
          <a:noFill/>
          <a:ln>
            <a:noFill/>
          </a:ln>
        </p:spPr>
        <p:txBody>
          <a:bodyPr vert="horz" lIns="91402" tIns="0" rIns="91402" bIns="0" rtlCol="0" anchor="ctr" anchorCtr="0">
            <a:noAutofit/>
          </a:bodyPr>
          <a:lstStyle>
            <a:lvl1pPr marL="0" indent="0">
              <a:lnSpc>
                <a:spcPct val="100000"/>
              </a:lnSpc>
              <a:spcBef>
                <a:spcPts val="0"/>
              </a:spcBef>
              <a:buFont typeface="Arial"/>
              <a:buNone/>
              <a:defRPr lang="en-US" sz="1400" b="1" i="0" dirty="0">
                <a:solidFill>
                  <a:schemeClr val="accent2"/>
                </a:solidFill>
                <a:latin typeface="Segoe UI Semibold" charset="0"/>
                <a:ea typeface="Segoe UI Semibold" charset="0"/>
                <a:cs typeface="Segoe UI Semibold" charset="0"/>
              </a:defRPr>
            </a:lvl1pPr>
          </a:lstStyle>
          <a:p>
            <a:pPr marL="0" lvl="0">
              <a:spcBef>
                <a:spcPts val="1000"/>
              </a:spcBef>
              <a:buClr>
                <a:schemeClr val="accent1"/>
              </a:buClr>
            </a:pPr>
            <a:r>
              <a:rPr lang="en-US" dirty="0"/>
              <a:t>Click to edit subtitle</a:t>
            </a:r>
          </a:p>
        </p:txBody>
      </p:sp>
      <p:sp>
        <p:nvSpPr>
          <p:cNvPr id="22" name="Text Placeholder 3"/>
          <p:cNvSpPr>
            <a:spLocks noGrp="1"/>
          </p:cNvSpPr>
          <p:nvPr>
            <p:ph type="body" sz="quarter" idx="27" hasCustomPrompt="1"/>
          </p:nvPr>
        </p:nvSpPr>
        <p:spPr>
          <a:xfrm>
            <a:off x="10325100" y="3283551"/>
            <a:ext cx="1422400" cy="1402749"/>
          </a:xfrm>
          <a:prstGeom prst="rect">
            <a:avLst/>
          </a:prstGeom>
          <a:noFill/>
          <a:ln>
            <a:noFill/>
          </a:ln>
        </p:spPr>
        <p:txBody>
          <a:bodyPr vert="horz" lIns="91402" tIns="0" rIns="91402" bIns="0" rtlCol="0" anchor="ctr" anchorCtr="0">
            <a:noAutofit/>
          </a:bodyPr>
          <a:lstStyle>
            <a:lvl1pPr marL="0" indent="0">
              <a:lnSpc>
                <a:spcPct val="100000"/>
              </a:lnSpc>
              <a:spcBef>
                <a:spcPts val="0"/>
              </a:spcBef>
              <a:buFont typeface="Arial"/>
              <a:buNone/>
              <a:defRPr lang="en-US" sz="1400" b="1" i="0" dirty="0">
                <a:solidFill>
                  <a:schemeClr val="accent2"/>
                </a:solidFill>
                <a:latin typeface="Segoe UI Semibold" charset="0"/>
                <a:ea typeface="Segoe UI Semibold" charset="0"/>
                <a:cs typeface="Segoe UI Semibold" charset="0"/>
              </a:defRPr>
            </a:lvl1pPr>
          </a:lstStyle>
          <a:p>
            <a:pPr marL="0" lvl="0">
              <a:spcBef>
                <a:spcPts val="1000"/>
              </a:spcBef>
              <a:buClr>
                <a:schemeClr val="accent1"/>
              </a:buClr>
            </a:pPr>
            <a:r>
              <a:rPr lang="en-US"/>
              <a:t>Click to edit subtitle</a:t>
            </a:r>
          </a:p>
        </p:txBody>
      </p:sp>
      <p:sp>
        <p:nvSpPr>
          <p:cNvPr id="23" name="Text Placeholder 3"/>
          <p:cNvSpPr>
            <a:spLocks noGrp="1"/>
          </p:cNvSpPr>
          <p:nvPr>
            <p:ph type="body" sz="quarter" idx="28" hasCustomPrompt="1"/>
          </p:nvPr>
        </p:nvSpPr>
        <p:spPr>
          <a:xfrm>
            <a:off x="10325100" y="4686300"/>
            <a:ext cx="1422400" cy="1409700"/>
          </a:xfrm>
          <a:prstGeom prst="rect">
            <a:avLst/>
          </a:prstGeom>
          <a:noFill/>
          <a:ln>
            <a:noFill/>
          </a:ln>
        </p:spPr>
        <p:txBody>
          <a:bodyPr vert="horz" lIns="91402" tIns="0" rIns="91402" bIns="0" rtlCol="0" anchor="ctr" anchorCtr="0">
            <a:noAutofit/>
          </a:bodyPr>
          <a:lstStyle>
            <a:lvl1pPr marL="0" indent="0">
              <a:lnSpc>
                <a:spcPct val="100000"/>
              </a:lnSpc>
              <a:spcBef>
                <a:spcPts val="0"/>
              </a:spcBef>
              <a:buFont typeface="Arial"/>
              <a:buNone/>
              <a:tabLst/>
              <a:defRPr lang="en-US" sz="1400" b="1" i="0" dirty="0">
                <a:solidFill>
                  <a:schemeClr val="accent2"/>
                </a:solidFill>
                <a:latin typeface="Segoe UI Semibold" charset="0"/>
                <a:ea typeface="Segoe UI Semibold" charset="0"/>
                <a:cs typeface="Segoe UI Semibold" charset="0"/>
              </a:defRPr>
            </a:lvl1pPr>
          </a:lstStyle>
          <a:p>
            <a:pPr marL="0" lvl="0">
              <a:spcBef>
                <a:spcPts val="1000"/>
              </a:spcBef>
              <a:buClr>
                <a:schemeClr val="accent1"/>
              </a:buClr>
            </a:pPr>
            <a:r>
              <a:rPr lang="en-US" dirty="0"/>
              <a:t>Click to edit subtitle</a:t>
            </a:r>
          </a:p>
        </p:txBody>
      </p:sp>
      <p:sp>
        <p:nvSpPr>
          <p:cNvPr id="27" name="Picture Placeholder 13"/>
          <p:cNvSpPr>
            <a:spLocks noGrp="1"/>
          </p:cNvSpPr>
          <p:nvPr>
            <p:ph type="pic" sz="quarter" idx="32"/>
          </p:nvPr>
        </p:nvSpPr>
        <p:spPr>
          <a:xfrm>
            <a:off x="9242725" y="1873851"/>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endParaRPr lang="en-US" dirty="0"/>
          </a:p>
        </p:txBody>
      </p:sp>
      <p:sp>
        <p:nvSpPr>
          <p:cNvPr id="30" name="Text Placeholder 3"/>
          <p:cNvSpPr>
            <a:spLocks noGrp="1"/>
          </p:cNvSpPr>
          <p:nvPr>
            <p:ph type="body" sz="quarter" idx="35" hasCustomPrompt="1"/>
          </p:nvPr>
        </p:nvSpPr>
        <p:spPr>
          <a:xfrm>
            <a:off x="7505700" y="2639727"/>
            <a:ext cx="1409700" cy="640953"/>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dirty="0"/>
              <a:t>Subtitle</a:t>
            </a:r>
          </a:p>
        </p:txBody>
      </p:sp>
      <p:sp>
        <p:nvSpPr>
          <p:cNvPr id="33" name="Text Placeholder 3"/>
          <p:cNvSpPr>
            <a:spLocks noGrp="1"/>
          </p:cNvSpPr>
          <p:nvPr>
            <p:ph type="body" sz="quarter" idx="38" hasCustomPrompt="1"/>
          </p:nvPr>
        </p:nvSpPr>
        <p:spPr>
          <a:xfrm>
            <a:off x="8915401" y="2640072"/>
            <a:ext cx="1409700" cy="636528"/>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dirty="0"/>
              <a:t>Subtitle</a:t>
            </a:r>
          </a:p>
        </p:txBody>
      </p:sp>
      <p:sp>
        <p:nvSpPr>
          <p:cNvPr id="37" name="Content Placeholder 3"/>
          <p:cNvSpPr>
            <a:spLocks noGrp="1"/>
          </p:cNvSpPr>
          <p:nvPr>
            <p:ph sz="quarter" idx="15" hasCustomPrompt="1"/>
          </p:nvPr>
        </p:nvSpPr>
        <p:spPr>
          <a:xfrm>
            <a:off x="457201" y="1051560"/>
            <a:ext cx="11277600" cy="358859"/>
          </a:xfrm>
          <a:prstGeom prst="rect">
            <a:avLst/>
          </a:prstGeom>
        </p:spPr>
        <p:txBody>
          <a:bodyPr tIns="0" bIns="0">
            <a:noAutofit/>
          </a:bodyPr>
          <a:lstStyle>
            <a:lvl1pPr marL="0" indent="0">
              <a:spcBef>
                <a:spcPts val="0"/>
              </a:spcBef>
              <a:buFont typeface="Arial" charset="0"/>
              <a:buNone/>
              <a:defRPr sz="2800" b="1" i="0">
                <a:solidFill>
                  <a:schemeClr val="tx1"/>
                </a:solidFill>
                <a:latin typeface="Segoe UI Semibold" charset="0"/>
                <a:ea typeface="Segoe UI Semibold" charset="0"/>
                <a:cs typeface="Segoe UI Semibold" charset="0"/>
              </a:defRPr>
            </a:lvl1pPr>
            <a:lvl2pPr marL="0" indent="0">
              <a:buNone/>
              <a:defRPr/>
            </a:lvl2pPr>
            <a:lvl3pPr marL="0" indent="0">
              <a:buNone/>
              <a:defRPr/>
            </a:lvl3pPr>
            <a:lvl4pPr marL="0" indent="0">
              <a:buNone/>
              <a:defRPr/>
            </a:lvl4pPr>
            <a:lvl5pPr marL="0" indent="0">
              <a:buNone/>
              <a:defRPr/>
            </a:lvl5pPr>
          </a:lstStyle>
          <a:p>
            <a:pPr lvl="0"/>
            <a:r>
              <a:rPr lang="en-US" dirty="0"/>
              <a:t>Click to edit text</a:t>
            </a:r>
          </a:p>
        </p:txBody>
      </p:sp>
      <p:sp>
        <p:nvSpPr>
          <p:cNvPr id="38" name="Shape 69"/>
          <p:cNvSpPr txBox="1">
            <a:spLocks noGrp="1"/>
          </p:cNvSpPr>
          <p:nvPr>
            <p:ph type="body" idx="44" hasCustomPrompt="1"/>
          </p:nvPr>
        </p:nvSpPr>
        <p:spPr>
          <a:xfrm>
            <a:off x="473102" y="2420863"/>
            <a:ext cx="7032705" cy="812800"/>
          </a:xfrm>
          <a:prstGeom prst="rect">
            <a:avLst/>
          </a:prstGeom>
        </p:spPr>
        <p:txBody>
          <a:bodyPr vert="horz" lIns="0" tIns="0" rIns="274320" bIns="0" rtlCol="0">
            <a:normAutofit/>
          </a:bodyPr>
          <a:lstStyle>
            <a:lvl1pPr marL="230188" indent="-176213">
              <a:buClrTx/>
              <a:buSzPct val="100000"/>
              <a:buFont typeface="Arial" charset="0"/>
              <a:buChar char="•"/>
              <a:defRPr sz="1400" b="0" i="0" dirty="0">
                <a:solidFill>
                  <a:schemeClr val="tx1"/>
                </a:solidFill>
                <a:latin typeface="Segoe UI" charset="0"/>
                <a:ea typeface="Segoe UI" charset="0"/>
                <a:cs typeface="Segoe UI" charset="0"/>
              </a:defRPr>
            </a:lvl1pPr>
          </a:lstStyle>
          <a:p>
            <a:pPr lvl="0">
              <a:spcBef>
                <a:spcPts val="0"/>
              </a:spcBef>
            </a:pPr>
            <a:r>
              <a:rPr lang="en-US" dirty="0"/>
              <a:t>Bullet level one</a:t>
            </a:r>
          </a:p>
          <a:p>
            <a:pPr lvl="0">
              <a:spcBef>
                <a:spcPts val="0"/>
              </a:spcBef>
            </a:pPr>
            <a:r>
              <a:rPr lang="en-US" dirty="0"/>
              <a:t>Bullet level two</a:t>
            </a:r>
            <a:endParaRPr dirty="0"/>
          </a:p>
        </p:txBody>
      </p:sp>
      <p:sp>
        <p:nvSpPr>
          <p:cNvPr id="41" name="Shape 69"/>
          <p:cNvSpPr txBox="1">
            <a:spLocks noGrp="1"/>
          </p:cNvSpPr>
          <p:nvPr>
            <p:ph type="body" idx="47" hasCustomPrompt="1"/>
          </p:nvPr>
        </p:nvSpPr>
        <p:spPr>
          <a:xfrm>
            <a:off x="473102" y="3961029"/>
            <a:ext cx="7032705" cy="812800"/>
          </a:xfrm>
          <a:prstGeom prst="rect">
            <a:avLst/>
          </a:prstGeom>
        </p:spPr>
        <p:txBody>
          <a:bodyPr vert="horz" lIns="0" tIns="0" rIns="274320" bIns="0" rtlCol="0">
            <a:normAutofit/>
          </a:bodyPr>
          <a:lstStyle>
            <a:lvl1pPr marL="230188" indent="-171450">
              <a:buClrTx/>
              <a:buSzPct val="100000"/>
              <a:buFont typeface="Arial" charset="0"/>
              <a:buChar char="•"/>
              <a:defRPr sz="1400" b="0" i="0" dirty="0">
                <a:solidFill>
                  <a:schemeClr val="tx1"/>
                </a:solidFill>
                <a:latin typeface="Segoe UI" charset="0"/>
                <a:ea typeface="Segoe UI" charset="0"/>
                <a:cs typeface="Segoe UI" charset="0"/>
              </a:defRPr>
            </a:lvl1pPr>
          </a:lstStyle>
          <a:p>
            <a:pPr lvl="0">
              <a:spcBef>
                <a:spcPts val="0"/>
              </a:spcBef>
            </a:pPr>
            <a:r>
              <a:rPr lang="en-US" dirty="0"/>
              <a:t>Bullet level one</a:t>
            </a:r>
          </a:p>
          <a:p>
            <a:pPr lvl="0">
              <a:spcBef>
                <a:spcPts val="0"/>
              </a:spcBef>
            </a:pPr>
            <a:r>
              <a:rPr lang="en-US" dirty="0"/>
              <a:t>Bullet level two</a:t>
            </a:r>
            <a:endParaRPr dirty="0"/>
          </a:p>
        </p:txBody>
      </p:sp>
      <p:sp>
        <p:nvSpPr>
          <p:cNvPr id="47" name="Text Placeholder 3">
            <a:extLst>
              <a:ext uri="{FF2B5EF4-FFF2-40B4-BE49-F238E27FC236}">
                <a16:creationId xmlns:a16="http://schemas.microsoft.com/office/drawing/2014/main" id="{DBC2D7F7-6E7E-44B0-9137-6394EDEBD68B}"/>
              </a:ext>
            </a:extLst>
          </p:cNvPr>
          <p:cNvSpPr>
            <a:spLocks noGrp="1"/>
          </p:cNvSpPr>
          <p:nvPr>
            <p:ph type="body" sz="quarter" idx="51" hasCustomPrompt="1"/>
          </p:nvPr>
        </p:nvSpPr>
        <p:spPr>
          <a:xfrm>
            <a:off x="473102" y="1756923"/>
            <a:ext cx="7032597" cy="361796"/>
          </a:xfrm>
        </p:spPr>
        <p:txBody>
          <a:bodyPr rIns="274320" anchor="b"/>
          <a:lstStyle>
            <a:lvl1pPr>
              <a:defRPr sz="2000" b="1" i="0">
                <a:solidFill>
                  <a:schemeClr val="accent2"/>
                </a:solidFill>
                <a:latin typeface="Segoe UI Semibold" charset="0"/>
                <a:ea typeface="Segoe UI Semibold" charset="0"/>
                <a:cs typeface="Segoe UI Semibold" charset="0"/>
              </a:defRPr>
            </a:lvl1pPr>
          </a:lstStyle>
          <a:p>
            <a:pPr lvl="0"/>
            <a:r>
              <a:rPr lang="en-US" dirty="0"/>
              <a:t>Benefit statement</a:t>
            </a:r>
          </a:p>
        </p:txBody>
      </p:sp>
      <p:sp>
        <p:nvSpPr>
          <p:cNvPr id="48" name="Text Placeholder 3">
            <a:extLst>
              <a:ext uri="{FF2B5EF4-FFF2-40B4-BE49-F238E27FC236}">
                <a16:creationId xmlns:a16="http://schemas.microsoft.com/office/drawing/2014/main" id="{4A21BECF-1C2F-4A19-8137-0F48B9B64243}"/>
              </a:ext>
            </a:extLst>
          </p:cNvPr>
          <p:cNvSpPr>
            <a:spLocks noGrp="1"/>
          </p:cNvSpPr>
          <p:nvPr>
            <p:ph type="body" sz="quarter" idx="52" hasCustomPrompt="1"/>
          </p:nvPr>
        </p:nvSpPr>
        <p:spPr>
          <a:xfrm>
            <a:off x="473102" y="3283551"/>
            <a:ext cx="7032597" cy="361796"/>
          </a:xfrm>
        </p:spPr>
        <p:txBody>
          <a:bodyPr rIns="274320" anchor="b"/>
          <a:lstStyle>
            <a:lvl1pPr>
              <a:defRPr sz="2000" b="1" i="0">
                <a:solidFill>
                  <a:schemeClr val="accent2"/>
                </a:solidFill>
                <a:latin typeface="Segoe UI Semibold" charset="0"/>
                <a:ea typeface="Segoe UI Semibold" charset="0"/>
                <a:cs typeface="Segoe UI Semibold" charset="0"/>
              </a:defRPr>
            </a:lvl1pPr>
          </a:lstStyle>
          <a:p>
            <a:pPr lvl="0"/>
            <a:r>
              <a:rPr lang="en-US" dirty="0"/>
              <a:t>Benefit statement</a:t>
            </a:r>
          </a:p>
        </p:txBody>
      </p:sp>
      <p:sp>
        <p:nvSpPr>
          <p:cNvPr id="49" name="Text Placeholder 3">
            <a:extLst>
              <a:ext uri="{FF2B5EF4-FFF2-40B4-BE49-F238E27FC236}">
                <a16:creationId xmlns:a16="http://schemas.microsoft.com/office/drawing/2014/main" id="{0247880E-91C6-4030-A719-9DC584A4471E}"/>
              </a:ext>
            </a:extLst>
          </p:cNvPr>
          <p:cNvSpPr>
            <a:spLocks noGrp="1"/>
          </p:cNvSpPr>
          <p:nvPr>
            <p:ph type="body" sz="quarter" idx="53" hasCustomPrompt="1"/>
          </p:nvPr>
        </p:nvSpPr>
        <p:spPr>
          <a:xfrm>
            <a:off x="473102" y="4850048"/>
            <a:ext cx="7032705" cy="361796"/>
          </a:xfrm>
        </p:spPr>
        <p:txBody>
          <a:bodyPr rIns="274320" anchor="b"/>
          <a:lstStyle>
            <a:lvl1pPr>
              <a:defRPr sz="2000" b="1" i="0">
                <a:solidFill>
                  <a:schemeClr val="accent2"/>
                </a:solidFill>
                <a:latin typeface="Segoe UI Semibold" charset="0"/>
                <a:ea typeface="Segoe UI Semibold" charset="0"/>
                <a:cs typeface="Segoe UI Semibold" charset="0"/>
              </a:defRPr>
            </a:lvl1pPr>
          </a:lstStyle>
          <a:p>
            <a:pPr lvl="0"/>
            <a:r>
              <a:rPr lang="en-US"/>
              <a:t>Benefit statement</a:t>
            </a:r>
          </a:p>
        </p:txBody>
      </p:sp>
      <p:sp>
        <p:nvSpPr>
          <p:cNvPr id="50" name="Text Placeholder 3">
            <a:extLst>
              <a:ext uri="{FF2B5EF4-FFF2-40B4-BE49-F238E27FC236}">
                <a16:creationId xmlns:a16="http://schemas.microsoft.com/office/drawing/2014/main" id="{B52D364F-72A4-46BE-A18B-3517A057A5F3}"/>
              </a:ext>
            </a:extLst>
          </p:cNvPr>
          <p:cNvSpPr>
            <a:spLocks noGrp="1"/>
          </p:cNvSpPr>
          <p:nvPr>
            <p:ph type="body" sz="quarter" idx="54" hasCustomPrompt="1"/>
          </p:nvPr>
        </p:nvSpPr>
        <p:spPr>
          <a:xfrm>
            <a:off x="473102" y="2136783"/>
            <a:ext cx="7032597" cy="284078"/>
          </a:xfrm>
        </p:spPr>
        <p:txBody>
          <a:bodyPr rIns="274320" anchor="ctr"/>
          <a:lstStyle>
            <a:lvl1pPr>
              <a:defRPr sz="2000" b="1" i="0">
                <a:solidFill>
                  <a:schemeClr val="tx1"/>
                </a:solidFill>
                <a:latin typeface="Segoe Semibold" charset="0"/>
                <a:ea typeface="Segoe Semibold" charset="0"/>
                <a:cs typeface="Segoe Semibold" charset="0"/>
              </a:defRPr>
            </a:lvl1pPr>
          </a:lstStyle>
          <a:p>
            <a:pPr lvl="0"/>
            <a:r>
              <a:rPr lang="en-US" dirty="0"/>
              <a:t>Click to edit text</a:t>
            </a:r>
          </a:p>
        </p:txBody>
      </p:sp>
      <p:sp>
        <p:nvSpPr>
          <p:cNvPr id="51" name="Text Placeholder 3">
            <a:extLst>
              <a:ext uri="{FF2B5EF4-FFF2-40B4-BE49-F238E27FC236}">
                <a16:creationId xmlns:a16="http://schemas.microsoft.com/office/drawing/2014/main" id="{050C5830-E768-414C-8F74-6328F4AA19F6}"/>
              </a:ext>
            </a:extLst>
          </p:cNvPr>
          <p:cNvSpPr>
            <a:spLocks noGrp="1"/>
          </p:cNvSpPr>
          <p:nvPr>
            <p:ph type="body" sz="quarter" idx="55" hasCustomPrompt="1"/>
          </p:nvPr>
        </p:nvSpPr>
        <p:spPr>
          <a:xfrm>
            <a:off x="473102" y="3666503"/>
            <a:ext cx="7032597" cy="284078"/>
          </a:xfrm>
        </p:spPr>
        <p:txBody>
          <a:bodyPr rIns="274320" anchor="ctr"/>
          <a:lstStyle>
            <a:lvl1pPr>
              <a:defRPr sz="2000" b="1" i="0">
                <a:solidFill>
                  <a:schemeClr val="tx1"/>
                </a:solidFill>
                <a:latin typeface="Segoe Semibold" charset="0"/>
                <a:ea typeface="Segoe Semibold" charset="0"/>
                <a:cs typeface="Segoe Semibold" charset="0"/>
              </a:defRPr>
            </a:lvl1pPr>
          </a:lstStyle>
          <a:p>
            <a:pPr lvl="0"/>
            <a:r>
              <a:rPr lang="en-US" dirty="0"/>
              <a:t>Click to edit text</a:t>
            </a:r>
          </a:p>
        </p:txBody>
      </p:sp>
      <p:sp>
        <p:nvSpPr>
          <p:cNvPr id="52" name="Text Placeholder 3">
            <a:extLst>
              <a:ext uri="{FF2B5EF4-FFF2-40B4-BE49-F238E27FC236}">
                <a16:creationId xmlns:a16="http://schemas.microsoft.com/office/drawing/2014/main" id="{0F45D579-F485-4F2B-B066-B4F9B33DA8B5}"/>
              </a:ext>
            </a:extLst>
          </p:cNvPr>
          <p:cNvSpPr>
            <a:spLocks noGrp="1"/>
          </p:cNvSpPr>
          <p:nvPr>
            <p:ph type="body" sz="quarter" idx="56" hasCustomPrompt="1"/>
          </p:nvPr>
        </p:nvSpPr>
        <p:spPr>
          <a:xfrm>
            <a:off x="473102" y="5227116"/>
            <a:ext cx="7032705" cy="284078"/>
          </a:xfrm>
        </p:spPr>
        <p:txBody>
          <a:bodyPr rIns="274320" anchor="ctr"/>
          <a:lstStyle>
            <a:lvl1pPr>
              <a:defRPr sz="2000" b="1" i="0">
                <a:solidFill>
                  <a:schemeClr val="tx1"/>
                </a:solidFill>
                <a:latin typeface="Segoe Semibold" charset="0"/>
                <a:ea typeface="Segoe Semibold" charset="0"/>
                <a:cs typeface="Segoe Semibold" charset="0"/>
              </a:defRPr>
            </a:lvl1pPr>
          </a:lstStyle>
          <a:p>
            <a:pPr lvl="0"/>
            <a:r>
              <a:rPr lang="en-US"/>
              <a:t>Click to edit text</a:t>
            </a:r>
          </a:p>
        </p:txBody>
      </p:sp>
      <p:sp>
        <p:nvSpPr>
          <p:cNvPr id="53" name="Title Placeholder 2">
            <a:extLst>
              <a:ext uri="{FF2B5EF4-FFF2-40B4-BE49-F238E27FC236}">
                <a16:creationId xmlns:a16="http://schemas.microsoft.com/office/drawing/2014/main" id="{35BB5920-8F82-4ED5-ABA9-3217C73AC0CA}"/>
              </a:ext>
            </a:extLst>
          </p:cNvPr>
          <p:cNvSpPr>
            <a:spLocks noGrp="1"/>
          </p:cNvSpPr>
          <p:nvPr>
            <p:ph type="title"/>
          </p:nvPr>
        </p:nvSpPr>
        <p:spPr>
          <a:xfrm>
            <a:off x="473102" y="457200"/>
            <a:ext cx="11261697" cy="594074"/>
          </a:xfrm>
          <a:prstGeom prst="rect">
            <a:avLst/>
          </a:prstGeom>
        </p:spPr>
        <p:txBody>
          <a:bodyPr vert="horz" lIns="0" tIns="0" rIns="0" bIns="0" rtlCol="0" anchor="t">
            <a:normAutofit/>
          </a:bodyPr>
          <a:lstStyle>
            <a:lvl1pPr>
              <a:defRPr b="1" i="0">
                <a:solidFill>
                  <a:schemeClr val="tx1"/>
                </a:solidFill>
                <a:latin typeface="Segoe UI Semibold" charset="0"/>
                <a:ea typeface="Segoe UI Semibold" charset="0"/>
                <a:cs typeface="Segoe UI Semibold" charset="0"/>
              </a:defRPr>
            </a:lvl1pPr>
          </a:lstStyle>
          <a:p>
            <a:r>
              <a:rPr lang="en-US"/>
              <a:t>Click to edit Master title style</a:t>
            </a:r>
            <a:endParaRPr lang="en-US" dirty="0"/>
          </a:p>
        </p:txBody>
      </p:sp>
      <p:sp>
        <p:nvSpPr>
          <p:cNvPr id="40" name="Picture Placeholder 13"/>
          <p:cNvSpPr>
            <a:spLocks noGrp="1"/>
          </p:cNvSpPr>
          <p:nvPr>
            <p:ph type="pic" sz="quarter" idx="57"/>
          </p:nvPr>
        </p:nvSpPr>
        <p:spPr>
          <a:xfrm>
            <a:off x="7871125" y="3283265"/>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p>
        </p:txBody>
      </p:sp>
      <p:sp>
        <p:nvSpPr>
          <p:cNvPr id="42" name="Picture Placeholder 13"/>
          <p:cNvSpPr>
            <a:spLocks noGrp="1"/>
          </p:cNvSpPr>
          <p:nvPr>
            <p:ph type="pic" sz="quarter" idx="58"/>
          </p:nvPr>
        </p:nvSpPr>
        <p:spPr>
          <a:xfrm>
            <a:off x="9242725" y="3283265"/>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endParaRPr lang="en-US" dirty="0"/>
          </a:p>
        </p:txBody>
      </p:sp>
      <p:sp>
        <p:nvSpPr>
          <p:cNvPr id="43" name="Text Placeholder 3"/>
          <p:cNvSpPr>
            <a:spLocks noGrp="1"/>
          </p:cNvSpPr>
          <p:nvPr>
            <p:ph type="body" sz="quarter" idx="59" hasCustomPrompt="1"/>
          </p:nvPr>
        </p:nvSpPr>
        <p:spPr>
          <a:xfrm>
            <a:off x="7505700" y="4049141"/>
            <a:ext cx="1409700" cy="640953"/>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dirty="0"/>
              <a:t>Subtitle</a:t>
            </a:r>
          </a:p>
        </p:txBody>
      </p:sp>
      <p:sp>
        <p:nvSpPr>
          <p:cNvPr id="45" name="Text Placeholder 3"/>
          <p:cNvSpPr>
            <a:spLocks noGrp="1"/>
          </p:cNvSpPr>
          <p:nvPr>
            <p:ph type="body" sz="quarter" idx="60" hasCustomPrompt="1"/>
          </p:nvPr>
        </p:nvSpPr>
        <p:spPr>
          <a:xfrm>
            <a:off x="8915401" y="4049486"/>
            <a:ext cx="1409700" cy="636528"/>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dirty="0"/>
              <a:t>Subtitle</a:t>
            </a:r>
          </a:p>
        </p:txBody>
      </p:sp>
      <p:sp>
        <p:nvSpPr>
          <p:cNvPr id="54" name="Picture Placeholder 13"/>
          <p:cNvSpPr>
            <a:spLocks noGrp="1"/>
          </p:cNvSpPr>
          <p:nvPr>
            <p:ph type="pic" sz="quarter" idx="61"/>
          </p:nvPr>
        </p:nvSpPr>
        <p:spPr>
          <a:xfrm>
            <a:off x="7871125" y="4685803"/>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p>
        </p:txBody>
      </p:sp>
      <p:sp>
        <p:nvSpPr>
          <p:cNvPr id="55" name="Picture Placeholder 13"/>
          <p:cNvSpPr>
            <a:spLocks noGrp="1"/>
          </p:cNvSpPr>
          <p:nvPr>
            <p:ph type="pic" sz="quarter" idx="62"/>
          </p:nvPr>
        </p:nvSpPr>
        <p:spPr>
          <a:xfrm>
            <a:off x="9242725" y="4685803"/>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endParaRPr lang="en-US" dirty="0"/>
          </a:p>
        </p:txBody>
      </p:sp>
      <p:sp>
        <p:nvSpPr>
          <p:cNvPr id="56" name="Text Placeholder 3"/>
          <p:cNvSpPr>
            <a:spLocks noGrp="1"/>
          </p:cNvSpPr>
          <p:nvPr>
            <p:ph type="body" sz="quarter" idx="63" hasCustomPrompt="1"/>
          </p:nvPr>
        </p:nvSpPr>
        <p:spPr>
          <a:xfrm>
            <a:off x="7505700" y="5451679"/>
            <a:ext cx="1409700" cy="640953"/>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dirty="0"/>
              <a:t>Subtitle</a:t>
            </a:r>
          </a:p>
        </p:txBody>
      </p:sp>
      <p:sp>
        <p:nvSpPr>
          <p:cNvPr id="57" name="Text Placeholder 3"/>
          <p:cNvSpPr>
            <a:spLocks noGrp="1"/>
          </p:cNvSpPr>
          <p:nvPr>
            <p:ph type="body" sz="quarter" idx="64" hasCustomPrompt="1"/>
          </p:nvPr>
        </p:nvSpPr>
        <p:spPr>
          <a:xfrm>
            <a:off x="8915401" y="5452024"/>
            <a:ext cx="1409700" cy="636528"/>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dirty="0"/>
              <a:t>Subtitle</a:t>
            </a:r>
          </a:p>
        </p:txBody>
      </p:sp>
      <p:sp>
        <p:nvSpPr>
          <p:cNvPr id="2" name="Slide Number Placeholder 1">
            <a:extLst>
              <a:ext uri="{FF2B5EF4-FFF2-40B4-BE49-F238E27FC236}">
                <a16:creationId xmlns:a16="http://schemas.microsoft.com/office/drawing/2014/main" id="{BD1012CF-3C73-0C45-ABD9-90FC1E3C69E2}"/>
              </a:ext>
            </a:extLst>
          </p:cNvPr>
          <p:cNvSpPr>
            <a:spLocks noGrp="1"/>
          </p:cNvSpPr>
          <p:nvPr>
            <p:ph type="sldNum" sz="quarter" idx="65"/>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6699412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de - Wide">
    <p:spTree>
      <p:nvGrpSpPr>
        <p:cNvPr id="1" name=""/>
        <p:cNvGrpSpPr/>
        <p:nvPr/>
      </p:nvGrpSpPr>
      <p:grpSpPr>
        <a:xfrm>
          <a:off x="0" y="0"/>
          <a:ext cx="0" cy="0"/>
          <a:chOff x="0" y="0"/>
          <a:chExt cx="0" cy="0"/>
        </a:xfrm>
      </p:grpSpPr>
      <p:sp>
        <p:nvSpPr>
          <p:cNvPr id="5" name="Text Placeholder 3"/>
          <p:cNvSpPr>
            <a:spLocks noGrp="1"/>
          </p:cNvSpPr>
          <p:nvPr>
            <p:ph type="body" sz="quarter" idx="29" hasCustomPrompt="1"/>
          </p:nvPr>
        </p:nvSpPr>
        <p:spPr>
          <a:xfrm>
            <a:off x="457200" y="1181100"/>
            <a:ext cx="11277599" cy="4914900"/>
          </a:xfrm>
          <a:solidFill>
            <a:schemeClr val="tx1"/>
          </a:solidFill>
        </p:spPr>
        <p:txBody>
          <a:bodyPr lIns="274320" tIns="182880" rIns="182880" bIns="182880"/>
          <a:lstStyle>
            <a:lvl1pPr>
              <a:lnSpc>
                <a:spcPct val="150000"/>
              </a:lnSpc>
              <a:spcBef>
                <a:spcPts val="0"/>
              </a:spcBef>
              <a:defRPr sz="1400" b="0">
                <a:solidFill>
                  <a:schemeClr val="tx2"/>
                </a:solidFill>
                <a:latin typeface="Consolas" panose="020B0609020204030204" pitchFamily="49" charset="0"/>
              </a:defRPr>
            </a:lvl1pPr>
          </a:lstStyle>
          <a:p>
            <a:pPr lvl="0"/>
            <a:r>
              <a:rPr lang="en-US" dirty="0"/>
              <a:t>Insert code here</a:t>
            </a:r>
          </a:p>
        </p:txBody>
      </p:sp>
      <p:sp>
        <p:nvSpPr>
          <p:cNvPr id="11" name="Title Placeholder 2">
            <a:extLst>
              <a:ext uri="{FF2B5EF4-FFF2-40B4-BE49-F238E27FC236}">
                <a16:creationId xmlns:a16="http://schemas.microsoft.com/office/drawing/2014/main" id="{6F8047C7-B1D6-4C30-BD8C-09D9A0947D21}"/>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75D619B9-0479-A445-88B6-B88DF671E8CA}"/>
              </a:ext>
            </a:extLst>
          </p:cNvPr>
          <p:cNvSpPr>
            <a:spLocks noGrp="1"/>
          </p:cNvSpPr>
          <p:nvPr>
            <p:ph type="sldNum" sz="quarter" idx="30"/>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173055730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de - Wide with black background">
    <p:spTree>
      <p:nvGrpSpPr>
        <p:cNvPr id="1" name=""/>
        <p:cNvGrpSpPr/>
        <p:nvPr/>
      </p:nvGrpSpPr>
      <p:grpSpPr>
        <a:xfrm>
          <a:off x="0" y="0"/>
          <a:ext cx="0" cy="0"/>
          <a:chOff x="0" y="0"/>
          <a:chExt cx="0" cy="0"/>
        </a:xfrm>
      </p:grpSpPr>
      <p:sp>
        <p:nvSpPr>
          <p:cNvPr id="5" name="Text Placeholder 3"/>
          <p:cNvSpPr>
            <a:spLocks noGrp="1"/>
          </p:cNvSpPr>
          <p:nvPr>
            <p:ph type="body" sz="quarter" idx="29" hasCustomPrompt="1"/>
          </p:nvPr>
        </p:nvSpPr>
        <p:spPr>
          <a:xfrm>
            <a:off x="457200" y="1181100"/>
            <a:ext cx="11277599" cy="4914900"/>
          </a:xfrm>
          <a:solidFill>
            <a:schemeClr val="tx2"/>
          </a:solidFill>
        </p:spPr>
        <p:txBody>
          <a:bodyPr lIns="274320" tIns="182880" rIns="182880" bIns="182880"/>
          <a:lstStyle>
            <a:lvl1pPr>
              <a:lnSpc>
                <a:spcPct val="150000"/>
              </a:lnSpc>
              <a:spcBef>
                <a:spcPts val="0"/>
              </a:spcBef>
              <a:defRPr sz="1400" b="0">
                <a:solidFill>
                  <a:schemeClr val="bg2"/>
                </a:solidFill>
                <a:latin typeface="Consolas" panose="020B0609020204030204" pitchFamily="49" charset="0"/>
              </a:defRPr>
            </a:lvl1pPr>
          </a:lstStyle>
          <a:p>
            <a:pPr lvl="0"/>
            <a:r>
              <a:rPr lang="en-US" dirty="0"/>
              <a:t>Insert code here</a:t>
            </a:r>
          </a:p>
        </p:txBody>
      </p:sp>
      <p:sp>
        <p:nvSpPr>
          <p:cNvPr id="11" name="Title Placeholder 2">
            <a:extLst>
              <a:ext uri="{FF2B5EF4-FFF2-40B4-BE49-F238E27FC236}">
                <a16:creationId xmlns:a16="http://schemas.microsoft.com/office/drawing/2014/main" id="{6F8047C7-B1D6-4C30-BD8C-09D9A0947D21}"/>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75D619B9-0479-A445-88B6-B88DF671E8CA}"/>
              </a:ext>
            </a:extLst>
          </p:cNvPr>
          <p:cNvSpPr>
            <a:spLocks noGrp="1"/>
          </p:cNvSpPr>
          <p:nvPr>
            <p:ph type="sldNum" sz="quarter" idx="30"/>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60841320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de 2 column - Wider">
    <p:spTree>
      <p:nvGrpSpPr>
        <p:cNvPr id="1" name=""/>
        <p:cNvGrpSpPr/>
        <p:nvPr/>
      </p:nvGrpSpPr>
      <p:grpSpPr>
        <a:xfrm>
          <a:off x="0" y="0"/>
          <a:ext cx="0" cy="0"/>
          <a:chOff x="0" y="0"/>
          <a:chExt cx="0" cy="0"/>
        </a:xfrm>
      </p:grpSpPr>
      <p:sp>
        <p:nvSpPr>
          <p:cNvPr id="6" name="Text Placeholder 3"/>
          <p:cNvSpPr>
            <a:spLocks noGrp="1"/>
          </p:cNvSpPr>
          <p:nvPr>
            <p:ph type="body" sz="quarter" idx="29" hasCustomPrompt="1"/>
          </p:nvPr>
        </p:nvSpPr>
        <p:spPr>
          <a:xfrm>
            <a:off x="4686301" y="1181100"/>
            <a:ext cx="7048500" cy="5219700"/>
          </a:xfrm>
          <a:solidFill>
            <a:schemeClr val="tx1"/>
          </a:solidFill>
        </p:spPr>
        <p:txBody>
          <a:bodyPr lIns="274320" tIns="182880" rIns="182880" bIns="182880"/>
          <a:lstStyle>
            <a:lvl1pPr>
              <a:lnSpc>
                <a:spcPct val="150000"/>
              </a:lnSpc>
              <a:spcBef>
                <a:spcPts val="0"/>
              </a:spcBef>
              <a:defRPr sz="1400" b="0">
                <a:solidFill>
                  <a:schemeClr val="tx2"/>
                </a:solidFill>
                <a:latin typeface="Consolas" panose="020B0609020204030204" pitchFamily="49" charset="0"/>
              </a:defRPr>
            </a:lvl1pPr>
          </a:lstStyle>
          <a:p>
            <a:pPr lvl="0"/>
            <a:r>
              <a:rPr lang="en-US" dirty="0"/>
              <a:t>Insert code here</a:t>
            </a:r>
          </a:p>
        </p:txBody>
      </p:sp>
      <p:sp>
        <p:nvSpPr>
          <p:cNvPr id="11" name="Title Placeholder 2">
            <a:extLst>
              <a:ext uri="{FF2B5EF4-FFF2-40B4-BE49-F238E27FC236}">
                <a16:creationId xmlns:a16="http://schemas.microsoft.com/office/drawing/2014/main" id="{39A2F253-0BFB-4DB7-AF71-1FBA26C37254}"/>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FE20AD17-4CB5-AC4A-AAD4-A8939A1B59AA}"/>
              </a:ext>
            </a:extLst>
          </p:cNvPr>
          <p:cNvSpPr>
            <a:spLocks noGrp="1"/>
          </p:cNvSpPr>
          <p:nvPr>
            <p:ph type="sldNum" sz="quarter" idx="30"/>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A7F6AB04-05A4-467A-B0AB-61D33FCA96FA}"/>
              </a:ext>
            </a:extLst>
          </p:cNvPr>
          <p:cNvSpPr>
            <a:spLocks noGrp="1"/>
          </p:cNvSpPr>
          <p:nvPr>
            <p:ph idx="1" hasCustomPrompt="1"/>
          </p:nvPr>
        </p:nvSpPr>
        <p:spPr>
          <a:xfrm>
            <a:off x="457200" y="1181100"/>
            <a:ext cx="4229101" cy="5199847"/>
          </a:xfrm>
          <a:prstGeom prst="rect">
            <a:avLst/>
          </a:prstGeom>
        </p:spPr>
        <p:txBody>
          <a:bodyPr vert="horz" wrap="square" lIns="0" tIns="0" rIns="182880" bIns="0" rtlCol="0">
            <a:noAutofit/>
          </a:bodyPr>
          <a:lstStyle>
            <a:lvl1pPr>
              <a:defRPr sz="20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0527522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column">
    <p:spTree>
      <p:nvGrpSpPr>
        <p:cNvPr id="1" name=""/>
        <p:cNvGrpSpPr/>
        <p:nvPr/>
      </p:nvGrpSpPr>
      <p:grpSpPr>
        <a:xfrm>
          <a:off x="0" y="0"/>
          <a:ext cx="0" cy="0"/>
          <a:chOff x="0" y="0"/>
          <a:chExt cx="0" cy="0"/>
        </a:xfrm>
      </p:grpSpPr>
      <p:sp>
        <p:nvSpPr>
          <p:cNvPr id="11" name="Title Placeholder 2">
            <a:extLst>
              <a:ext uri="{FF2B5EF4-FFF2-40B4-BE49-F238E27FC236}">
                <a16:creationId xmlns:a16="http://schemas.microsoft.com/office/drawing/2014/main" id="{9AFD44FB-5EE2-4D3E-9C7F-A0CA74B39F11}"/>
              </a:ext>
            </a:extLst>
          </p:cNvPr>
          <p:cNvSpPr>
            <a:spLocks noGrp="1"/>
          </p:cNvSpPr>
          <p:nvPr>
            <p:ph type="title"/>
          </p:nvPr>
        </p:nvSpPr>
        <p:spPr>
          <a:xfrm>
            <a:off x="457200" y="457200"/>
            <a:ext cx="11277599" cy="594360"/>
          </a:xfrm>
          <a:prstGeom prst="rect">
            <a:avLst/>
          </a:prstGeom>
        </p:spPr>
        <p:txBody>
          <a:bodyPr vert="horz" lIns="0" tIns="0" rIns="0" bIns="0" rtlCol="0" anchor="t">
            <a:normAutofit/>
          </a:bodyPr>
          <a:lstStyle>
            <a:lvl1pPr>
              <a:defRPr sz="4400" b="1" i="0">
                <a:solidFill>
                  <a:schemeClr val="tx1"/>
                </a:solidFill>
                <a:latin typeface="Segoe Pro Semibold" charset="0"/>
                <a:ea typeface="Segoe Pro Semibold" charset="0"/>
                <a:cs typeface="Segoe Pro Semibold" charset="0"/>
              </a:defRPr>
            </a:lvl1pPr>
          </a:lstStyle>
          <a:p>
            <a:r>
              <a:rPr lang="en-US"/>
              <a:t>Click to edit Master title style</a:t>
            </a:r>
            <a:endParaRPr lang="en-US" dirty="0"/>
          </a:p>
        </p:txBody>
      </p:sp>
      <p:sp>
        <p:nvSpPr>
          <p:cNvPr id="6" name="Subtitle 2">
            <a:extLst>
              <a:ext uri="{FF2B5EF4-FFF2-40B4-BE49-F238E27FC236}">
                <a16:creationId xmlns:a16="http://schemas.microsoft.com/office/drawing/2014/main" id="{AC21BB0E-11FF-4849-A437-1A08AE905469}"/>
              </a:ext>
            </a:extLst>
          </p:cNvPr>
          <p:cNvSpPr>
            <a:spLocks noGrp="1"/>
          </p:cNvSpPr>
          <p:nvPr>
            <p:ph type="subTitle" idx="27"/>
          </p:nvPr>
        </p:nvSpPr>
        <p:spPr>
          <a:xfrm>
            <a:off x="457200" y="1051560"/>
            <a:ext cx="11277600" cy="685800"/>
          </a:xfrm>
        </p:spPr>
        <p:txBody>
          <a:bodyPr/>
          <a:lstStyle>
            <a:lvl1pPr marL="0" indent="0" algn="l">
              <a:buNone/>
              <a:defRPr sz="2400" b="1" i="0" spc="-60" baseline="0">
                <a:latin typeface="Segoe UI Semibold" charset="0"/>
                <a:ea typeface="Segoe UI Semibold" charset="0"/>
                <a:cs typeface="Segoe UI Semibold"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 name="Slide Number Placeholder 1">
            <a:extLst>
              <a:ext uri="{FF2B5EF4-FFF2-40B4-BE49-F238E27FC236}">
                <a16:creationId xmlns:a16="http://schemas.microsoft.com/office/drawing/2014/main" id="{6E8743FE-41B9-984E-A69D-ECABFEB0E741}"/>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BE28BD72-8F4D-45F0-895D-618DDEA404CB}"/>
              </a:ext>
            </a:extLst>
          </p:cNvPr>
          <p:cNvSpPr>
            <a:spLocks noGrp="1"/>
          </p:cNvSpPr>
          <p:nvPr>
            <p:ph idx="1" hasCustomPrompt="1"/>
          </p:nvPr>
        </p:nvSpPr>
        <p:spPr>
          <a:xfrm>
            <a:off x="457200" y="1866900"/>
            <a:ext cx="5638799" cy="4514047"/>
          </a:xfrm>
          <a:prstGeom prst="rect">
            <a:avLst/>
          </a:prstGeom>
        </p:spPr>
        <p:txBody>
          <a:bodyPr vert="horz" wrap="square" lIns="0" tIns="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2" name="Text Placeholder 3">
            <a:extLst>
              <a:ext uri="{FF2B5EF4-FFF2-40B4-BE49-F238E27FC236}">
                <a16:creationId xmlns:a16="http://schemas.microsoft.com/office/drawing/2014/main" id="{CB848D9E-E208-474E-B8F8-6B6EF468998A}"/>
              </a:ext>
            </a:extLst>
          </p:cNvPr>
          <p:cNvSpPr>
            <a:spLocks noGrp="1"/>
          </p:cNvSpPr>
          <p:nvPr>
            <p:ph idx="26" hasCustomPrompt="1"/>
          </p:nvPr>
        </p:nvSpPr>
        <p:spPr>
          <a:xfrm>
            <a:off x="6096000" y="1866900"/>
            <a:ext cx="5638799" cy="4514047"/>
          </a:xfrm>
          <a:prstGeom prst="rect">
            <a:avLst/>
          </a:prstGeom>
        </p:spPr>
        <p:txBody>
          <a:bodyPr vert="horz" wrap="square"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93506418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de 2 column - Wider with black BG">
    <p:spTree>
      <p:nvGrpSpPr>
        <p:cNvPr id="1" name=""/>
        <p:cNvGrpSpPr/>
        <p:nvPr/>
      </p:nvGrpSpPr>
      <p:grpSpPr>
        <a:xfrm>
          <a:off x="0" y="0"/>
          <a:ext cx="0" cy="0"/>
          <a:chOff x="0" y="0"/>
          <a:chExt cx="0" cy="0"/>
        </a:xfrm>
      </p:grpSpPr>
      <p:sp>
        <p:nvSpPr>
          <p:cNvPr id="6" name="Text Placeholder 3"/>
          <p:cNvSpPr>
            <a:spLocks noGrp="1"/>
          </p:cNvSpPr>
          <p:nvPr>
            <p:ph type="body" sz="quarter" idx="29" hasCustomPrompt="1"/>
          </p:nvPr>
        </p:nvSpPr>
        <p:spPr>
          <a:xfrm>
            <a:off x="4686301" y="1181100"/>
            <a:ext cx="7048500" cy="5219700"/>
          </a:xfrm>
          <a:solidFill>
            <a:schemeClr val="tx2"/>
          </a:solidFill>
        </p:spPr>
        <p:txBody>
          <a:bodyPr lIns="274320" tIns="182880" rIns="182880" bIns="182880"/>
          <a:lstStyle>
            <a:lvl1pPr>
              <a:lnSpc>
                <a:spcPct val="150000"/>
              </a:lnSpc>
              <a:spcBef>
                <a:spcPts val="0"/>
              </a:spcBef>
              <a:defRPr sz="1400" b="0">
                <a:solidFill>
                  <a:schemeClr val="bg2"/>
                </a:solidFill>
                <a:latin typeface="Consolas" panose="020B0609020204030204" pitchFamily="49" charset="0"/>
              </a:defRPr>
            </a:lvl1pPr>
          </a:lstStyle>
          <a:p>
            <a:pPr lvl="0"/>
            <a:r>
              <a:rPr lang="en-US" dirty="0"/>
              <a:t>Insert code here</a:t>
            </a:r>
          </a:p>
        </p:txBody>
      </p:sp>
      <p:sp>
        <p:nvSpPr>
          <p:cNvPr id="11" name="Title Placeholder 2">
            <a:extLst>
              <a:ext uri="{FF2B5EF4-FFF2-40B4-BE49-F238E27FC236}">
                <a16:creationId xmlns:a16="http://schemas.microsoft.com/office/drawing/2014/main" id="{39A2F253-0BFB-4DB7-AF71-1FBA26C37254}"/>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FE20AD17-4CB5-AC4A-AAD4-A8939A1B59AA}"/>
              </a:ext>
            </a:extLst>
          </p:cNvPr>
          <p:cNvSpPr>
            <a:spLocks noGrp="1"/>
          </p:cNvSpPr>
          <p:nvPr>
            <p:ph type="sldNum" sz="quarter" idx="30"/>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A7F6AB04-05A4-467A-B0AB-61D33FCA96FA}"/>
              </a:ext>
            </a:extLst>
          </p:cNvPr>
          <p:cNvSpPr>
            <a:spLocks noGrp="1"/>
          </p:cNvSpPr>
          <p:nvPr>
            <p:ph idx="1" hasCustomPrompt="1"/>
          </p:nvPr>
        </p:nvSpPr>
        <p:spPr>
          <a:xfrm>
            <a:off x="457200" y="1181100"/>
            <a:ext cx="4229101" cy="5199847"/>
          </a:xfrm>
          <a:prstGeom prst="rect">
            <a:avLst/>
          </a:prstGeom>
        </p:spPr>
        <p:txBody>
          <a:bodyPr vert="horz" wrap="square" lIns="0" tIns="0" rIns="182880" bIns="0" rtlCol="0">
            <a:noAutofit/>
          </a:bodyPr>
          <a:lstStyle>
            <a:lvl1pPr>
              <a:defRPr sz="20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62209245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 column - Tall">
    <p:spTree>
      <p:nvGrpSpPr>
        <p:cNvPr id="1" name=""/>
        <p:cNvGrpSpPr/>
        <p:nvPr/>
      </p:nvGrpSpPr>
      <p:grpSpPr>
        <a:xfrm>
          <a:off x="0" y="0"/>
          <a:ext cx="0" cy="0"/>
          <a:chOff x="0" y="0"/>
          <a:chExt cx="0" cy="0"/>
        </a:xfrm>
      </p:grpSpPr>
      <p:sp>
        <p:nvSpPr>
          <p:cNvPr id="6" name="Text Placeholder 3"/>
          <p:cNvSpPr>
            <a:spLocks noGrp="1"/>
          </p:cNvSpPr>
          <p:nvPr>
            <p:ph type="body" sz="quarter" idx="29" hasCustomPrompt="1"/>
          </p:nvPr>
        </p:nvSpPr>
        <p:spPr>
          <a:xfrm>
            <a:off x="6819900" y="457200"/>
            <a:ext cx="4914900" cy="5943600"/>
          </a:xfrm>
          <a:solidFill>
            <a:schemeClr val="tx1"/>
          </a:solidFill>
        </p:spPr>
        <p:txBody>
          <a:bodyPr lIns="274320" tIns="182880" rIns="182880" bIns="182880"/>
          <a:lstStyle>
            <a:lvl1pPr>
              <a:lnSpc>
                <a:spcPct val="150000"/>
              </a:lnSpc>
              <a:spcBef>
                <a:spcPts val="0"/>
              </a:spcBef>
              <a:defRPr sz="1400" b="0">
                <a:solidFill>
                  <a:schemeClr val="tx2"/>
                </a:solidFill>
                <a:latin typeface="Consolas" panose="020B0609020204030204" pitchFamily="49" charset="0"/>
              </a:defRPr>
            </a:lvl1pPr>
          </a:lstStyle>
          <a:p>
            <a:pPr lvl="0"/>
            <a:r>
              <a:rPr lang="en-US"/>
              <a:t>Insert code here</a:t>
            </a:r>
          </a:p>
        </p:txBody>
      </p:sp>
      <p:sp>
        <p:nvSpPr>
          <p:cNvPr id="7" name="Title Placeholder 2">
            <a:extLst>
              <a:ext uri="{FF2B5EF4-FFF2-40B4-BE49-F238E27FC236}">
                <a16:creationId xmlns:a16="http://schemas.microsoft.com/office/drawing/2014/main" id="{A725FBCD-B594-4CE0-B97E-6B199DCD5249}"/>
              </a:ext>
            </a:extLst>
          </p:cNvPr>
          <p:cNvSpPr>
            <a:spLocks noGrp="1"/>
          </p:cNvSpPr>
          <p:nvPr>
            <p:ph type="title" hasCustomPrompt="1"/>
          </p:nvPr>
        </p:nvSpPr>
        <p:spPr>
          <a:xfrm>
            <a:off x="457201" y="457200"/>
            <a:ext cx="6362700" cy="1409700"/>
          </a:xfrm>
          <a:prstGeom prst="rect">
            <a:avLst/>
          </a:prstGeom>
        </p:spPr>
        <p:txBody>
          <a:bodyPr vert="horz" lIns="0" tIns="0" rIns="274320" bIns="0" rtlCol="0" anchor="t">
            <a:normAutofit/>
          </a:bodyPr>
          <a:lstStyle>
            <a:lvl1pPr>
              <a:defRPr>
                <a:solidFill>
                  <a:schemeClr val="tx1"/>
                </a:solidFill>
              </a:defRPr>
            </a:lvl1pPr>
          </a:lstStyle>
          <a:p>
            <a:r>
              <a:rPr lang="en-US" dirty="0"/>
              <a:t>Click to edit title style</a:t>
            </a:r>
          </a:p>
        </p:txBody>
      </p:sp>
      <p:sp>
        <p:nvSpPr>
          <p:cNvPr id="2" name="Slide Number Placeholder 1">
            <a:extLst>
              <a:ext uri="{FF2B5EF4-FFF2-40B4-BE49-F238E27FC236}">
                <a16:creationId xmlns:a16="http://schemas.microsoft.com/office/drawing/2014/main" id="{CC3DBD94-70C4-8646-BE45-F7612087AC47}"/>
              </a:ext>
            </a:extLst>
          </p:cNvPr>
          <p:cNvSpPr>
            <a:spLocks noGrp="1"/>
          </p:cNvSpPr>
          <p:nvPr>
            <p:ph type="sldNum" sz="quarter" idx="30"/>
          </p:nvPr>
        </p:nvSpPr>
        <p:spPr/>
        <p:txBody>
          <a:bodyPr/>
          <a:lstStyle/>
          <a:p>
            <a:fld id="{529AFA16-AEC4-7D4A-82F3-BDAE8E49079E}" type="slidenum">
              <a:rPr lang="en-US" smtClean="0"/>
              <a:pPr/>
              <a:t>‹#›</a:t>
            </a:fld>
            <a:endParaRPr lang="en-US"/>
          </a:p>
        </p:txBody>
      </p:sp>
      <p:sp>
        <p:nvSpPr>
          <p:cNvPr id="10" name="Text Placeholder 3">
            <a:extLst>
              <a:ext uri="{FF2B5EF4-FFF2-40B4-BE49-F238E27FC236}">
                <a16:creationId xmlns:a16="http://schemas.microsoft.com/office/drawing/2014/main" id="{61926A96-C004-4096-9D90-1712BB110B88}"/>
              </a:ext>
            </a:extLst>
          </p:cNvPr>
          <p:cNvSpPr>
            <a:spLocks noGrp="1"/>
          </p:cNvSpPr>
          <p:nvPr>
            <p:ph idx="1" hasCustomPrompt="1"/>
          </p:nvPr>
        </p:nvSpPr>
        <p:spPr>
          <a:xfrm>
            <a:off x="457200" y="1866900"/>
            <a:ext cx="6362700" cy="4514047"/>
          </a:xfrm>
          <a:prstGeom prst="rect">
            <a:avLst/>
          </a:prstGeom>
        </p:spPr>
        <p:txBody>
          <a:bodyPr vert="horz" wrap="square" lIns="0" tIns="0" rIns="182880" bIns="0" rtlCol="0">
            <a:noAutofit/>
          </a:bodyPr>
          <a:lstStyle>
            <a:lvl1pPr>
              <a:defRPr sz="20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67566694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de 1-line + Content">
    <p:spTree>
      <p:nvGrpSpPr>
        <p:cNvPr id="1" name=""/>
        <p:cNvGrpSpPr/>
        <p:nvPr/>
      </p:nvGrpSpPr>
      <p:grpSpPr>
        <a:xfrm>
          <a:off x="0" y="0"/>
          <a:ext cx="0" cy="0"/>
          <a:chOff x="0" y="0"/>
          <a:chExt cx="0" cy="0"/>
        </a:xfrm>
      </p:grpSpPr>
      <p:sp>
        <p:nvSpPr>
          <p:cNvPr id="15" name="Title Placeholder 2">
            <a:extLst>
              <a:ext uri="{FF2B5EF4-FFF2-40B4-BE49-F238E27FC236}">
                <a16:creationId xmlns:a16="http://schemas.microsoft.com/office/drawing/2014/main" id="{5B877F86-C881-4D2F-8BB4-23EF0768FA8A}"/>
              </a:ext>
            </a:extLst>
          </p:cNvPr>
          <p:cNvSpPr>
            <a:spLocks noGrp="1"/>
          </p:cNvSpPr>
          <p:nvPr>
            <p:ph type="title"/>
          </p:nvPr>
        </p:nvSpPr>
        <p:spPr>
          <a:xfrm>
            <a:off x="473102" y="457200"/>
            <a:ext cx="11261698"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7" name="Text Placeholder 3">
            <a:extLst>
              <a:ext uri="{FF2B5EF4-FFF2-40B4-BE49-F238E27FC236}">
                <a16:creationId xmlns:a16="http://schemas.microsoft.com/office/drawing/2014/main" id="{CC1F6FB8-2D7E-4A43-B024-3207F79A47B3}"/>
              </a:ext>
            </a:extLst>
          </p:cNvPr>
          <p:cNvSpPr>
            <a:spLocks noGrp="1"/>
          </p:cNvSpPr>
          <p:nvPr>
            <p:ph type="body" sz="quarter" idx="29" hasCustomPrompt="1"/>
          </p:nvPr>
        </p:nvSpPr>
        <p:spPr>
          <a:xfrm>
            <a:off x="465151" y="1181100"/>
            <a:ext cx="11261697" cy="685800"/>
          </a:xfrm>
          <a:solidFill>
            <a:schemeClr val="tx1">
              <a:lumMod val="20000"/>
              <a:lumOff val="80000"/>
            </a:schemeClr>
          </a:solidFill>
        </p:spPr>
        <p:txBody>
          <a:bodyPr lIns="274320" tIns="182880" rIns="182880" bIns="182880" anchor="ctr"/>
          <a:lstStyle>
            <a:lvl1pPr>
              <a:lnSpc>
                <a:spcPct val="150000"/>
              </a:lnSpc>
              <a:spcBef>
                <a:spcPts val="0"/>
              </a:spcBef>
              <a:defRPr sz="1600" b="0">
                <a:solidFill>
                  <a:schemeClr val="tx2"/>
                </a:solidFill>
                <a:latin typeface="Consolas" panose="020B0609020204030204" pitchFamily="49" charset="0"/>
              </a:defRPr>
            </a:lvl1pPr>
          </a:lstStyle>
          <a:p>
            <a:pPr lvl="0"/>
            <a:r>
              <a:rPr lang="en-US"/>
              <a:t>Insert API call here</a:t>
            </a:r>
          </a:p>
        </p:txBody>
      </p:sp>
      <p:sp>
        <p:nvSpPr>
          <p:cNvPr id="2" name="Slide Number Placeholder 1">
            <a:extLst>
              <a:ext uri="{FF2B5EF4-FFF2-40B4-BE49-F238E27FC236}">
                <a16:creationId xmlns:a16="http://schemas.microsoft.com/office/drawing/2014/main" id="{0BBE5885-8B68-E34E-9178-AC74D284DDCF}"/>
              </a:ext>
            </a:extLst>
          </p:cNvPr>
          <p:cNvSpPr>
            <a:spLocks noGrp="1"/>
          </p:cNvSpPr>
          <p:nvPr>
            <p:ph type="sldNum" sz="quarter" idx="47"/>
          </p:nvPr>
        </p:nvSpPr>
        <p:spPr/>
        <p:txBody>
          <a:bodyPr/>
          <a:lstStyle/>
          <a:p>
            <a:fld id="{529AFA16-AEC4-7D4A-82F3-BDAE8E49079E}" type="slidenum">
              <a:rPr lang="en-US" smtClean="0"/>
              <a:pPr/>
              <a:t>‹#›</a:t>
            </a:fld>
            <a:endParaRPr lang="en-US"/>
          </a:p>
        </p:txBody>
      </p:sp>
      <p:sp>
        <p:nvSpPr>
          <p:cNvPr id="7" name="Text Placeholder 3">
            <a:extLst>
              <a:ext uri="{FF2B5EF4-FFF2-40B4-BE49-F238E27FC236}">
                <a16:creationId xmlns:a16="http://schemas.microsoft.com/office/drawing/2014/main" id="{957150A5-603E-45CB-90ED-88D5F012D783}"/>
              </a:ext>
            </a:extLst>
          </p:cNvPr>
          <p:cNvSpPr>
            <a:spLocks noGrp="1"/>
          </p:cNvSpPr>
          <p:nvPr>
            <p:ph idx="1" hasCustomPrompt="1"/>
          </p:nvPr>
        </p:nvSpPr>
        <p:spPr>
          <a:xfrm>
            <a:off x="457201" y="1887751"/>
            <a:ext cx="11277600" cy="4208249"/>
          </a:xfrm>
          <a:prstGeom prst="rect">
            <a:avLst/>
          </a:prstGeom>
        </p:spPr>
        <p:txBody>
          <a:bodyPr vert="horz" wrap="square" lIns="0" tIns="18288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349596593"/>
      </p:ext>
    </p:extLst>
  </p:cSld>
  <p:clrMapOvr>
    <a:masterClrMapping/>
  </p:clrMapOvr>
  <p:extLst mod="1">
    <p:ext uri="{DCECCB84-F9BA-43D5-87BE-67443E8EF086}">
      <p15:sldGuideLst xmlns:p15="http://schemas.microsoft.com/office/powerpoint/2012/main">
        <p15:guide id="1" orient="horz" pos="2160" userDrawn="1">
          <p15:clr>
            <a:srgbClr val="FBAE40"/>
          </p15:clr>
        </p15:guide>
        <p15:guide id="2" pos="384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de 1-line + 2-col">
    <p:spTree>
      <p:nvGrpSpPr>
        <p:cNvPr id="1" name=""/>
        <p:cNvGrpSpPr/>
        <p:nvPr/>
      </p:nvGrpSpPr>
      <p:grpSpPr>
        <a:xfrm>
          <a:off x="0" y="0"/>
          <a:ext cx="0" cy="0"/>
          <a:chOff x="0" y="0"/>
          <a:chExt cx="0" cy="0"/>
        </a:xfrm>
      </p:grpSpPr>
      <p:sp>
        <p:nvSpPr>
          <p:cNvPr id="15" name="Title Placeholder 2">
            <a:extLst>
              <a:ext uri="{FF2B5EF4-FFF2-40B4-BE49-F238E27FC236}">
                <a16:creationId xmlns:a16="http://schemas.microsoft.com/office/drawing/2014/main" id="{5B877F86-C881-4D2F-8BB4-23EF0768FA8A}"/>
              </a:ext>
            </a:extLst>
          </p:cNvPr>
          <p:cNvSpPr>
            <a:spLocks noGrp="1"/>
          </p:cNvSpPr>
          <p:nvPr>
            <p:ph type="title"/>
          </p:nvPr>
        </p:nvSpPr>
        <p:spPr>
          <a:xfrm>
            <a:off x="473102" y="457200"/>
            <a:ext cx="11261698"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7" name="Text Placeholder 3">
            <a:extLst>
              <a:ext uri="{FF2B5EF4-FFF2-40B4-BE49-F238E27FC236}">
                <a16:creationId xmlns:a16="http://schemas.microsoft.com/office/drawing/2014/main" id="{CC1F6FB8-2D7E-4A43-B024-3207F79A47B3}"/>
              </a:ext>
            </a:extLst>
          </p:cNvPr>
          <p:cNvSpPr>
            <a:spLocks noGrp="1"/>
          </p:cNvSpPr>
          <p:nvPr>
            <p:ph type="body" sz="quarter" idx="29" hasCustomPrompt="1"/>
          </p:nvPr>
        </p:nvSpPr>
        <p:spPr>
          <a:xfrm>
            <a:off x="465151" y="1181100"/>
            <a:ext cx="11261697" cy="685800"/>
          </a:xfrm>
          <a:solidFill>
            <a:schemeClr val="tx1">
              <a:lumMod val="20000"/>
              <a:lumOff val="80000"/>
            </a:schemeClr>
          </a:solidFill>
        </p:spPr>
        <p:txBody>
          <a:bodyPr lIns="274320" tIns="182880" rIns="182880" bIns="182880" anchor="ctr"/>
          <a:lstStyle>
            <a:lvl1pPr>
              <a:lnSpc>
                <a:spcPct val="150000"/>
              </a:lnSpc>
              <a:spcBef>
                <a:spcPts val="0"/>
              </a:spcBef>
              <a:defRPr sz="1600" b="0">
                <a:solidFill>
                  <a:schemeClr val="tx2"/>
                </a:solidFill>
                <a:latin typeface="Consolas" panose="020B0609020204030204" pitchFamily="49" charset="0"/>
              </a:defRPr>
            </a:lvl1pPr>
          </a:lstStyle>
          <a:p>
            <a:pPr lvl="0"/>
            <a:r>
              <a:rPr lang="en-US"/>
              <a:t>Insert API call here</a:t>
            </a:r>
          </a:p>
        </p:txBody>
      </p:sp>
      <p:sp>
        <p:nvSpPr>
          <p:cNvPr id="2" name="Slide Number Placeholder 1">
            <a:extLst>
              <a:ext uri="{FF2B5EF4-FFF2-40B4-BE49-F238E27FC236}">
                <a16:creationId xmlns:a16="http://schemas.microsoft.com/office/drawing/2014/main" id="{0BBE5885-8B68-E34E-9178-AC74D284DDCF}"/>
              </a:ext>
            </a:extLst>
          </p:cNvPr>
          <p:cNvSpPr>
            <a:spLocks noGrp="1"/>
          </p:cNvSpPr>
          <p:nvPr>
            <p:ph type="sldNum" sz="quarter" idx="47"/>
          </p:nvPr>
        </p:nvSpPr>
        <p:spPr/>
        <p:txBody>
          <a:bodyPr/>
          <a:lstStyle/>
          <a:p>
            <a:fld id="{529AFA16-AEC4-7D4A-82F3-BDAE8E49079E}" type="slidenum">
              <a:rPr lang="en-US" smtClean="0"/>
              <a:pPr/>
              <a:t>‹#›</a:t>
            </a:fld>
            <a:endParaRPr lang="en-US"/>
          </a:p>
        </p:txBody>
      </p:sp>
      <p:sp>
        <p:nvSpPr>
          <p:cNvPr id="8" name="Text Placeholder 3">
            <a:extLst>
              <a:ext uri="{FF2B5EF4-FFF2-40B4-BE49-F238E27FC236}">
                <a16:creationId xmlns:a16="http://schemas.microsoft.com/office/drawing/2014/main" id="{D6A3AC42-E7E4-4837-AD6D-7372F7227A43}"/>
              </a:ext>
            </a:extLst>
          </p:cNvPr>
          <p:cNvSpPr>
            <a:spLocks noGrp="1"/>
          </p:cNvSpPr>
          <p:nvPr>
            <p:ph idx="1" hasCustomPrompt="1"/>
          </p:nvPr>
        </p:nvSpPr>
        <p:spPr>
          <a:xfrm>
            <a:off x="473102" y="1866900"/>
            <a:ext cx="5622897" cy="4514047"/>
          </a:xfrm>
          <a:prstGeom prst="rect">
            <a:avLst/>
          </a:prstGeom>
        </p:spPr>
        <p:txBody>
          <a:bodyPr vert="horz" wrap="square" lIns="0" tIns="18288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9" name="Text Placeholder 3">
            <a:extLst>
              <a:ext uri="{FF2B5EF4-FFF2-40B4-BE49-F238E27FC236}">
                <a16:creationId xmlns:a16="http://schemas.microsoft.com/office/drawing/2014/main" id="{64F77650-FFA2-4226-8961-E8D673467F27}"/>
              </a:ext>
            </a:extLst>
          </p:cNvPr>
          <p:cNvSpPr>
            <a:spLocks noGrp="1"/>
          </p:cNvSpPr>
          <p:nvPr>
            <p:ph idx="26" hasCustomPrompt="1"/>
          </p:nvPr>
        </p:nvSpPr>
        <p:spPr>
          <a:xfrm>
            <a:off x="6096000" y="1866900"/>
            <a:ext cx="5638799" cy="4514047"/>
          </a:xfrm>
          <a:prstGeom prst="rect">
            <a:avLst/>
          </a:prstGeom>
        </p:spPr>
        <p:txBody>
          <a:bodyPr vert="horz" wrap="square" lIns="0" tIns="18288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774356147"/>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de 2-line + 2-col">
    <p:spTree>
      <p:nvGrpSpPr>
        <p:cNvPr id="1" name=""/>
        <p:cNvGrpSpPr/>
        <p:nvPr/>
      </p:nvGrpSpPr>
      <p:grpSpPr>
        <a:xfrm>
          <a:off x="0" y="0"/>
          <a:ext cx="0" cy="0"/>
          <a:chOff x="0" y="0"/>
          <a:chExt cx="0" cy="0"/>
        </a:xfrm>
      </p:grpSpPr>
      <p:sp>
        <p:nvSpPr>
          <p:cNvPr id="12" name="Text Placeholder 3"/>
          <p:cNvSpPr>
            <a:spLocks noGrp="1"/>
          </p:cNvSpPr>
          <p:nvPr>
            <p:ph type="body" sz="quarter" idx="29" hasCustomPrompt="1"/>
          </p:nvPr>
        </p:nvSpPr>
        <p:spPr>
          <a:xfrm>
            <a:off x="473103" y="1181100"/>
            <a:ext cx="11261697" cy="1039586"/>
          </a:xfrm>
          <a:solidFill>
            <a:schemeClr val="tx1">
              <a:lumMod val="20000"/>
              <a:lumOff val="80000"/>
            </a:schemeClr>
          </a:solidFill>
        </p:spPr>
        <p:txBody>
          <a:bodyPr lIns="274320" tIns="182880" rIns="182880" bIns="182880" anchor="ctr"/>
          <a:lstStyle>
            <a:lvl1pPr>
              <a:lnSpc>
                <a:spcPct val="150000"/>
              </a:lnSpc>
              <a:spcBef>
                <a:spcPts val="0"/>
              </a:spcBef>
              <a:defRPr sz="1600" b="0">
                <a:solidFill>
                  <a:schemeClr val="tx2"/>
                </a:solidFill>
                <a:latin typeface="Consolas" panose="020B0609020204030204" pitchFamily="49" charset="0"/>
              </a:defRPr>
            </a:lvl1pPr>
          </a:lstStyle>
          <a:p>
            <a:pPr lvl="0"/>
            <a:r>
              <a:rPr lang="en-US" dirty="0"/>
              <a:t>Insert API call here</a:t>
            </a:r>
          </a:p>
        </p:txBody>
      </p:sp>
      <p:sp>
        <p:nvSpPr>
          <p:cNvPr id="15" name="Shape 69"/>
          <p:cNvSpPr txBox="1">
            <a:spLocks noGrp="1"/>
          </p:cNvSpPr>
          <p:nvPr>
            <p:ph type="body" idx="1" hasCustomPrompt="1"/>
          </p:nvPr>
        </p:nvSpPr>
        <p:spPr>
          <a:xfrm>
            <a:off x="457200" y="3274985"/>
            <a:ext cx="5638800" cy="2819401"/>
          </a:xfrm>
          <a:prstGeom prst="rect">
            <a:avLst/>
          </a:prstGeom>
          <a:noFill/>
          <a:ln w="12700">
            <a:noFill/>
          </a:ln>
        </p:spPr>
        <p:txBody>
          <a:bodyPr vert="horz" lIns="182880" tIns="179261" rIns="182880" bIns="45702" rtlCol="0">
            <a:normAutofit/>
          </a:bodyPr>
          <a:lstStyle>
            <a:lvl1pPr>
              <a:defRPr sz="2000" b="0" i="0" dirty="0">
                <a:solidFill>
                  <a:schemeClr val="tx1"/>
                </a:solidFill>
                <a:latin typeface="Segoe UI" charset="0"/>
                <a:ea typeface="Segoe UI" charset="0"/>
                <a:cs typeface="Segoe UI" charset="0"/>
              </a:defRPr>
            </a:lvl1pPr>
            <a:lvl2pPr marL="228600" indent="-182880">
              <a:buFont typeface="Arial" panose="020B0604020202020204" pitchFamily="34" charset="0"/>
              <a:buChar char="•"/>
              <a:defRPr/>
            </a:lvl2pPr>
          </a:lstStyle>
          <a:p>
            <a:pPr lvl="0"/>
            <a:r>
              <a:rPr lang="en-US" dirty="0"/>
              <a:t>Bullet level one</a:t>
            </a:r>
          </a:p>
          <a:p>
            <a:pPr lvl="1"/>
            <a:r>
              <a:rPr lang="en-US" dirty="0"/>
              <a:t>Bullet level two</a:t>
            </a:r>
            <a:endParaRPr dirty="0"/>
          </a:p>
        </p:txBody>
      </p:sp>
      <p:sp>
        <p:nvSpPr>
          <p:cNvPr id="14" name="Title Placeholder 2">
            <a:extLst>
              <a:ext uri="{FF2B5EF4-FFF2-40B4-BE49-F238E27FC236}">
                <a16:creationId xmlns:a16="http://schemas.microsoft.com/office/drawing/2014/main" id="{9BE0A8BE-2DE1-4F0B-A55F-DCADF0E5CEBC}"/>
              </a:ext>
            </a:extLst>
          </p:cNvPr>
          <p:cNvSpPr>
            <a:spLocks noGrp="1"/>
          </p:cNvSpPr>
          <p:nvPr>
            <p:ph type="title"/>
          </p:nvPr>
        </p:nvSpPr>
        <p:spPr>
          <a:xfrm>
            <a:off x="473102" y="457200"/>
            <a:ext cx="11261697"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3" name="Shape 69">
            <a:extLst>
              <a:ext uri="{FF2B5EF4-FFF2-40B4-BE49-F238E27FC236}">
                <a16:creationId xmlns:a16="http://schemas.microsoft.com/office/drawing/2014/main" id="{428E945F-C6CF-114F-9853-8A907768C6C9}"/>
              </a:ext>
            </a:extLst>
          </p:cNvPr>
          <p:cNvSpPr txBox="1">
            <a:spLocks noGrp="1"/>
          </p:cNvSpPr>
          <p:nvPr>
            <p:ph type="body" idx="30" hasCustomPrompt="1"/>
          </p:nvPr>
        </p:nvSpPr>
        <p:spPr>
          <a:xfrm>
            <a:off x="457200" y="2613661"/>
            <a:ext cx="5638800" cy="662560"/>
          </a:xfrm>
          <a:prstGeom prst="rect">
            <a:avLst/>
          </a:prstGeom>
          <a:noFill/>
          <a:ln w="12700">
            <a:noFill/>
          </a:ln>
        </p:spPr>
        <p:txBody>
          <a:bodyPr vert="horz" lIns="182880" tIns="0" rIns="182880" bIns="0" rtlCol="0" anchor="ctr" anchorCtr="0">
            <a:noAutofit/>
          </a:bodyPr>
          <a:lstStyle>
            <a:lvl1pPr algn="ctr">
              <a:defRPr sz="2000" b="1" i="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dirty="0"/>
              <a:t>Click to edit text</a:t>
            </a:r>
            <a:endParaRPr dirty="0"/>
          </a:p>
        </p:txBody>
      </p:sp>
      <p:sp>
        <p:nvSpPr>
          <p:cNvPr id="18" name="Shape 69">
            <a:extLst>
              <a:ext uri="{FF2B5EF4-FFF2-40B4-BE49-F238E27FC236}">
                <a16:creationId xmlns:a16="http://schemas.microsoft.com/office/drawing/2014/main" id="{7E329BEC-C2D0-C143-A502-5AB72E37BFE3}"/>
              </a:ext>
            </a:extLst>
          </p:cNvPr>
          <p:cNvSpPr txBox="1">
            <a:spLocks noGrp="1"/>
          </p:cNvSpPr>
          <p:nvPr>
            <p:ph type="body" idx="31" hasCustomPrompt="1"/>
          </p:nvPr>
        </p:nvSpPr>
        <p:spPr>
          <a:xfrm>
            <a:off x="6096001" y="2612046"/>
            <a:ext cx="5638798" cy="662939"/>
          </a:xfrm>
          <a:prstGeom prst="rect">
            <a:avLst/>
          </a:prstGeom>
          <a:noFill/>
          <a:ln w="12700">
            <a:noFill/>
          </a:ln>
        </p:spPr>
        <p:txBody>
          <a:bodyPr vert="horz" lIns="182880" tIns="0" rIns="182880" bIns="0" rtlCol="0" anchor="ctr" anchorCtr="0">
            <a:noAutofit/>
          </a:bodyPr>
          <a:lstStyle>
            <a:lvl1pPr algn="ctr">
              <a:defRPr sz="2000" b="1" i="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dirty="0"/>
              <a:t>Click to edit text</a:t>
            </a:r>
          </a:p>
        </p:txBody>
      </p:sp>
      <p:sp>
        <p:nvSpPr>
          <p:cNvPr id="2" name="Slide Number Placeholder 1">
            <a:extLst>
              <a:ext uri="{FF2B5EF4-FFF2-40B4-BE49-F238E27FC236}">
                <a16:creationId xmlns:a16="http://schemas.microsoft.com/office/drawing/2014/main" id="{EDDD05D2-30AD-CE4A-A02B-114257D5F8C5}"/>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19" name="Shape 69">
            <a:extLst>
              <a:ext uri="{FF2B5EF4-FFF2-40B4-BE49-F238E27FC236}">
                <a16:creationId xmlns:a16="http://schemas.microsoft.com/office/drawing/2014/main" id="{78CCEAB4-4301-9D4F-98B7-3C7144E5A3D5}"/>
              </a:ext>
            </a:extLst>
          </p:cNvPr>
          <p:cNvSpPr txBox="1">
            <a:spLocks noGrp="1"/>
          </p:cNvSpPr>
          <p:nvPr>
            <p:ph type="body" idx="33" hasCustomPrompt="1"/>
          </p:nvPr>
        </p:nvSpPr>
        <p:spPr>
          <a:xfrm>
            <a:off x="6096000" y="3274985"/>
            <a:ext cx="5638799" cy="2819401"/>
          </a:xfrm>
          <a:prstGeom prst="rect">
            <a:avLst/>
          </a:prstGeom>
          <a:noFill/>
          <a:ln w="12700">
            <a:noFill/>
          </a:ln>
        </p:spPr>
        <p:txBody>
          <a:bodyPr vert="horz" lIns="182880" tIns="179261" rIns="182880" bIns="45702" rtlCol="0">
            <a:normAutofit/>
          </a:bodyPr>
          <a:lstStyle>
            <a:lvl1pPr>
              <a:defRPr sz="2000" b="0" i="0" dirty="0">
                <a:solidFill>
                  <a:schemeClr val="tx1"/>
                </a:solidFill>
                <a:latin typeface="Segoe UI" charset="0"/>
                <a:ea typeface="Segoe UI" charset="0"/>
                <a:cs typeface="Segoe UI" charset="0"/>
              </a:defRPr>
            </a:lvl1pPr>
            <a:lvl2pPr marL="228600" indent="-182880">
              <a:buFont typeface="Arial" panose="020B0604020202020204" pitchFamily="34" charset="0"/>
              <a:buChar char="•"/>
              <a:defRPr/>
            </a:lvl2pPr>
          </a:lstStyle>
          <a:p>
            <a:pPr lvl="0"/>
            <a:r>
              <a:rPr lang="en-US" dirty="0"/>
              <a:t>Bullet level one</a:t>
            </a:r>
          </a:p>
          <a:p>
            <a:pPr lvl="1"/>
            <a:r>
              <a:rPr lang="en-US" dirty="0"/>
              <a:t>Bullet level two</a:t>
            </a:r>
            <a:endParaRPr dirty="0"/>
          </a:p>
        </p:txBody>
      </p:sp>
    </p:spTree>
    <p:extLst>
      <p:ext uri="{BB962C8B-B14F-4D97-AF65-F5344CB8AC3E}">
        <p14:creationId xmlns:p14="http://schemas.microsoft.com/office/powerpoint/2010/main" val="378436265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de 3-line + 2-col">
    <p:spTree>
      <p:nvGrpSpPr>
        <p:cNvPr id="1" name=""/>
        <p:cNvGrpSpPr/>
        <p:nvPr/>
      </p:nvGrpSpPr>
      <p:grpSpPr>
        <a:xfrm>
          <a:off x="0" y="0"/>
          <a:ext cx="0" cy="0"/>
          <a:chOff x="0" y="0"/>
          <a:chExt cx="0" cy="0"/>
        </a:xfrm>
      </p:grpSpPr>
      <p:sp>
        <p:nvSpPr>
          <p:cNvPr id="10" name="Text Placeholder 3"/>
          <p:cNvSpPr>
            <a:spLocks noGrp="1"/>
          </p:cNvSpPr>
          <p:nvPr>
            <p:ph type="body" sz="quarter" idx="29" hasCustomPrompt="1"/>
          </p:nvPr>
        </p:nvSpPr>
        <p:spPr>
          <a:xfrm>
            <a:off x="473103" y="1181100"/>
            <a:ext cx="11261697" cy="1409700"/>
          </a:xfrm>
          <a:solidFill>
            <a:schemeClr val="tx1">
              <a:lumMod val="20000"/>
              <a:lumOff val="80000"/>
            </a:schemeClr>
          </a:solidFill>
        </p:spPr>
        <p:txBody>
          <a:bodyPr lIns="274320" tIns="182880" rIns="182880" bIns="182880" anchor="ctr"/>
          <a:lstStyle>
            <a:lvl1pPr>
              <a:lnSpc>
                <a:spcPct val="150000"/>
              </a:lnSpc>
              <a:spcBef>
                <a:spcPts val="0"/>
              </a:spcBef>
              <a:defRPr sz="1600" b="0">
                <a:solidFill>
                  <a:schemeClr val="tx2"/>
                </a:solidFill>
                <a:latin typeface="Consolas" panose="020B0609020204030204" pitchFamily="49" charset="0"/>
              </a:defRPr>
            </a:lvl1pPr>
          </a:lstStyle>
          <a:p>
            <a:pPr lvl="0"/>
            <a:r>
              <a:rPr lang="en-US"/>
              <a:t>Insert API call here</a:t>
            </a:r>
          </a:p>
        </p:txBody>
      </p:sp>
      <p:sp>
        <p:nvSpPr>
          <p:cNvPr id="13" name="Title Placeholder 2">
            <a:extLst>
              <a:ext uri="{FF2B5EF4-FFF2-40B4-BE49-F238E27FC236}">
                <a16:creationId xmlns:a16="http://schemas.microsoft.com/office/drawing/2014/main" id="{73E1BA87-D25C-4F80-86CD-39C9FF7CD8AA}"/>
              </a:ext>
            </a:extLst>
          </p:cNvPr>
          <p:cNvSpPr>
            <a:spLocks noGrp="1"/>
          </p:cNvSpPr>
          <p:nvPr>
            <p:ph type="title"/>
          </p:nvPr>
        </p:nvSpPr>
        <p:spPr>
          <a:xfrm>
            <a:off x="473102" y="457200"/>
            <a:ext cx="11261697" cy="723132"/>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2" name="Shape 69">
            <a:extLst>
              <a:ext uri="{FF2B5EF4-FFF2-40B4-BE49-F238E27FC236}">
                <a16:creationId xmlns:a16="http://schemas.microsoft.com/office/drawing/2014/main" id="{BA65E103-69D9-5D45-B5F7-D01042ED1368}"/>
              </a:ext>
            </a:extLst>
          </p:cNvPr>
          <p:cNvSpPr txBox="1">
            <a:spLocks noGrp="1"/>
          </p:cNvSpPr>
          <p:nvPr>
            <p:ph type="body" idx="30" hasCustomPrompt="1"/>
          </p:nvPr>
        </p:nvSpPr>
        <p:spPr>
          <a:xfrm>
            <a:off x="457200" y="2613661"/>
            <a:ext cx="5638800" cy="1387660"/>
          </a:xfrm>
          <a:prstGeom prst="rect">
            <a:avLst/>
          </a:prstGeom>
          <a:noFill/>
          <a:ln w="12700">
            <a:noFill/>
          </a:ln>
        </p:spPr>
        <p:txBody>
          <a:bodyPr vert="horz" lIns="182880" tIns="0" rIns="182880" bIns="0" rtlCol="0" anchor="ctr" anchorCtr="0">
            <a:noAutofit/>
          </a:bodyPr>
          <a:lstStyle>
            <a:lvl1pPr algn="ctr">
              <a:defRPr sz="2000" b="1" i="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dirty="0"/>
              <a:t>Click to edit text</a:t>
            </a:r>
            <a:endParaRPr dirty="0"/>
          </a:p>
        </p:txBody>
      </p:sp>
      <p:sp>
        <p:nvSpPr>
          <p:cNvPr id="16" name="Shape 69">
            <a:extLst>
              <a:ext uri="{FF2B5EF4-FFF2-40B4-BE49-F238E27FC236}">
                <a16:creationId xmlns:a16="http://schemas.microsoft.com/office/drawing/2014/main" id="{3AAC50CE-DE03-A34A-8A83-25D7519888FE}"/>
              </a:ext>
            </a:extLst>
          </p:cNvPr>
          <p:cNvSpPr txBox="1">
            <a:spLocks noGrp="1"/>
          </p:cNvSpPr>
          <p:nvPr>
            <p:ph type="body" idx="31" hasCustomPrompt="1"/>
          </p:nvPr>
        </p:nvSpPr>
        <p:spPr>
          <a:xfrm>
            <a:off x="6096001" y="2612046"/>
            <a:ext cx="5638798" cy="1388454"/>
          </a:xfrm>
          <a:prstGeom prst="rect">
            <a:avLst/>
          </a:prstGeom>
          <a:noFill/>
          <a:ln w="12700">
            <a:noFill/>
          </a:ln>
        </p:spPr>
        <p:txBody>
          <a:bodyPr vert="horz" lIns="182880" tIns="0" rIns="182880" bIns="0" rtlCol="0" anchor="ctr" anchorCtr="0">
            <a:noAutofit/>
          </a:bodyPr>
          <a:lstStyle>
            <a:lvl1pPr algn="ctr">
              <a:defRPr sz="2000" b="1" i="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dirty="0"/>
              <a:t>Click to edit text</a:t>
            </a:r>
          </a:p>
        </p:txBody>
      </p:sp>
      <p:sp>
        <p:nvSpPr>
          <p:cNvPr id="2" name="Slide Number Placeholder 1">
            <a:extLst>
              <a:ext uri="{FF2B5EF4-FFF2-40B4-BE49-F238E27FC236}">
                <a16:creationId xmlns:a16="http://schemas.microsoft.com/office/drawing/2014/main" id="{CAE5AB7D-B686-4C4C-ACED-3F0D7A4F7378}"/>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18" name="Shape 69">
            <a:extLst>
              <a:ext uri="{FF2B5EF4-FFF2-40B4-BE49-F238E27FC236}">
                <a16:creationId xmlns:a16="http://schemas.microsoft.com/office/drawing/2014/main" id="{8EE58690-5E7F-C345-9E54-40916B1A6C53}"/>
              </a:ext>
            </a:extLst>
          </p:cNvPr>
          <p:cNvSpPr txBox="1">
            <a:spLocks noGrp="1"/>
          </p:cNvSpPr>
          <p:nvPr>
            <p:ph type="body" idx="1" hasCustomPrompt="1"/>
          </p:nvPr>
        </p:nvSpPr>
        <p:spPr>
          <a:xfrm>
            <a:off x="457200" y="4000500"/>
            <a:ext cx="5638800" cy="2093886"/>
          </a:xfrm>
          <a:prstGeom prst="rect">
            <a:avLst/>
          </a:prstGeom>
          <a:noFill/>
          <a:ln w="12700">
            <a:noFill/>
          </a:ln>
        </p:spPr>
        <p:txBody>
          <a:bodyPr vert="horz" lIns="182880" tIns="179261" rIns="182880" bIns="45702" rtlCol="0">
            <a:normAutofit/>
          </a:bodyPr>
          <a:lstStyle>
            <a:lvl1pPr>
              <a:defRPr sz="2000" b="0" i="0" dirty="0">
                <a:solidFill>
                  <a:schemeClr val="tx1"/>
                </a:solidFill>
                <a:latin typeface="Segoe UI" charset="0"/>
                <a:ea typeface="Segoe UI" charset="0"/>
                <a:cs typeface="Segoe UI" charset="0"/>
              </a:defRPr>
            </a:lvl1pPr>
            <a:lvl2pPr marL="228600" indent="-182880">
              <a:buFont typeface="Arial" panose="020B0604020202020204" pitchFamily="34" charset="0"/>
              <a:buChar char="•"/>
              <a:defRPr/>
            </a:lvl2pPr>
          </a:lstStyle>
          <a:p>
            <a:pPr lvl="0"/>
            <a:r>
              <a:rPr lang="en-US" dirty="0"/>
              <a:t>Bullet level one</a:t>
            </a:r>
          </a:p>
          <a:p>
            <a:pPr lvl="1"/>
            <a:r>
              <a:rPr lang="en-US" dirty="0"/>
              <a:t>Bullet level two</a:t>
            </a:r>
            <a:endParaRPr dirty="0"/>
          </a:p>
        </p:txBody>
      </p:sp>
      <p:sp>
        <p:nvSpPr>
          <p:cNvPr id="21" name="Shape 69">
            <a:extLst>
              <a:ext uri="{FF2B5EF4-FFF2-40B4-BE49-F238E27FC236}">
                <a16:creationId xmlns:a16="http://schemas.microsoft.com/office/drawing/2014/main" id="{FD8EFF2A-00F8-1C47-B16D-242D1997A4AB}"/>
              </a:ext>
            </a:extLst>
          </p:cNvPr>
          <p:cNvSpPr txBox="1">
            <a:spLocks noGrp="1"/>
          </p:cNvSpPr>
          <p:nvPr>
            <p:ph type="body" idx="33" hasCustomPrompt="1"/>
          </p:nvPr>
        </p:nvSpPr>
        <p:spPr>
          <a:xfrm>
            <a:off x="6096000" y="4000500"/>
            <a:ext cx="5638799" cy="2093886"/>
          </a:xfrm>
          <a:prstGeom prst="rect">
            <a:avLst/>
          </a:prstGeom>
          <a:noFill/>
          <a:ln w="12700">
            <a:noFill/>
          </a:ln>
        </p:spPr>
        <p:txBody>
          <a:bodyPr vert="horz" lIns="182880" tIns="179261" rIns="182880" bIns="45702" rtlCol="0">
            <a:normAutofit/>
          </a:bodyPr>
          <a:lstStyle>
            <a:lvl1pPr>
              <a:defRPr sz="2000" b="0" i="0" dirty="0">
                <a:solidFill>
                  <a:schemeClr val="tx1"/>
                </a:solidFill>
                <a:latin typeface="Segoe UI" charset="0"/>
                <a:ea typeface="Segoe UI" charset="0"/>
                <a:cs typeface="Segoe UI" charset="0"/>
              </a:defRPr>
            </a:lvl1pPr>
            <a:lvl2pPr marL="228600" indent="-182880">
              <a:buFont typeface="Arial" panose="020B0604020202020204" pitchFamily="34" charset="0"/>
              <a:buChar char="•"/>
              <a:defRPr/>
            </a:lvl2pPr>
          </a:lstStyle>
          <a:p>
            <a:pPr lvl="0"/>
            <a:r>
              <a:rPr lang="en-US" dirty="0"/>
              <a:t>Bullet level one</a:t>
            </a:r>
          </a:p>
          <a:p>
            <a:pPr lvl="1"/>
            <a:r>
              <a:rPr lang="en-US" dirty="0"/>
              <a:t>Bullet level two</a:t>
            </a:r>
            <a:endParaRPr dirty="0"/>
          </a:p>
        </p:txBody>
      </p:sp>
    </p:spTree>
    <p:extLst>
      <p:ext uri="{BB962C8B-B14F-4D97-AF65-F5344CB8AC3E}">
        <p14:creationId xmlns:p14="http://schemas.microsoft.com/office/powerpoint/2010/main" val="294019446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de 1-line + Benefits">
    <p:spTree>
      <p:nvGrpSpPr>
        <p:cNvPr id="1" name=""/>
        <p:cNvGrpSpPr/>
        <p:nvPr/>
      </p:nvGrpSpPr>
      <p:grpSpPr>
        <a:xfrm>
          <a:off x="0" y="0"/>
          <a:ext cx="0" cy="0"/>
          <a:chOff x="0" y="0"/>
          <a:chExt cx="0" cy="0"/>
        </a:xfrm>
      </p:grpSpPr>
      <p:sp>
        <p:nvSpPr>
          <p:cNvPr id="3" name="Content Placeholder 2"/>
          <p:cNvSpPr>
            <a:spLocks noGrp="1"/>
          </p:cNvSpPr>
          <p:nvPr>
            <p:ph sz="quarter" idx="26" hasCustomPrompt="1"/>
          </p:nvPr>
        </p:nvSpPr>
        <p:spPr>
          <a:xfrm>
            <a:off x="6102108" y="1866900"/>
            <a:ext cx="5623114" cy="716433"/>
          </a:xfrm>
          <a:prstGeom prst="rect">
            <a:avLst/>
          </a:prstGeom>
        </p:spPr>
        <p:txBody>
          <a:bodyPr lIns="0" bIns="45720" anchor="b" anchorCtr="0">
            <a:noAutofit/>
          </a:bodyPr>
          <a:lstStyle>
            <a:lvl1pPr>
              <a:lnSpc>
                <a:spcPct val="100000"/>
              </a:lnSpc>
              <a:defRPr sz="2000" b="1" i="0">
                <a:solidFill>
                  <a:schemeClr val="accent2"/>
                </a:solidFill>
                <a:latin typeface="Segoe UI Semibold" charset="0"/>
                <a:ea typeface="Segoe UI Semibold" charset="0"/>
                <a:cs typeface="Segoe UI Semibold" charset="0"/>
              </a:defRPr>
            </a:lvl1pPr>
            <a:lvl2pPr marL="0" indent="0">
              <a:lnSpc>
                <a:spcPct val="100000"/>
              </a:lnSpc>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p:txBody>
      </p:sp>
      <p:sp>
        <p:nvSpPr>
          <p:cNvPr id="9" name="Shape 69"/>
          <p:cNvSpPr txBox="1">
            <a:spLocks noGrp="1"/>
          </p:cNvSpPr>
          <p:nvPr>
            <p:ph type="body" idx="44" hasCustomPrompt="1"/>
          </p:nvPr>
        </p:nvSpPr>
        <p:spPr>
          <a:xfrm>
            <a:off x="6102108" y="2590800"/>
            <a:ext cx="5624740" cy="685800"/>
          </a:xfrm>
          <a:prstGeom prst="rect">
            <a:avLst/>
          </a:prstGeom>
        </p:spPr>
        <p:txBody>
          <a:bodyPr vert="horz" lIns="0" tIns="0" rIns="0" bIns="0" rtlCol="0">
            <a:normAutofit/>
          </a:bodyPr>
          <a:lstStyle>
            <a:lvl1pPr marL="193675" indent="-133350">
              <a:lnSpc>
                <a:spcPct val="100000"/>
              </a:lnSpc>
              <a:buClrTx/>
              <a:buSzPct val="100000"/>
              <a:buFont typeface="Arial" charset="0"/>
              <a:buChar char="•"/>
              <a:defRPr sz="1400" b="0" i="0" dirty="0">
                <a:solidFill>
                  <a:schemeClr val="tx1"/>
                </a:solidFill>
                <a:latin typeface="Segoe UI" charset="0"/>
                <a:ea typeface="Segoe UI" charset="0"/>
                <a:cs typeface="Segoe UI" charset="0"/>
              </a:defRPr>
            </a:lvl1pPr>
            <a:lvl2pPr marL="365760" indent="-182880">
              <a:buSzPct val="100000"/>
              <a:buFont typeface="Arial" panose="020B0604020202020204" pitchFamily="34" charset="0"/>
              <a:buChar char="•"/>
              <a:tabLst/>
              <a:defRPr sz="1400"/>
            </a:lvl2pPr>
          </a:lstStyle>
          <a:p>
            <a:pPr lvl="0">
              <a:spcBef>
                <a:spcPts val="0"/>
              </a:spcBef>
            </a:pPr>
            <a:r>
              <a:rPr lang="en-US" dirty="0"/>
              <a:t>Bullet level one</a:t>
            </a:r>
          </a:p>
          <a:p>
            <a:pPr lvl="1">
              <a:spcBef>
                <a:spcPts val="0"/>
              </a:spcBef>
            </a:pPr>
            <a:r>
              <a:rPr lang="en-US" dirty="0"/>
              <a:t>Bullet level two</a:t>
            </a:r>
            <a:endParaRPr dirty="0"/>
          </a:p>
        </p:txBody>
      </p:sp>
      <p:sp>
        <p:nvSpPr>
          <p:cNvPr id="15" name="Title Placeholder 2">
            <a:extLst>
              <a:ext uri="{FF2B5EF4-FFF2-40B4-BE49-F238E27FC236}">
                <a16:creationId xmlns:a16="http://schemas.microsoft.com/office/drawing/2014/main" id="{5B877F86-C881-4D2F-8BB4-23EF0768FA8A}"/>
              </a:ext>
            </a:extLst>
          </p:cNvPr>
          <p:cNvSpPr>
            <a:spLocks noGrp="1"/>
          </p:cNvSpPr>
          <p:nvPr>
            <p:ph type="title"/>
          </p:nvPr>
        </p:nvSpPr>
        <p:spPr>
          <a:xfrm>
            <a:off x="473102" y="457200"/>
            <a:ext cx="11261698"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7" name="Text Placeholder 3">
            <a:extLst>
              <a:ext uri="{FF2B5EF4-FFF2-40B4-BE49-F238E27FC236}">
                <a16:creationId xmlns:a16="http://schemas.microsoft.com/office/drawing/2014/main" id="{CC1F6FB8-2D7E-4A43-B024-3207F79A47B3}"/>
              </a:ext>
            </a:extLst>
          </p:cNvPr>
          <p:cNvSpPr>
            <a:spLocks noGrp="1"/>
          </p:cNvSpPr>
          <p:nvPr>
            <p:ph type="body" sz="quarter" idx="29" hasCustomPrompt="1"/>
          </p:nvPr>
        </p:nvSpPr>
        <p:spPr>
          <a:xfrm>
            <a:off x="465151" y="1181100"/>
            <a:ext cx="11261697" cy="685800"/>
          </a:xfrm>
          <a:solidFill>
            <a:schemeClr val="tx1">
              <a:lumMod val="20000"/>
              <a:lumOff val="80000"/>
            </a:schemeClr>
          </a:solidFill>
        </p:spPr>
        <p:txBody>
          <a:bodyPr lIns="274320" tIns="182880" rIns="182880" bIns="182880" anchor="ctr"/>
          <a:lstStyle>
            <a:lvl1pPr>
              <a:lnSpc>
                <a:spcPct val="150000"/>
              </a:lnSpc>
              <a:spcBef>
                <a:spcPts val="0"/>
              </a:spcBef>
              <a:defRPr sz="1600" b="0">
                <a:solidFill>
                  <a:schemeClr val="tx2"/>
                </a:solidFill>
                <a:latin typeface="Consolas" panose="020B0609020204030204" pitchFamily="49" charset="0"/>
              </a:defRPr>
            </a:lvl1pPr>
          </a:lstStyle>
          <a:p>
            <a:pPr lvl="0"/>
            <a:r>
              <a:rPr lang="en-US"/>
              <a:t>Insert API call here</a:t>
            </a:r>
          </a:p>
        </p:txBody>
      </p:sp>
      <p:sp>
        <p:nvSpPr>
          <p:cNvPr id="2" name="Slide Number Placeholder 1">
            <a:extLst>
              <a:ext uri="{FF2B5EF4-FFF2-40B4-BE49-F238E27FC236}">
                <a16:creationId xmlns:a16="http://schemas.microsoft.com/office/drawing/2014/main" id="{0BBE5885-8B68-E34E-9178-AC74D284DDCF}"/>
              </a:ext>
            </a:extLst>
          </p:cNvPr>
          <p:cNvSpPr>
            <a:spLocks noGrp="1"/>
          </p:cNvSpPr>
          <p:nvPr>
            <p:ph type="sldNum" sz="quarter" idx="47"/>
          </p:nvPr>
        </p:nvSpPr>
        <p:spPr/>
        <p:txBody>
          <a:bodyPr/>
          <a:lstStyle/>
          <a:p>
            <a:fld id="{529AFA16-AEC4-7D4A-82F3-BDAE8E49079E}" type="slidenum">
              <a:rPr lang="en-US" smtClean="0"/>
              <a:pPr/>
              <a:t>‹#›</a:t>
            </a:fld>
            <a:endParaRPr lang="en-US"/>
          </a:p>
        </p:txBody>
      </p:sp>
      <p:sp>
        <p:nvSpPr>
          <p:cNvPr id="16" name="Content Placeholder 2">
            <a:extLst>
              <a:ext uri="{FF2B5EF4-FFF2-40B4-BE49-F238E27FC236}">
                <a16:creationId xmlns:a16="http://schemas.microsoft.com/office/drawing/2014/main" id="{521DF2AB-6814-A044-92C3-4909B9B4BF2A}"/>
              </a:ext>
            </a:extLst>
          </p:cNvPr>
          <p:cNvSpPr>
            <a:spLocks noGrp="1"/>
          </p:cNvSpPr>
          <p:nvPr>
            <p:ph sz="quarter" idx="48" hasCustomPrompt="1"/>
          </p:nvPr>
        </p:nvSpPr>
        <p:spPr>
          <a:xfrm>
            <a:off x="6102108" y="3276600"/>
            <a:ext cx="5623114" cy="716433"/>
          </a:xfrm>
          <a:prstGeom prst="rect">
            <a:avLst/>
          </a:prstGeom>
        </p:spPr>
        <p:txBody>
          <a:bodyPr lIns="0" bIns="45720" anchor="b" anchorCtr="0">
            <a:noAutofit/>
          </a:bodyPr>
          <a:lstStyle>
            <a:lvl1pPr>
              <a:lnSpc>
                <a:spcPct val="100000"/>
              </a:lnSpc>
              <a:defRPr sz="2000" b="1" i="0">
                <a:solidFill>
                  <a:schemeClr val="accent2"/>
                </a:solidFill>
                <a:latin typeface="Segoe UI Semibold" charset="0"/>
                <a:ea typeface="Segoe UI Semibold" charset="0"/>
                <a:cs typeface="Segoe UI Semibold" charset="0"/>
              </a:defRPr>
            </a:lvl1pPr>
            <a:lvl2pPr marL="0" indent="0">
              <a:lnSpc>
                <a:spcPct val="100000"/>
              </a:lnSpc>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p:txBody>
      </p:sp>
      <p:sp>
        <p:nvSpPr>
          <p:cNvPr id="18" name="Shape 69">
            <a:extLst>
              <a:ext uri="{FF2B5EF4-FFF2-40B4-BE49-F238E27FC236}">
                <a16:creationId xmlns:a16="http://schemas.microsoft.com/office/drawing/2014/main" id="{D115A798-134E-9F4A-8926-D90F1F1E0789}"/>
              </a:ext>
            </a:extLst>
          </p:cNvPr>
          <p:cNvSpPr txBox="1">
            <a:spLocks noGrp="1"/>
          </p:cNvSpPr>
          <p:nvPr>
            <p:ph type="body" idx="49" hasCustomPrompt="1"/>
          </p:nvPr>
        </p:nvSpPr>
        <p:spPr>
          <a:xfrm>
            <a:off x="6102108" y="4000500"/>
            <a:ext cx="5624740" cy="678332"/>
          </a:xfrm>
          <a:prstGeom prst="rect">
            <a:avLst/>
          </a:prstGeom>
        </p:spPr>
        <p:txBody>
          <a:bodyPr vert="horz" lIns="0" tIns="0" rIns="0" bIns="0" rtlCol="0">
            <a:normAutofit/>
          </a:bodyPr>
          <a:lstStyle>
            <a:lvl1pPr marL="193675" indent="-133350">
              <a:lnSpc>
                <a:spcPct val="100000"/>
              </a:lnSpc>
              <a:buClrTx/>
              <a:buSzPct val="100000"/>
              <a:buFont typeface="Arial" charset="0"/>
              <a:buChar char="•"/>
              <a:defRPr sz="1400" b="0" i="0" dirty="0">
                <a:solidFill>
                  <a:schemeClr val="tx1"/>
                </a:solidFill>
                <a:latin typeface="Segoe UI" charset="0"/>
                <a:ea typeface="Segoe UI" charset="0"/>
                <a:cs typeface="Segoe UI" charset="0"/>
              </a:defRPr>
            </a:lvl1pPr>
            <a:lvl2pPr marL="365760" indent="-182880">
              <a:buSzPct val="100000"/>
              <a:buFont typeface="Arial" panose="020B0604020202020204" pitchFamily="34" charset="0"/>
              <a:buChar char="•"/>
              <a:tabLst/>
              <a:defRPr sz="1400"/>
            </a:lvl2pPr>
          </a:lstStyle>
          <a:p>
            <a:pPr lvl="0">
              <a:spcBef>
                <a:spcPts val="0"/>
              </a:spcBef>
            </a:pPr>
            <a:r>
              <a:rPr lang="en-US" dirty="0"/>
              <a:t>Bullet level one</a:t>
            </a:r>
          </a:p>
          <a:p>
            <a:pPr lvl="1">
              <a:spcBef>
                <a:spcPts val="0"/>
              </a:spcBef>
            </a:pPr>
            <a:r>
              <a:rPr lang="en-US" dirty="0"/>
              <a:t>Bullet level two</a:t>
            </a:r>
            <a:endParaRPr dirty="0"/>
          </a:p>
        </p:txBody>
      </p:sp>
      <p:sp>
        <p:nvSpPr>
          <p:cNvPr id="19" name="Content Placeholder 2">
            <a:extLst>
              <a:ext uri="{FF2B5EF4-FFF2-40B4-BE49-F238E27FC236}">
                <a16:creationId xmlns:a16="http://schemas.microsoft.com/office/drawing/2014/main" id="{39DE6605-90A7-CC4B-B3A0-0B82C572B9D9}"/>
              </a:ext>
            </a:extLst>
          </p:cNvPr>
          <p:cNvSpPr>
            <a:spLocks noGrp="1"/>
          </p:cNvSpPr>
          <p:nvPr>
            <p:ph sz="quarter" idx="50" hasCustomPrompt="1"/>
          </p:nvPr>
        </p:nvSpPr>
        <p:spPr>
          <a:xfrm>
            <a:off x="6096000" y="4678833"/>
            <a:ext cx="5623114" cy="693267"/>
          </a:xfrm>
          <a:prstGeom prst="rect">
            <a:avLst/>
          </a:prstGeom>
        </p:spPr>
        <p:txBody>
          <a:bodyPr lIns="0" bIns="45720" anchor="b" anchorCtr="0">
            <a:noAutofit/>
          </a:bodyPr>
          <a:lstStyle>
            <a:lvl1pPr>
              <a:lnSpc>
                <a:spcPct val="100000"/>
              </a:lnSpc>
              <a:defRPr sz="2000" b="1" i="0">
                <a:solidFill>
                  <a:schemeClr val="accent2"/>
                </a:solidFill>
                <a:latin typeface="Segoe UI Semibold" charset="0"/>
                <a:ea typeface="Segoe UI Semibold" charset="0"/>
                <a:cs typeface="Segoe UI Semibold" charset="0"/>
              </a:defRPr>
            </a:lvl1pPr>
            <a:lvl2pPr marL="0" indent="0">
              <a:lnSpc>
                <a:spcPct val="100000"/>
              </a:lnSpc>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p:txBody>
      </p:sp>
      <p:sp>
        <p:nvSpPr>
          <p:cNvPr id="20" name="Shape 69">
            <a:extLst>
              <a:ext uri="{FF2B5EF4-FFF2-40B4-BE49-F238E27FC236}">
                <a16:creationId xmlns:a16="http://schemas.microsoft.com/office/drawing/2014/main" id="{3EEC4BDE-E6C0-654A-B50A-49A221B458B8}"/>
              </a:ext>
            </a:extLst>
          </p:cNvPr>
          <p:cNvSpPr txBox="1">
            <a:spLocks noGrp="1"/>
          </p:cNvSpPr>
          <p:nvPr>
            <p:ph type="body" idx="51" hasCustomPrompt="1"/>
          </p:nvPr>
        </p:nvSpPr>
        <p:spPr>
          <a:xfrm>
            <a:off x="6096000" y="5372101"/>
            <a:ext cx="5624740" cy="723900"/>
          </a:xfrm>
          <a:prstGeom prst="rect">
            <a:avLst/>
          </a:prstGeom>
        </p:spPr>
        <p:txBody>
          <a:bodyPr vert="horz" lIns="0" tIns="0" rIns="0" bIns="0" rtlCol="0">
            <a:normAutofit/>
          </a:bodyPr>
          <a:lstStyle>
            <a:lvl1pPr marL="193675" indent="-133350">
              <a:lnSpc>
                <a:spcPct val="100000"/>
              </a:lnSpc>
              <a:buClrTx/>
              <a:buSzPct val="100000"/>
              <a:buFont typeface="Arial" charset="0"/>
              <a:buChar char="•"/>
              <a:defRPr sz="1400" b="0" i="0" dirty="0">
                <a:solidFill>
                  <a:schemeClr val="tx1"/>
                </a:solidFill>
                <a:latin typeface="Segoe UI" charset="0"/>
                <a:ea typeface="Segoe UI" charset="0"/>
                <a:cs typeface="Segoe UI" charset="0"/>
              </a:defRPr>
            </a:lvl1pPr>
            <a:lvl2pPr marL="365760" indent="-182880">
              <a:buSzPct val="100000"/>
              <a:buFont typeface="Arial" panose="020B0604020202020204" pitchFamily="34" charset="0"/>
              <a:buChar char="•"/>
              <a:tabLst/>
              <a:defRPr sz="1400"/>
            </a:lvl2pPr>
          </a:lstStyle>
          <a:p>
            <a:pPr lvl="0">
              <a:spcBef>
                <a:spcPts val="0"/>
              </a:spcBef>
            </a:pPr>
            <a:r>
              <a:rPr lang="en-US" dirty="0"/>
              <a:t>Bullet level one</a:t>
            </a:r>
          </a:p>
          <a:p>
            <a:pPr lvl="1">
              <a:spcBef>
                <a:spcPts val="0"/>
              </a:spcBef>
            </a:pPr>
            <a:r>
              <a:rPr lang="en-US" dirty="0"/>
              <a:t>Bullet level two</a:t>
            </a:r>
            <a:endParaRPr dirty="0"/>
          </a:p>
        </p:txBody>
      </p:sp>
      <p:sp>
        <p:nvSpPr>
          <p:cNvPr id="11" name="Picture Placeholder 3">
            <a:extLst>
              <a:ext uri="{FF2B5EF4-FFF2-40B4-BE49-F238E27FC236}">
                <a16:creationId xmlns:a16="http://schemas.microsoft.com/office/drawing/2014/main" id="{85C63F4F-9B1D-48B9-B01E-A10B1592D270}"/>
              </a:ext>
            </a:extLst>
          </p:cNvPr>
          <p:cNvSpPr>
            <a:spLocks noGrp="1"/>
          </p:cNvSpPr>
          <p:nvPr>
            <p:ph type="pic" sz="quarter" idx="52"/>
          </p:nvPr>
        </p:nvSpPr>
        <p:spPr>
          <a:xfrm>
            <a:off x="473103" y="1905000"/>
            <a:ext cx="5630178" cy="4191000"/>
          </a:xfrm>
        </p:spPr>
        <p:txBody>
          <a:bodyPr anchor="ctr"/>
          <a:lstStyle>
            <a:lvl1pPr algn="ctr">
              <a:defRPr>
                <a:solidFill>
                  <a:srgbClr val="B4009E"/>
                </a:solidFill>
              </a:defRPr>
            </a:lvl1pPr>
          </a:lstStyle>
          <a:p>
            <a:r>
              <a:rPr lang="en-US"/>
              <a:t>Click icon to add picture</a:t>
            </a:r>
            <a:endParaRPr lang="en-US" dirty="0"/>
          </a:p>
        </p:txBody>
      </p:sp>
    </p:spTree>
    <p:extLst>
      <p:ext uri="{BB962C8B-B14F-4D97-AF65-F5344CB8AC3E}">
        <p14:creationId xmlns:p14="http://schemas.microsoft.com/office/powerpoint/2010/main" val="1838795832"/>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C Screen + Content Left">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19030" t="14843" r="43920" b="33780"/>
          <a:stretch/>
        </p:blipFill>
        <p:spPr>
          <a:xfrm>
            <a:off x="6517678" y="1433031"/>
            <a:ext cx="5700644" cy="5429877"/>
          </a:xfrm>
          <a:prstGeom prst="rect">
            <a:avLst/>
          </a:prstGeom>
        </p:spPr>
      </p:pic>
      <p:sp>
        <p:nvSpPr>
          <p:cNvPr id="5" name="Picture Placeholder 4"/>
          <p:cNvSpPr>
            <a:spLocks noGrp="1"/>
          </p:cNvSpPr>
          <p:nvPr>
            <p:ph type="pic" sz="quarter" idx="27"/>
          </p:nvPr>
        </p:nvSpPr>
        <p:spPr>
          <a:xfrm>
            <a:off x="6809222" y="1839351"/>
            <a:ext cx="5409100" cy="5007646"/>
          </a:xfrm>
          <a:solidFill>
            <a:schemeClr val="bg2"/>
          </a:solidFill>
        </p:spPr>
        <p:txBody>
          <a:bodyPr anchor="ctr"/>
          <a:lstStyle>
            <a:lvl1pPr algn="ctr">
              <a:defRPr>
                <a:solidFill>
                  <a:srgbClr val="B4009E"/>
                </a:solidFill>
              </a:defRPr>
            </a:lvl1pPr>
          </a:lstStyle>
          <a:p>
            <a:r>
              <a:rPr lang="en-US"/>
              <a:t>Click icon to add picture</a:t>
            </a:r>
            <a:endParaRPr lang="en-US" dirty="0"/>
          </a:p>
        </p:txBody>
      </p:sp>
      <p:sp>
        <p:nvSpPr>
          <p:cNvPr id="12" name="Title Placeholder 2">
            <a:extLst>
              <a:ext uri="{FF2B5EF4-FFF2-40B4-BE49-F238E27FC236}">
                <a16:creationId xmlns:a16="http://schemas.microsoft.com/office/drawing/2014/main" id="{4ED96F2B-B9BA-4E98-B1E2-09D18F6A591E}"/>
              </a:ext>
            </a:extLst>
          </p:cNvPr>
          <p:cNvSpPr>
            <a:spLocks noGrp="1"/>
          </p:cNvSpPr>
          <p:nvPr>
            <p:ph type="title"/>
          </p:nvPr>
        </p:nvSpPr>
        <p:spPr>
          <a:xfrm>
            <a:off x="473103" y="457200"/>
            <a:ext cx="10972800"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3" name="Slide Number Placeholder 2">
            <a:extLst>
              <a:ext uri="{FF2B5EF4-FFF2-40B4-BE49-F238E27FC236}">
                <a16:creationId xmlns:a16="http://schemas.microsoft.com/office/drawing/2014/main" id="{236E7C6A-A303-4FDB-B6B8-5D88290F27D4}"/>
              </a:ext>
            </a:extLst>
          </p:cNvPr>
          <p:cNvSpPr>
            <a:spLocks noGrp="1"/>
          </p:cNvSpPr>
          <p:nvPr>
            <p:ph type="sldNum" sz="quarter" idx="4"/>
          </p:nvPr>
        </p:nvSpPr>
        <p:spPr>
          <a:xfrm>
            <a:off x="1" y="6442502"/>
            <a:ext cx="528074" cy="266241"/>
          </a:xfrm>
          <a:prstGeom prst="rect">
            <a:avLst/>
          </a:prstGeom>
        </p:spPr>
        <p:txBody>
          <a:bodyPr anchor="t"/>
          <a:lstStyle>
            <a:lvl1pPr algn="r">
              <a:defRPr sz="1200">
                <a:solidFill>
                  <a:schemeClr val="accent6"/>
                </a:solidFill>
              </a:defRPr>
            </a:lvl1pPr>
          </a:lstStyle>
          <a:p>
            <a:fld id="{B9D7F84B-3C83-9746-917C-397D4BD96F66}" type="slidenum">
              <a:rPr lang="en-US" smtClean="0"/>
              <a:pPr/>
              <a:t>‹#›</a:t>
            </a:fld>
            <a:endParaRPr lang="en-US"/>
          </a:p>
        </p:txBody>
      </p:sp>
      <p:sp>
        <p:nvSpPr>
          <p:cNvPr id="8" name="Text Placeholder 3">
            <a:extLst>
              <a:ext uri="{FF2B5EF4-FFF2-40B4-BE49-F238E27FC236}">
                <a16:creationId xmlns:a16="http://schemas.microsoft.com/office/drawing/2014/main" id="{8674C8F2-F047-4FCF-8943-2578FE19FEFC}"/>
              </a:ext>
            </a:extLst>
          </p:cNvPr>
          <p:cNvSpPr>
            <a:spLocks noGrp="1"/>
          </p:cNvSpPr>
          <p:nvPr>
            <p:ph idx="1" hasCustomPrompt="1"/>
          </p:nvPr>
        </p:nvSpPr>
        <p:spPr>
          <a:xfrm>
            <a:off x="473102" y="1839352"/>
            <a:ext cx="5622897" cy="4541596"/>
          </a:xfrm>
          <a:prstGeom prst="rect">
            <a:avLst/>
          </a:prstGeom>
        </p:spPr>
        <p:txBody>
          <a:bodyPr vert="horz" wrap="square" lIns="0" tIns="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59971011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PC Screen + Content Right">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43774" t="14933" r="18506" b="33690"/>
          <a:stretch/>
        </p:blipFill>
        <p:spPr>
          <a:xfrm>
            <a:off x="-1457" y="1414770"/>
            <a:ext cx="5817866" cy="5443229"/>
          </a:xfrm>
          <a:prstGeom prst="rect">
            <a:avLst/>
          </a:prstGeom>
        </p:spPr>
      </p:pic>
      <p:sp>
        <p:nvSpPr>
          <p:cNvPr id="5" name="Picture Placeholder 4"/>
          <p:cNvSpPr>
            <a:spLocks noGrp="1"/>
          </p:cNvSpPr>
          <p:nvPr>
            <p:ph type="pic" sz="quarter" idx="27"/>
          </p:nvPr>
        </p:nvSpPr>
        <p:spPr>
          <a:xfrm>
            <a:off x="0" y="1827037"/>
            <a:ext cx="5422401" cy="5019960"/>
          </a:xfrm>
          <a:solidFill>
            <a:schemeClr val="bg2"/>
          </a:solidFill>
        </p:spPr>
        <p:txBody>
          <a:bodyPr anchor="ctr"/>
          <a:lstStyle>
            <a:lvl1pPr algn="ctr">
              <a:defRPr>
                <a:solidFill>
                  <a:srgbClr val="B4009E"/>
                </a:solidFill>
              </a:defRPr>
            </a:lvl1pPr>
          </a:lstStyle>
          <a:p>
            <a:r>
              <a:rPr lang="en-US"/>
              <a:t>Click icon to add picture</a:t>
            </a:r>
            <a:endParaRPr lang="en-US" dirty="0"/>
          </a:p>
        </p:txBody>
      </p:sp>
      <p:sp>
        <p:nvSpPr>
          <p:cNvPr id="8" name="Title Placeholder 2">
            <a:extLst>
              <a:ext uri="{FF2B5EF4-FFF2-40B4-BE49-F238E27FC236}">
                <a16:creationId xmlns:a16="http://schemas.microsoft.com/office/drawing/2014/main" id="{A148A8CD-2643-4A3A-8ACB-8D5DC84BC0A8}"/>
              </a:ext>
            </a:extLst>
          </p:cNvPr>
          <p:cNvSpPr>
            <a:spLocks noGrp="1"/>
          </p:cNvSpPr>
          <p:nvPr>
            <p:ph type="title"/>
          </p:nvPr>
        </p:nvSpPr>
        <p:spPr>
          <a:xfrm>
            <a:off x="473103" y="457200"/>
            <a:ext cx="10972800" cy="8001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BEC9A58A-9A2E-054F-968B-0EAFEE732C6B}"/>
              </a:ext>
            </a:extLst>
          </p:cNvPr>
          <p:cNvSpPr>
            <a:spLocks noGrp="1"/>
          </p:cNvSpPr>
          <p:nvPr>
            <p:ph type="sldNum" sz="quarter" idx="29"/>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4CDD260C-CCCD-467E-AF20-0BCBF4300AC7}"/>
              </a:ext>
            </a:extLst>
          </p:cNvPr>
          <p:cNvSpPr>
            <a:spLocks noGrp="1"/>
          </p:cNvSpPr>
          <p:nvPr>
            <p:ph idx="26" hasCustomPrompt="1"/>
          </p:nvPr>
        </p:nvSpPr>
        <p:spPr>
          <a:xfrm>
            <a:off x="6096000" y="1839352"/>
            <a:ext cx="5638799" cy="4541596"/>
          </a:xfrm>
          <a:prstGeom prst="rect">
            <a:avLst/>
          </a:prstGeom>
        </p:spPr>
        <p:txBody>
          <a:bodyPr vert="horz" wrap="square"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6305137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C Screen + Concept">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19030" t="14843" r="43920" b="33780"/>
          <a:stretch/>
        </p:blipFill>
        <p:spPr>
          <a:xfrm>
            <a:off x="6524553" y="1439579"/>
            <a:ext cx="5693769" cy="5423329"/>
          </a:xfrm>
          <a:prstGeom prst="rect">
            <a:avLst/>
          </a:prstGeom>
        </p:spPr>
      </p:pic>
      <p:sp>
        <p:nvSpPr>
          <p:cNvPr id="5" name="Picture Placeholder 4"/>
          <p:cNvSpPr>
            <a:spLocks noGrp="1"/>
          </p:cNvSpPr>
          <p:nvPr>
            <p:ph type="pic" sz="quarter" idx="27"/>
          </p:nvPr>
        </p:nvSpPr>
        <p:spPr>
          <a:xfrm>
            <a:off x="6819900" y="1849235"/>
            <a:ext cx="5398422" cy="4997761"/>
          </a:xfrm>
          <a:solidFill>
            <a:schemeClr val="bg2"/>
          </a:solidFill>
        </p:spPr>
        <p:txBody>
          <a:bodyPr anchor="ctr"/>
          <a:lstStyle>
            <a:lvl1pPr algn="ctr">
              <a:defRPr>
                <a:solidFill>
                  <a:srgbClr val="B4009E"/>
                </a:solidFill>
              </a:defRPr>
            </a:lvl1pPr>
          </a:lstStyle>
          <a:p>
            <a:r>
              <a:rPr lang="en-US"/>
              <a:t>Click icon to add picture</a:t>
            </a:r>
          </a:p>
        </p:txBody>
      </p:sp>
      <p:sp>
        <p:nvSpPr>
          <p:cNvPr id="13" name="Picture Placeholder 5">
            <a:extLst>
              <a:ext uri="{FF2B5EF4-FFF2-40B4-BE49-F238E27FC236}">
                <a16:creationId xmlns:a16="http://schemas.microsoft.com/office/drawing/2014/main" id="{FC5D7497-43E0-43D6-8854-1B74C949DE07}"/>
              </a:ext>
            </a:extLst>
          </p:cNvPr>
          <p:cNvSpPr>
            <a:spLocks noGrp="1"/>
          </p:cNvSpPr>
          <p:nvPr>
            <p:ph type="pic" sz="quarter" idx="28"/>
          </p:nvPr>
        </p:nvSpPr>
        <p:spPr>
          <a:xfrm>
            <a:off x="1882801" y="1183713"/>
            <a:ext cx="2803500" cy="2092885"/>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p>
        </p:txBody>
      </p:sp>
      <p:cxnSp>
        <p:nvCxnSpPr>
          <p:cNvPr id="18" name="Straight Connector 17">
            <a:extLst>
              <a:ext uri="{FF2B5EF4-FFF2-40B4-BE49-F238E27FC236}">
                <a16:creationId xmlns:a16="http://schemas.microsoft.com/office/drawing/2014/main" id="{683E5DE2-86E4-48F3-A62D-D5DF9BDF85B0}"/>
              </a:ext>
            </a:extLst>
          </p:cNvPr>
          <p:cNvCxnSpPr>
            <a:cxnSpLocks/>
          </p:cNvCxnSpPr>
          <p:nvPr userDrawn="1"/>
        </p:nvCxnSpPr>
        <p:spPr>
          <a:xfrm>
            <a:off x="473102" y="3894138"/>
            <a:ext cx="5622898"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sp>
        <p:nvSpPr>
          <p:cNvPr id="19" name="Shape 78">
            <a:extLst>
              <a:ext uri="{FF2B5EF4-FFF2-40B4-BE49-F238E27FC236}">
                <a16:creationId xmlns:a16="http://schemas.microsoft.com/office/drawing/2014/main" id="{71C8E277-7D4C-447B-AFAB-D7CF24D9E342}"/>
              </a:ext>
            </a:extLst>
          </p:cNvPr>
          <p:cNvSpPr txBox="1">
            <a:spLocks noGrp="1"/>
          </p:cNvSpPr>
          <p:nvPr>
            <p:ph type="body" idx="30" hasCustomPrompt="1"/>
          </p:nvPr>
        </p:nvSpPr>
        <p:spPr>
          <a:xfrm>
            <a:off x="473102" y="3276599"/>
            <a:ext cx="5622898" cy="720506"/>
          </a:xfrm>
          <a:prstGeom prst="rect">
            <a:avLst/>
          </a:prstGeom>
          <a:ln>
            <a:noFill/>
          </a:ln>
        </p:spPr>
        <p:txBody>
          <a:bodyPr vert="horz" wrap="square" lIns="67222" tIns="67222" rIns="67222" bIns="67222" rtlCol="0" anchor="ctr">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dirty="0"/>
              <a:t>Column 1</a:t>
            </a:r>
          </a:p>
        </p:txBody>
      </p:sp>
      <p:sp>
        <p:nvSpPr>
          <p:cNvPr id="20" name="Shape 69">
            <a:extLst>
              <a:ext uri="{FF2B5EF4-FFF2-40B4-BE49-F238E27FC236}">
                <a16:creationId xmlns:a16="http://schemas.microsoft.com/office/drawing/2014/main" id="{70591C03-C195-4562-B18E-1D79C2C9AE21}"/>
              </a:ext>
            </a:extLst>
          </p:cNvPr>
          <p:cNvSpPr txBox="1">
            <a:spLocks noGrp="1"/>
          </p:cNvSpPr>
          <p:nvPr>
            <p:ph type="body" idx="32" hasCustomPrompt="1"/>
          </p:nvPr>
        </p:nvSpPr>
        <p:spPr>
          <a:xfrm>
            <a:off x="473102" y="3997105"/>
            <a:ext cx="5622898" cy="2325956"/>
          </a:xfrm>
          <a:prstGeom prst="rect">
            <a:avLst/>
          </a:prstGeom>
        </p:spPr>
        <p:txBody>
          <a:bodyPr vert="horz" wrap="square" lIns="67222" tIns="0" rIns="67222" bIns="0" rtlCol="0" anchor="t">
            <a:noAutofit/>
          </a:bodyPr>
          <a:lstStyle>
            <a:lvl1pPr algn="ctr">
              <a:defRPr sz="2000" b="0" i="0" dirty="0">
                <a:solidFill>
                  <a:schemeClr val="tx1"/>
                </a:solidFill>
                <a:latin typeface="Segoe UI" charset="0"/>
                <a:ea typeface="Segoe UI" charset="0"/>
                <a:cs typeface="Segoe UI" charset="0"/>
              </a:defRPr>
            </a:lvl1pPr>
          </a:lstStyle>
          <a:p>
            <a:pPr lvl="0" algn="ctr" defTabSz="914367">
              <a:spcBef>
                <a:spcPts val="0"/>
              </a:spcBef>
              <a:spcAft>
                <a:spcPts val="1176"/>
              </a:spcAft>
              <a:buFont typeface="Arial"/>
            </a:pPr>
            <a:r>
              <a:rPr lang="en-US" dirty="0"/>
              <a:t>level one</a:t>
            </a:r>
          </a:p>
          <a:p>
            <a:pPr lvl="0" algn="ctr" defTabSz="914367">
              <a:spcBef>
                <a:spcPts val="0"/>
              </a:spcBef>
              <a:spcAft>
                <a:spcPts val="1176"/>
              </a:spcAft>
              <a:buFont typeface="Arial"/>
            </a:pPr>
            <a:r>
              <a:rPr lang="en-US" dirty="0"/>
              <a:t>level two</a:t>
            </a:r>
          </a:p>
        </p:txBody>
      </p:sp>
      <p:sp>
        <p:nvSpPr>
          <p:cNvPr id="21" name="Title Placeholder 2">
            <a:extLst>
              <a:ext uri="{FF2B5EF4-FFF2-40B4-BE49-F238E27FC236}">
                <a16:creationId xmlns:a16="http://schemas.microsoft.com/office/drawing/2014/main" id="{266178FF-475A-4E85-B10B-BB484DCB9473}"/>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6" name="Slide Number Placeholder 2">
            <a:extLst>
              <a:ext uri="{FF2B5EF4-FFF2-40B4-BE49-F238E27FC236}">
                <a16:creationId xmlns:a16="http://schemas.microsoft.com/office/drawing/2014/main" id="{79B7A28B-DF7F-46F2-924F-B96EF909C372}"/>
              </a:ext>
            </a:extLst>
          </p:cNvPr>
          <p:cNvSpPr>
            <a:spLocks noGrp="1"/>
          </p:cNvSpPr>
          <p:nvPr>
            <p:ph type="sldNum" sz="quarter" idx="4"/>
          </p:nvPr>
        </p:nvSpPr>
        <p:spPr>
          <a:xfrm>
            <a:off x="1" y="6442502"/>
            <a:ext cx="528074" cy="390311"/>
          </a:xfrm>
          <a:prstGeom prst="rect">
            <a:avLst/>
          </a:prstGeom>
        </p:spPr>
        <p:txBody>
          <a:bodyPr anchor="t"/>
          <a:lstStyle>
            <a:lvl1pPr algn="r">
              <a:defRPr sz="1200">
                <a:solidFill>
                  <a:schemeClr val="accent6"/>
                </a:solidFill>
              </a:defRPr>
            </a:lvl1pPr>
          </a:lstStyle>
          <a:p>
            <a:fld id="{B9D7F84B-3C83-9746-917C-397D4BD96F66}" type="slidenum">
              <a:rPr lang="en-US" smtClean="0"/>
              <a:pPr/>
              <a:t>‹#›</a:t>
            </a:fld>
            <a:endParaRPr lang="en-US"/>
          </a:p>
        </p:txBody>
      </p:sp>
    </p:spTree>
    <p:extLst>
      <p:ext uri="{BB962C8B-B14F-4D97-AF65-F5344CB8AC3E}">
        <p14:creationId xmlns:p14="http://schemas.microsoft.com/office/powerpoint/2010/main" val="6316674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col + Double Subheads">
    <p:spTree>
      <p:nvGrpSpPr>
        <p:cNvPr id="1" name=""/>
        <p:cNvGrpSpPr/>
        <p:nvPr/>
      </p:nvGrpSpPr>
      <p:grpSpPr>
        <a:xfrm>
          <a:off x="0" y="0"/>
          <a:ext cx="0" cy="0"/>
          <a:chOff x="0" y="0"/>
          <a:chExt cx="0" cy="0"/>
        </a:xfrm>
      </p:grpSpPr>
      <p:sp>
        <p:nvSpPr>
          <p:cNvPr id="13" name="Text Placeholder 3"/>
          <p:cNvSpPr>
            <a:spLocks noGrp="1"/>
          </p:cNvSpPr>
          <p:nvPr>
            <p:ph idx="1" hasCustomPrompt="1"/>
          </p:nvPr>
        </p:nvSpPr>
        <p:spPr>
          <a:xfrm>
            <a:off x="457200" y="1866900"/>
            <a:ext cx="5638799" cy="4514047"/>
          </a:xfrm>
          <a:prstGeom prst="rect">
            <a:avLst/>
          </a:prstGeom>
        </p:spPr>
        <p:txBody>
          <a:bodyPr vert="horz" wrap="square" lIns="0" tIns="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4" name="Text Placeholder 3"/>
          <p:cNvSpPr>
            <a:spLocks noGrp="1"/>
          </p:cNvSpPr>
          <p:nvPr>
            <p:ph idx="26" hasCustomPrompt="1"/>
          </p:nvPr>
        </p:nvSpPr>
        <p:spPr>
          <a:xfrm>
            <a:off x="6096000" y="1866900"/>
            <a:ext cx="5638799" cy="4514047"/>
          </a:xfrm>
          <a:prstGeom prst="rect">
            <a:avLst/>
          </a:prstGeom>
        </p:spPr>
        <p:txBody>
          <a:bodyPr vert="horz" wrap="square"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1" name="Title Placeholder 2">
            <a:extLst>
              <a:ext uri="{FF2B5EF4-FFF2-40B4-BE49-F238E27FC236}">
                <a16:creationId xmlns:a16="http://schemas.microsoft.com/office/drawing/2014/main" id="{9AFD44FB-5EE2-4D3E-9C7F-A0CA74B39F11}"/>
              </a:ext>
            </a:extLst>
          </p:cNvPr>
          <p:cNvSpPr>
            <a:spLocks noGrp="1"/>
          </p:cNvSpPr>
          <p:nvPr>
            <p:ph type="title"/>
          </p:nvPr>
        </p:nvSpPr>
        <p:spPr>
          <a:xfrm>
            <a:off x="457200" y="457200"/>
            <a:ext cx="11277599" cy="722853"/>
          </a:xfrm>
          <a:prstGeom prst="rect">
            <a:avLst/>
          </a:prstGeom>
        </p:spPr>
        <p:txBody>
          <a:bodyPr vert="horz" lIns="0" tIns="0" rIns="0" bIns="0" rtlCol="0" anchor="t">
            <a:normAutofit/>
          </a:body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C5A5FC2E-6D98-CE43-9551-6AA69FEF734C}"/>
              </a:ext>
            </a:extLst>
          </p:cNvPr>
          <p:cNvSpPr>
            <a:spLocks noGrp="1"/>
          </p:cNvSpPr>
          <p:nvPr>
            <p:ph type="sldNum" sz="quarter" idx="27"/>
          </p:nvPr>
        </p:nvSpPr>
        <p:spPr/>
        <p:txBody>
          <a:bodyPr/>
          <a:lstStyle/>
          <a:p>
            <a:fld id="{529AFA16-AEC4-7D4A-82F3-BDAE8E49079E}" type="slidenum">
              <a:rPr lang="en-US" smtClean="0"/>
              <a:pPr/>
              <a:t>‹#›</a:t>
            </a:fld>
            <a:endParaRPr lang="en-US"/>
          </a:p>
        </p:txBody>
      </p:sp>
      <p:sp>
        <p:nvSpPr>
          <p:cNvPr id="8" name="Shape 78">
            <a:extLst>
              <a:ext uri="{FF2B5EF4-FFF2-40B4-BE49-F238E27FC236}">
                <a16:creationId xmlns:a16="http://schemas.microsoft.com/office/drawing/2014/main" id="{DA021890-D16A-D649-AA1E-9ED7EFA69AF4}"/>
              </a:ext>
            </a:extLst>
          </p:cNvPr>
          <p:cNvSpPr txBox="1">
            <a:spLocks noGrp="1"/>
          </p:cNvSpPr>
          <p:nvPr>
            <p:ph type="body" idx="7" hasCustomPrompt="1"/>
          </p:nvPr>
        </p:nvSpPr>
        <p:spPr>
          <a:xfrm>
            <a:off x="6095999" y="1180053"/>
            <a:ext cx="5638798" cy="686847"/>
          </a:xfrm>
          <a:prstGeom prst="rect">
            <a:avLst/>
          </a:prstGeom>
          <a:ln>
            <a:noFill/>
          </a:ln>
        </p:spPr>
        <p:txBody>
          <a:bodyPr vert="horz" wrap="square" lIns="0" tIns="0" rIns="0" bIns="0" rtlCol="0" anchor="b">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dirty="0"/>
              <a:t>Column 2</a:t>
            </a:r>
          </a:p>
        </p:txBody>
      </p:sp>
      <p:sp>
        <p:nvSpPr>
          <p:cNvPr id="9" name="Shape 78">
            <a:extLst>
              <a:ext uri="{FF2B5EF4-FFF2-40B4-BE49-F238E27FC236}">
                <a16:creationId xmlns:a16="http://schemas.microsoft.com/office/drawing/2014/main" id="{596BDBB1-DFCE-5B44-8169-B1A6DE61560F}"/>
              </a:ext>
            </a:extLst>
          </p:cNvPr>
          <p:cNvSpPr txBox="1">
            <a:spLocks noGrp="1"/>
          </p:cNvSpPr>
          <p:nvPr>
            <p:ph type="body" idx="30" hasCustomPrompt="1"/>
          </p:nvPr>
        </p:nvSpPr>
        <p:spPr>
          <a:xfrm>
            <a:off x="457201" y="1183190"/>
            <a:ext cx="5638800" cy="682523"/>
          </a:xfrm>
          <a:prstGeom prst="rect">
            <a:avLst/>
          </a:prstGeom>
          <a:ln>
            <a:noFill/>
          </a:ln>
        </p:spPr>
        <p:txBody>
          <a:bodyPr vert="horz" wrap="square" lIns="0" tIns="0" rIns="182880" bIns="0" rtlCol="0" anchor="b">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dirty="0"/>
              <a:t>Column 1</a:t>
            </a:r>
          </a:p>
        </p:txBody>
      </p:sp>
    </p:spTree>
    <p:extLst>
      <p:ext uri="{BB962C8B-B14F-4D97-AF65-F5344CB8AC3E}">
        <p14:creationId xmlns:p14="http://schemas.microsoft.com/office/powerpoint/2010/main" val="335942800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AA9B3F-D458-4F02-838C-D223F8858D2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12DD85E-03A1-4169-BB18-30D62A3FBD40}"/>
              </a:ext>
            </a:extLst>
          </p:cNvPr>
          <p:cNvSpPr>
            <a:spLocks noGrp="1"/>
          </p:cNvSpPr>
          <p:nvPr>
            <p:ph type="dt" sz="half" idx="10"/>
          </p:nvPr>
        </p:nvSpPr>
        <p:spPr/>
        <p:txBody>
          <a:bodyPr/>
          <a:lstStyle/>
          <a:p>
            <a:fld id="{C17ACBA7-97F7-4D44-97AE-ECC29D67AE8B}" type="datetimeFigureOut">
              <a:rPr lang="en-US" smtClean="0"/>
              <a:t>1/26/2019</a:t>
            </a:fld>
            <a:endParaRPr lang="en-US" dirty="0"/>
          </a:p>
        </p:txBody>
      </p:sp>
      <p:sp>
        <p:nvSpPr>
          <p:cNvPr id="4" name="Footer Placeholder 3">
            <a:extLst>
              <a:ext uri="{FF2B5EF4-FFF2-40B4-BE49-F238E27FC236}">
                <a16:creationId xmlns:a16="http://schemas.microsoft.com/office/drawing/2014/main" id="{42460DE4-F556-47AB-A480-84C0DF740BD0}"/>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D3F9680-2B0A-4FD0-B4F9-26461EF8F581}"/>
              </a:ext>
            </a:extLst>
          </p:cNvPr>
          <p:cNvSpPr>
            <a:spLocks noGrp="1"/>
          </p:cNvSpPr>
          <p:nvPr>
            <p:ph type="sldNum" sz="quarter" idx="12"/>
          </p:nvPr>
        </p:nvSpPr>
        <p:spPr/>
        <p:txBody>
          <a:bodyPr/>
          <a:lstStyle/>
          <a:p>
            <a:fld id="{9B5F2587-969F-42DD-817D-1325136C4F4C}" type="slidenum">
              <a:rPr lang="en-US" smtClean="0"/>
              <a:t>‹#›</a:t>
            </a:fld>
            <a:endParaRPr lang="en-US" dirty="0"/>
          </a:p>
        </p:txBody>
      </p:sp>
    </p:spTree>
    <p:extLst>
      <p:ext uri="{BB962C8B-B14F-4D97-AF65-F5344CB8AC3E}">
        <p14:creationId xmlns:p14="http://schemas.microsoft.com/office/powerpoint/2010/main" val="364550682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431466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2_Title Only">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354826"/>
            <a:ext cx="11655840" cy="899665"/>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2022255083"/>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Hidden slide">
    <p:bg>
      <p:bgPr>
        <a:solidFill>
          <a:schemeClr val="bg1">
            <a:lumMod val="50000"/>
          </a:schemeClr>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C7B6D2C-4312-4967-BAAC-9D48AEB848A3}"/>
              </a:ext>
            </a:extLst>
          </p:cNvPr>
          <p:cNvSpPr/>
          <p:nvPr userDrawn="1"/>
        </p:nvSpPr>
        <p:spPr>
          <a:xfrm>
            <a:off x="0" y="6246796"/>
            <a:ext cx="12192000" cy="611204"/>
          </a:xfrm>
          <a:prstGeom prst="rect">
            <a:avLst/>
          </a:prstGeom>
          <a:solidFill>
            <a:srgbClr val="92D050">
              <a:alpha val="7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1969540-D041-46CC-B2E2-E9066012215A}"/>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F9534536-D30D-44F8-BCC3-003C1D55AB01}"/>
              </a:ext>
            </a:extLst>
          </p:cNvPr>
          <p:cNvSpPr txBox="1"/>
          <p:nvPr userDrawn="1"/>
        </p:nvSpPr>
        <p:spPr>
          <a:xfrm>
            <a:off x="105878" y="6306176"/>
            <a:ext cx="4032985" cy="492443"/>
          </a:xfrm>
          <a:prstGeom prst="rect">
            <a:avLst/>
          </a:prstGeom>
        </p:spPr>
        <p:txBody>
          <a:bodyPr wrap="square" lIns="0" tIns="0" rIns="0" bIns="0" rtlCol="0" anchor="t" anchorCtr="0">
            <a:spAutoFit/>
          </a:bodyPr>
          <a:lstStyle/>
          <a:p>
            <a:r>
              <a:rPr lang="en-US" sz="3200">
                <a:solidFill>
                  <a:srgbClr val="000000"/>
                </a:solidFill>
              </a:rPr>
              <a:t>Hidden Slide</a:t>
            </a:r>
          </a:p>
        </p:txBody>
      </p:sp>
      <p:sp>
        <p:nvSpPr>
          <p:cNvPr id="10" name="Content Placeholder 9">
            <a:extLst>
              <a:ext uri="{FF2B5EF4-FFF2-40B4-BE49-F238E27FC236}">
                <a16:creationId xmlns:a16="http://schemas.microsoft.com/office/drawing/2014/main" id="{71AD671C-BBA0-4AB5-91D7-E4F245ACA47B}"/>
              </a:ext>
            </a:extLst>
          </p:cNvPr>
          <p:cNvSpPr>
            <a:spLocks noGrp="1"/>
          </p:cNvSpPr>
          <p:nvPr>
            <p:ph sz="quarter" idx="12"/>
          </p:nvPr>
        </p:nvSpPr>
        <p:spPr>
          <a:xfrm>
            <a:off x="473102" y="1257300"/>
            <a:ext cx="11261697" cy="4980888"/>
          </a:xfrm>
        </p:spPr>
        <p:txBody>
          <a:bodyPr/>
          <a:lstStyle>
            <a:lvl1pPr>
              <a:defRPr b="1" i="0">
                <a:solidFill>
                  <a:schemeClr val="tx1"/>
                </a:solidFill>
                <a:latin typeface="Segoe Semibold" charset="0"/>
                <a:ea typeface="Segoe Semibold" charset="0"/>
                <a:cs typeface="Segoe Semibold" charset="0"/>
              </a:defRPr>
            </a:lvl1pPr>
            <a:lvl2pPr>
              <a:defRPr sz="2000" b="0" i="0">
                <a:solidFill>
                  <a:schemeClr val="tx1"/>
                </a:solidFill>
                <a:latin typeface="Segoe UI" charset="0"/>
                <a:ea typeface="Segoe UI" charset="0"/>
                <a:cs typeface="Segoe UI" charset="0"/>
              </a:defRPr>
            </a:lvl2pPr>
            <a:lvl3pPr>
              <a:defRPr sz="2000" b="0" i="0">
                <a:solidFill>
                  <a:schemeClr val="tx1"/>
                </a:solidFill>
                <a:latin typeface="Segoe UI" charset="0"/>
                <a:ea typeface="Segoe UI" charset="0"/>
                <a:cs typeface="Segoe UI" charset="0"/>
              </a:defRPr>
            </a:lvl3pPr>
            <a:lvl4pPr>
              <a:defRPr sz="2000" b="0" i="0">
                <a:solidFill>
                  <a:schemeClr val="tx1"/>
                </a:solidFill>
                <a:latin typeface="Segoe UI" charset="0"/>
                <a:ea typeface="Segoe UI" charset="0"/>
                <a:cs typeface="Segoe UI" charset="0"/>
              </a:defRPr>
            </a:lvl4pPr>
            <a:lvl5pPr>
              <a:defRPr sz="2000" b="0" i="0">
                <a:solidFill>
                  <a:schemeClr val="tx1"/>
                </a:solidFill>
                <a:latin typeface="Segoe UI" charset="0"/>
                <a:ea typeface="Segoe UI" charset="0"/>
                <a:cs typeface="Segoe UI"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Slide Number Placeholder 2">
            <a:extLst>
              <a:ext uri="{FF2B5EF4-FFF2-40B4-BE49-F238E27FC236}">
                <a16:creationId xmlns:a16="http://schemas.microsoft.com/office/drawing/2014/main" id="{FE4AE94F-5DCA-ED49-8E82-3CDE4E86917D}"/>
              </a:ext>
            </a:extLst>
          </p:cNvPr>
          <p:cNvSpPr>
            <a:spLocks noGrp="1"/>
          </p:cNvSpPr>
          <p:nvPr>
            <p:ph type="sldNum" sz="quarter" idx="13"/>
          </p:nvPr>
        </p:nvSpPr>
        <p:spPr>
          <a:xfrm>
            <a:off x="11010899" y="6442502"/>
            <a:ext cx="1180135" cy="415498"/>
          </a:xfrm>
          <a:prstGeom prst="rect">
            <a:avLst/>
          </a:prstGeom>
        </p:spPr>
        <p:txBody>
          <a:bodyPr/>
          <a:lstStyle>
            <a:lvl1pPr>
              <a:defRPr>
                <a:solidFill>
                  <a:schemeClr val="tx2"/>
                </a:solidFill>
              </a:defRPr>
            </a:lvl1pPr>
          </a:lstStyle>
          <a:p>
            <a:fld id="{529AFA16-AEC4-7D4A-82F3-BDAE8E49079E}" type="slidenum">
              <a:rPr lang="en-US" smtClean="0"/>
              <a:pPr/>
              <a:t>‹#›</a:t>
            </a:fld>
            <a:endParaRPr lang="en-US" dirty="0"/>
          </a:p>
        </p:txBody>
      </p:sp>
    </p:spTree>
    <p:extLst>
      <p:ext uri="{BB962C8B-B14F-4D97-AF65-F5344CB8AC3E}">
        <p14:creationId xmlns:p14="http://schemas.microsoft.com/office/powerpoint/2010/main" val="205919339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Title (Clean)">
    <p:spTree>
      <p:nvGrpSpPr>
        <p:cNvPr id="1" name=""/>
        <p:cNvGrpSpPr/>
        <p:nvPr/>
      </p:nvGrpSpPr>
      <p:grpSpPr>
        <a:xfrm>
          <a:off x="0" y="0"/>
          <a:ext cx="0" cy="0"/>
          <a:chOff x="0" y="0"/>
          <a:chExt cx="0" cy="0"/>
        </a:xfrm>
      </p:grpSpPr>
      <p:sp>
        <p:nvSpPr>
          <p:cNvPr id="16" name="Title 13"/>
          <p:cNvSpPr>
            <a:spLocks noGrp="1"/>
          </p:cNvSpPr>
          <p:nvPr>
            <p:ph type="title" hasCustomPrompt="1"/>
          </p:nvPr>
        </p:nvSpPr>
        <p:spPr>
          <a:xfrm>
            <a:off x="457200" y="2597647"/>
            <a:ext cx="10553700" cy="1402854"/>
          </a:xfrm>
          <a:prstGeom prst="rect">
            <a:avLst/>
          </a:prstGeom>
        </p:spPr>
        <p:txBody>
          <a:bodyPr lIns="0" anchor="b">
            <a:noAutofit/>
          </a:bodyPr>
          <a:lstStyle>
            <a:lvl1pPr>
              <a:defRPr sz="8000" b="1" i="0" baseline="0">
                <a:solidFill>
                  <a:schemeClr val="accent2"/>
                </a:solidFill>
                <a:latin typeface="Segoe UI Semibold" charset="0"/>
                <a:ea typeface="Segoe UI Semibold" charset="0"/>
                <a:cs typeface="Segoe UI Semibold" charset="0"/>
              </a:defRPr>
            </a:lvl1pPr>
          </a:lstStyle>
          <a:p>
            <a:r>
              <a:rPr lang="en-US" dirty="0"/>
              <a:t>Title</a:t>
            </a:r>
          </a:p>
        </p:txBody>
      </p:sp>
      <p:sp>
        <p:nvSpPr>
          <p:cNvPr id="24" name="Text Placeholder 2"/>
          <p:cNvSpPr>
            <a:spLocks noGrp="1"/>
          </p:cNvSpPr>
          <p:nvPr>
            <p:ph type="body" sz="quarter" idx="25" hasCustomPrompt="1"/>
          </p:nvPr>
        </p:nvSpPr>
        <p:spPr>
          <a:xfrm>
            <a:off x="457200" y="5372664"/>
            <a:ext cx="3543300" cy="422162"/>
          </a:xfrm>
          <a:prstGeom prst="rect">
            <a:avLst/>
          </a:prstGeom>
        </p:spPr>
        <p:txBody>
          <a:bodyPr/>
          <a:lstStyle>
            <a:lvl1pPr>
              <a:defRPr sz="2000" b="1" i="0">
                <a:solidFill>
                  <a:schemeClr val="accent2"/>
                </a:solidFill>
                <a:latin typeface="Segoe UI Semibold" charset="0"/>
                <a:ea typeface="Segoe UI Semibold" charset="0"/>
                <a:cs typeface="Segoe UI Semibold" charset="0"/>
              </a:defRPr>
            </a:lvl1pPr>
          </a:lstStyle>
          <a:p>
            <a:pPr lvl="0"/>
            <a:r>
              <a:rPr lang="en-US" dirty="0"/>
              <a:t>Speaker</a:t>
            </a:r>
          </a:p>
        </p:txBody>
      </p:sp>
      <p:sp>
        <p:nvSpPr>
          <p:cNvPr id="25" name="Text Placeholder 2"/>
          <p:cNvSpPr>
            <a:spLocks noGrp="1"/>
          </p:cNvSpPr>
          <p:nvPr>
            <p:ph type="body" sz="quarter" idx="26" hasCustomPrompt="1"/>
          </p:nvPr>
        </p:nvSpPr>
        <p:spPr>
          <a:xfrm>
            <a:off x="457200" y="5854319"/>
            <a:ext cx="3543300" cy="318060"/>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dirty="0"/>
              <a:t>Speaker title</a:t>
            </a:r>
          </a:p>
        </p:txBody>
      </p:sp>
      <p:sp>
        <p:nvSpPr>
          <p:cNvPr id="29" name="Text Placeholder 2"/>
          <p:cNvSpPr>
            <a:spLocks noGrp="1"/>
          </p:cNvSpPr>
          <p:nvPr>
            <p:ph type="body" sz="quarter" idx="27" hasCustomPrompt="1"/>
          </p:nvPr>
        </p:nvSpPr>
        <p:spPr>
          <a:xfrm>
            <a:off x="9606112" y="5372100"/>
            <a:ext cx="2128688" cy="318060"/>
          </a:xfrm>
          <a:prstGeom prst="rect">
            <a:avLst/>
          </a:prstGeom>
        </p:spPr>
        <p:txBody>
          <a:bodyPr rIns="0" anchor="t" anchorCtr="0"/>
          <a:lstStyle>
            <a:lvl1pPr algn="r">
              <a:defRPr sz="1800" b="1" i="0">
                <a:latin typeface="Segoe UI Semibold" charset="0"/>
                <a:ea typeface="Segoe UI Semibold" charset="0"/>
                <a:cs typeface="Segoe UI Semibold" charset="0"/>
              </a:defRPr>
            </a:lvl1pPr>
          </a:lstStyle>
          <a:p>
            <a:pPr lvl="0"/>
            <a:r>
              <a:rPr lang="en-US" dirty="0"/>
              <a:t>Day Month Year</a:t>
            </a:r>
          </a:p>
        </p:txBody>
      </p:sp>
      <p:sp>
        <p:nvSpPr>
          <p:cNvPr id="13" name="Text Placeholder 2">
            <a:extLst>
              <a:ext uri="{FF2B5EF4-FFF2-40B4-BE49-F238E27FC236}">
                <a16:creationId xmlns:a16="http://schemas.microsoft.com/office/drawing/2014/main" id="{CF18DCE4-9A94-4E0D-A1A1-F6C7301E0F02}"/>
              </a:ext>
            </a:extLst>
          </p:cNvPr>
          <p:cNvSpPr>
            <a:spLocks noGrp="1"/>
          </p:cNvSpPr>
          <p:nvPr>
            <p:ph type="body" sz="quarter" idx="28" hasCustomPrompt="1"/>
          </p:nvPr>
        </p:nvSpPr>
        <p:spPr>
          <a:xfrm>
            <a:off x="4686301" y="5373167"/>
            <a:ext cx="3543300" cy="422162"/>
          </a:xfrm>
          <a:prstGeom prst="rect">
            <a:avLst/>
          </a:prstGeom>
        </p:spPr>
        <p:txBody>
          <a:bodyPr/>
          <a:lstStyle>
            <a:lvl1pPr>
              <a:defRPr sz="2000" b="1" i="0">
                <a:solidFill>
                  <a:schemeClr val="accent2"/>
                </a:solidFill>
                <a:latin typeface="Segoe UI Semibold" charset="0"/>
                <a:ea typeface="Segoe UI Semibold" charset="0"/>
                <a:cs typeface="Segoe UI Semibold" charset="0"/>
              </a:defRPr>
            </a:lvl1pPr>
          </a:lstStyle>
          <a:p>
            <a:pPr lvl="0"/>
            <a:r>
              <a:rPr lang="en-US" dirty="0"/>
              <a:t>Co-speaker</a:t>
            </a:r>
          </a:p>
        </p:txBody>
      </p:sp>
      <p:sp>
        <p:nvSpPr>
          <p:cNvPr id="15" name="Text Placeholder 2">
            <a:extLst>
              <a:ext uri="{FF2B5EF4-FFF2-40B4-BE49-F238E27FC236}">
                <a16:creationId xmlns:a16="http://schemas.microsoft.com/office/drawing/2014/main" id="{FE8F6500-0BE8-4DED-A01D-37810D79CAF3}"/>
              </a:ext>
            </a:extLst>
          </p:cNvPr>
          <p:cNvSpPr>
            <a:spLocks noGrp="1"/>
          </p:cNvSpPr>
          <p:nvPr>
            <p:ph type="body" sz="quarter" idx="29" hasCustomPrompt="1"/>
          </p:nvPr>
        </p:nvSpPr>
        <p:spPr>
          <a:xfrm>
            <a:off x="4696324" y="5851065"/>
            <a:ext cx="3533276" cy="318060"/>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dirty="0"/>
              <a:t>Co-speaker title</a:t>
            </a:r>
          </a:p>
        </p:txBody>
      </p:sp>
      <p:sp>
        <p:nvSpPr>
          <p:cNvPr id="20" name="Footer Placeholder 1">
            <a:extLst>
              <a:ext uri="{FF2B5EF4-FFF2-40B4-BE49-F238E27FC236}">
                <a16:creationId xmlns:a16="http://schemas.microsoft.com/office/drawing/2014/main" id="{6FCFDA85-7B5A-43B0-8D52-8F256008F114}"/>
              </a:ext>
            </a:extLst>
          </p:cNvPr>
          <p:cNvSpPr>
            <a:spLocks noGrp="1"/>
          </p:cNvSpPr>
          <p:nvPr>
            <p:ph type="ftr" sz="quarter" idx="3"/>
          </p:nvPr>
        </p:nvSpPr>
        <p:spPr>
          <a:xfrm>
            <a:off x="9601200" y="6417267"/>
            <a:ext cx="2133600" cy="364533"/>
          </a:xfrm>
          <a:prstGeom prst="rect">
            <a:avLst/>
          </a:prstGeom>
        </p:spPr>
        <p:txBody>
          <a:bodyPr vert="horz" lIns="91440" tIns="45720" rIns="0" bIns="45720" rtlCol="0" anchor="t"/>
          <a:lstStyle>
            <a:lvl1pPr algn="r">
              <a:defRPr sz="1200">
                <a:solidFill>
                  <a:srgbClr val="B2B2B2"/>
                </a:solidFill>
              </a:defRPr>
            </a:lvl1pPr>
          </a:lstStyle>
          <a:p>
            <a:endParaRPr lang="en-US" dirty="0"/>
          </a:p>
        </p:txBody>
      </p:sp>
      <p:sp>
        <p:nvSpPr>
          <p:cNvPr id="17" name="Shape 78">
            <a:extLst>
              <a:ext uri="{FF2B5EF4-FFF2-40B4-BE49-F238E27FC236}">
                <a16:creationId xmlns:a16="http://schemas.microsoft.com/office/drawing/2014/main" id="{5B62705F-AD52-EB48-85F8-19E8F8A3F041}"/>
              </a:ext>
            </a:extLst>
          </p:cNvPr>
          <p:cNvSpPr txBox="1">
            <a:spLocks noGrp="1"/>
          </p:cNvSpPr>
          <p:nvPr>
            <p:ph type="body" idx="7" hasCustomPrompt="1"/>
          </p:nvPr>
        </p:nvSpPr>
        <p:spPr>
          <a:xfrm>
            <a:off x="457200" y="4000501"/>
            <a:ext cx="10553700" cy="679384"/>
          </a:xfrm>
          <a:prstGeom prst="rect">
            <a:avLst/>
          </a:prstGeom>
        </p:spPr>
        <p:txBody>
          <a:bodyPr vert="horz" lIns="0" tIns="91440" rIns="0" bIns="0" rtlCol="0" anchor="t" anchorCtr="0">
            <a:noAutofit/>
          </a:bodyPr>
          <a:lstStyle>
            <a:lvl1pPr marL="457114" indent="-457114">
              <a:buFont typeface="+mj-lt"/>
              <a:buNone/>
              <a:tabLst>
                <a:tab pos="1828800" algn="l"/>
              </a:tabLst>
              <a:defRPr sz="3200" b="1" i="0" dirty="0">
                <a:solidFill>
                  <a:schemeClr val="tx1"/>
                </a:solidFill>
                <a:latin typeface="Segoe UI Semibold" charset="0"/>
                <a:ea typeface="Segoe UI Semibold" charset="0"/>
                <a:cs typeface="Segoe UI Semibold" charset="0"/>
              </a:defRPr>
            </a:lvl1pPr>
          </a:lstStyle>
          <a:p>
            <a:pPr marL="0" lvl="0" indent="0"/>
            <a:r>
              <a:rPr lang="en-US" dirty="0"/>
              <a:t>Sub Title</a:t>
            </a:r>
          </a:p>
        </p:txBody>
      </p:sp>
      <p:pic>
        <p:nvPicPr>
          <p:cNvPr id="23" name="Picture 22">
            <a:extLst>
              <a:ext uri="{FF2B5EF4-FFF2-40B4-BE49-F238E27FC236}">
                <a16:creationId xmlns:a16="http://schemas.microsoft.com/office/drawing/2014/main" id="{7781351A-A478-41FB-BCD6-2EE0D4E9A879}"/>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9719"/>
          <a:stretch/>
        </p:blipFill>
        <p:spPr>
          <a:xfrm>
            <a:off x="442546" y="255503"/>
            <a:ext cx="1932167" cy="787042"/>
          </a:xfrm>
          <a:prstGeom prst="rect">
            <a:avLst/>
          </a:prstGeom>
        </p:spPr>
      </p:pic>
      <p:sp>
        <p:nvSpPr>
          <p:cNvPr id="26" name="TextBox 25">
            <a:extLst>
              <a:ext uri="{FF2B5EF4-FFF2-40B4-BE49-F238E27FC236}">
                <a16:creationId xmlns:a16="http://schemas.microsoft.com/office/drawing/2014/main" id="{91874D8E-4A3D-473B-A3EF-1ADA39056EA8}"/>
              </a:ext>
            </a:extLst>
          </p:cNvPr>
          <p:cNvSpPr txBox="1"/>
          <p:nvPr userDrawn="1"/>
        </p:nvSpPr>
        <p:spPr>
          <a:xfrm>
            <a:off x="9788152" y="425961"/>
            <a:ext cx="1946648" cy="430887"/>
          </a:xfrm>
          <a:prstGeom prst="rect">
            <a:avLst/>
          </a:prstGeom>
        </p:spPr>
        <p:txBody>
          <a:bodyPr wrap="square" lIns="0" tIns="0" rIns="0" bIns="0" rtlCol="0" anchor="t" anchorCtr="0">
            <a:spAutoFit/>
          </a:bodyPr>
          <a:lstStyle/>
          <a:p>
            <a:pPr algn="r"/>
            <a:r>
              <a:rPr lang="en-US" sz="2800" dirty="0"/>
              <a:t>Azure</a:t>
            </a:r>
          </a:p>
        </p:txBody>
      </p:sp>
    </p:spTree>
    <p:extLst>
      <p:ext uri="{BB962C8B-B14F-4D97-AF65-F5344CB8AC3E}">
        <p14:creationId xmlns:p14="http://schemas.microsoft.com/office/powerpoint/2010/main" val="181175893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Title (Azure icon)">
    <p:spTree>
      <p:nvGrpSpPr>
        <p:cNvPr id="1" name=""/>
        <p:cNvGrpSpPr/>
        <p:nvPr/>
      </p:nvGrpSpPr>
      <p:grpSpPr>
        <a:xfrm>
          <a:off x="0" y="0"/>
          <a:ext cx="0" cy="0"/>
          <a:chOff x="0" y="0"/>
          <a:chExt cx="0" cy="0"/>
        </a:xfrm>
      </p:grpSpPr>
      <p:pic>
        <p:nvPicPr>
          <p:cNvPr id="14" name="Graphic 13">
            <a:extLst>
              <a:ext uri="{FF2B5EF4-FFF2-40B4-BE49-F238E27FC236}">
                <a16:creationId xmlns:a16="http://schemas.microsoft.com/office/drawing/2014/main" id="{D3CEEF9C-DF58-4941-813A-2F778539DBEE}"/>
              </a:ext>
            </a:extLst>
          </p:cNvPr>
          <p:cNvPicPr>
            <a:picLocks noChangeAspect="1"/>
          </p:cNvPicPr>
          <p:nvPr userDrawn="1"/>
        </p:nvPicPr>
        <p:blipFill rotWithShape="1">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r="11052"/>
          <a:stretch/>
        </p:blipFill>
        <p:spPr>
          <a:xfrm>
            <a:off x="4603805" y="261809"/>
            <a:ext cx="7588195" cy="6596192"/>
          </a:xfrm>
          <a:prstGeom prst="rect">
            <a:avLst/>
          </a:prstGeom>
        </p:spPr>
      </p:pic>
      <p:sp>
        <p:nvSpPr>
          <p:cNvPr id="16" name="Title 13"/>
          <p:cNvSpPr>
            <a:spLocks noGrp="1"/>
          </p:cNvSpPr>
          <p:nvPr>
            <p:ph type="title" hasCustomPrompt="1"/>
          </p:nvPr>
        </p:nvSpPr>
        <p:spPr>
          <a:xfrm>
            <a:off x="457200" y="2597647"/>
            <a:ext cx="10553700" cy="1402854"/>
          </a:xfrm>
          <a:prstGeom prst="rect">
            <a:avLst/>
          </a:prstGeom>
        </p:spPr>
        <p:txBody>
          <a:bodyPr lIns="0" anchor="b">
            <a:noAutofit/>
          </a:bodyPr>
          <a:lstStyle>
            <a:lvl1pPr>
              <a:defRPr sz="8000" b="1" i="0" baseline="0">
                <a:solidFill>
                  <a:schemeClr val="accent2"/>
                </a:solidFill>
                <a:latin typeface="Segoe UI Semibold" charset="0"/>
                <a:ea typeface="Segoe UI Semibold" charset="0"/>
                <a:cs typeface="Segoe UI Semibold" charset="0"/>
              </a:defRPr>
            </a:lvl1pPr>
          </a:lstStyle>
          <a:p>
            <a:r>
              <a:rPr lang="en-US" dirty="0"/>
              <a:t>Title</a:t>
            </a:r>
          </a:p>
        </p:txBody>
      </p:sp>
      <p:sp>
        <p:nvSpPr>
          <p:cNvPr id="24" name="Text Placeholder 2"/>
          <p:cNvSpPr>
            <a:spLocks noGrp="1"/>
          </p:cNvSpPr>
          <p:nvPr>
            <p:ph type="body" sz="quarter" idx="25" hasCustomPrompt="1"/>
          </p:nvPr>
        </p:nvSpPr>
        <p:spPr>
          <a:xfrm>
            <a:off x="457200" y="5372664"/>
            <a:ext cx="3543300" cy="422162"/>
          </a:xfrm>
          <a:prstGeom prst="rect">
            <a:avLst/>
          </a:prstGeom>
        </p:spPr>
        <p:txBody>
          <a:bodyPr/>
          <a:lstStyle>
            <a:lvl1pPr>
              <a:defRPr sz="2000" b="1" i="0">
                <a:solidFill>
                  <a:schemeClr val="accent2"/>
                </a:solidFill>
                <a:latin typeface="Segoe UI Semibold" charset="0"/>
                <a:ea typeface="Segoe UI Semibold" charset="0"/>
                <a:cs typeface="Segoe UI Semibold" charset="0"/>
              </a:defRPr>
            </a:lvl1pPr>
          </a:lstStyle>
          <a:p>
            <a:pPr lvl="0"/>
            <a:r>
              <a:rPr lang="en-US" dirty="0"/>
              <a:t>Speaker</a:t>
            </a:r>
          </a:p>
        </p:txBody>
      </p:sp>
      <p:sp>
        <p:nvSpPr>
          <p:cNvPr id="25" name="Text Placeholder 2"/>
          <p:cNvSpPr>
            <a:spLocks noGrp="1"/>
          </p:cNvSpPr>
          <p:nvPr>
            <p:ph type="body" sz="quarter" idx="26" hasCustomPrompt="1"/>
          </p:nvPr>
        </p:nvSpPr>
        <p:spPr>
          <a:xfrm>
            <a:off x="457200" y="5854319"/>
            <a:ext cx="3543300" cy="318060"/>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dirty="0"/>
              <a:t>Speaker title</a:t>
            </a:r>
          </a:p>
        </p:txBody>
      </p:sp>
      <p:sp>
        <p:nvSpPr>
          <p:cNvPr id="29" name="Text Placeholder 2"/>
          <p:cNvSpPr>
            <a:spLocks noGrp="1"/>
          </p:cNvSpPr>
          <p:nvPr>
            <p:ph type="body" sz="quarter" idx="27" hasCustomPrompt="1"/>
          </p:nvPr>
        </p:nvSpPr>
        <p:spPr>
          <a:xfrm>
            <a:off x="9606112" y="5372100"/>
            <a:ext cx="2128688" cy="318060"/>
          </a:xfrm>
          <a:prstGeom prst="rect">
            <a:avLst/>
          </a:prstGeom>
        </p:spPr>
        <p:txBody>
          <a:bodyPr rIns="0" anchor="t" anchorCtr="0"/>
          <a:lstStyle>
            <a:lvl1pPr algn="r">
              <a:defRPr sz="1800" b="1" i="0">
                <a:latin typeface="Segoe UI Semibold" charset="0"/>
                <a:ea typeface="Segoe UI Semibold" charset="0"/>
                <a:cs typeface="Segoe UI Semibold" charset="0"/>
              </a:defRPr>
            </a:lvl1pPr>
          </a:lstStyle>
          <a:p>
            <a:pPr lvl="0"/>
            <a:r>
              <a:rPr lang="en-US" dirty="0"/>
              <a:t>Day Month Year</a:t>
            </a:r>
          </a:p>
        </p:txBody>
      </p:sp>
      <p:sp>
        <p:nvSpPr>
          <p:cNvPr id="13" name="Text Placeholder 2">
            <a:extLst>
              <a:ext uri="{FF2B5EF4-FFF2-40B4-BE49-F238E27FC236}">
                <a16:creationId xmlns:a16="http://schemas.microsoft.com/office/drawing/2014/main" id="{CF18DCE4-9A94-4E0D-A1A1-F6C7301E0F02}"/>
              </a:ext>
            </a:extLst>
          </p:cNvPr>
          <p:cNvSpPr>
            <a:spLocks noGrp="1"/>
          </p:cNvSpPr>
          <p:nvPr>
            <p:ph type="body" sz="quarter" idx="28" hasCustomPrompt="1"/>
          </p:nvPr>
        </p:nvSpPr>
        <p:spPr>
          <a:xfrm>
            <a:off x="4686301" y="5373167"/>
            <a:ext cx="3543300" cy="422162"/>
          </a:xfrm>
          <a:prstGeom prst="rect">
            <a:avLst/>
          </a:prstGeom>
        </p:spPr>
        <p:txBody>
          <a:bodyPr/>
          <a:lstStyle>
            <a:lvl1pPr>
              <a:defRPr sz="2000" b="1" i="0">
                <a:solidFill>
                  <a:schemeClr val="accent2"/>
                </a:solidFill>
                <a:latin typeface="Segoe UI Semibold" charset="0"/>
                <a:ea typeface="Segoe UI Semibold" charset="0"/>
                <a:cs typeface="Segoe UI Semibold" charset="0"/>
              </a:defRPr>
            </a:lvl1pPr>
          </a:lstStyle>
          <a:p>
            <a:pPr lvl="0"/>
            <a:r>
              <a:rPr lang="en-US" dirty="0"/>
              <a:t>Co-speaker</a:t>
            </a:r>
          </a:p>
        </p:txBody>
      </p:sp>
      <p:sp>
        <p:nvSpPr>
          <p:cNvPr id="15" name="Text Placeholder 2">
            <a:extLst>
              <a:ext uri="{FF2B5EF4-FFF2-40B4-BE49-F238E27FC236}">
                <a16:creationId xmlns:a16="http://schemas.microsoft.com/office/drawing/2014/main" id="{FE8F6500-0BE8-4DED-A01D-37810D79CAF3}"/>
              </a:ext>
            </a:extLst>
          </p:cNvPr>
          <p:cNvSpPr>
            <a:spLocks noGrp="1"/>
          </p:cNvSpPr>
          <p:nvPr>
            <p:ph type="body" sz="quarter" idx="29" hasCustomPrompt="1"/>
          </p:nvPr>
        </p:nvSpPr>
        <p:spPr>
          <a:xfrm>
            <a:off x="4696324" y="5851065"/>
            <a:ext cx="3533276" cy="318060"/>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dirty="0"/>
              <a:t>Co-speaker title</a:t>
            </a:r>
          </a:p>
        </p:txBody>
      </p:sp>
      <p:sp>
        <p:nvSpPr>
          <p:cNvPr id="20" name="Footer Placeholder 1">
            <a:extLst>
              <a:ext uri="{FF2B5EF4-FFF2-40B4-BE49-F238E27FC236}">
                <a16:creationId xmlns:a16="http://schemas.microsoft.com/office/drawing/2014/main" id="{6FCFDA85-7B5A-43B0-8D52-8F256008F114}"/>
              </a:ext>
            </a:extLst>
          </p:cNvPr>
          <p:cNvSpPr>
            <a:spLocks noGrp="1"/>
          </p:cNvSpPr>
          <p:nvPr>
            <p:ph type="ftr" sz="quarter" idx="3"/>
          </p:nvPr>
        </p:nvSpPr>
        <p:spPr>
          <a:xfrm>
            <a:off x="9601200" y="6417267"/>
            <a:ext cx="2133600" cy="364533"/>
          </a:xfrm>
          <a:prstGeom prst="rect">
            <a:avLst/>
          </a:prstGeom>
        </p:spPr>
        <p:txBody>
          <a:bodyPr vert="horz" lIns="91440" tIns="45720" rIns="0" bIns="45720" rtlCol="0" anchor="t"/>
          <a:lstStyle>
            <a:lvl1pPr algn="r">
              <a:defRPr sz="1200">
                <a:solidFill>
                  <a:srgbClr val="B2B2B2"/>
                </a:solidFill>
              </a:defRPr>
            </a:lvl1pPr>
          </a:lstStyle>
          <a:p>
            <a:endParaRPr lang="en-US" dirty="0"/>
          </a:p>
        </p:txBody>
      </p:sp>
      <p:sp>
        <p:nvSpPr>
          <p:cNvPr id="17" name="Shape 78">
            <a:extLst>
              <a:ext uri="{FF2B5EF4-FFF2-40B4-BE49-F238E27FC236}">
                <a16:creationId xmlns:a16="http://schemas.microsoft.com/office/drawing/2014/main" id="{5B62705F-AD52-EB48-85F8-19E8F8A3F041}"/>
              </a:ext>
            </a:extLst>
          </p:cNvPr>
          <p:cNvSpPr txBox="1">
            <a:spLocks noGrp="1"/>
          </p:cNvSpPr>
          <p:nvPr>
            <p:ph type="body" idx="7" hasCustomPrompt="1"/>
          </p:nvPr>
        </p:nvSpPr>
        <p:spPr>
          <a:xfrm>
            <a:off x="457200" y="4000501"/>
            <a:ext cx="10553700" cy="679384"/>
          </a:xfrm>
          <a:prstGeom prst="rect">
            <a:avLst/>
          </a:prstGeom>
        </p:spPr>
        <p:txBody>
          <a:bodyPr vert="horz" lIns="0" tIns="91440" rIns="0" bIns="0" rtlCol="0" anchor="t" anchorCtr="0">
            <a:noAutofit/>
          </a:bodyPr>
          <a:lstStyle>
            <a:lvl1pPr marL="457114" indent="-457114">
              <a:buFont typeface="+mj-lt"/>
              <a:buNone/>
              <a:tabLst>
                <a:tab pos="1828800" algn="l"/>
              </a:tabLst>
              <a:defRPr sz="3200" b="1" i="0" dirty="0">
                <a:solidFill>
                  <a:schemeClr val="tx1"/>
                </a:solidFill>
                <a:latin typeface="Segoe UI Semibold" charset="0"/>
                <a:ea typeface="Segoe UI Semibold" charset="0"/>
                <a:cs typeface="Segoe UI Semibold" charset="0"/>
              </a:defRPr>
            </a:lvl1pPr>
          </a:lstStyle>
          <a:p>
            <a:pPr marL="0" lvl="0" indent="0"/>
            <a:r>
              <a:rPr lang="en-US" dirty="0"/>
              <a:t>Sub Title</a:t>
            </a:r>
          </a:p>
        </p:txBody>
      </p:sp>
      <p:pic>
        <p:nvPicPr>
          <p:cNvPr id="19" name="Picture 18">
            <a:extLst>
              <a:ext uri="{FF2B5EF4-FFF2-40B4-BE49-F238E27FC236}">
                <a16:creationId xmlns:a16="http://schemas.microsoft.com/office/drawing/2014/main" id="{7781351A-A478-41FB-BCD6-2EE0D4E9A879}"/>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l="9719"/>
          <a:stretch/>
        </p:blipFill>
        <p:spPr>
          <a:xfrm>
            <a:off x="442546" y="255503"/>
            <a:ext cx="1932167" cy="787042"/>
          </a:xfrm>
          <a:prstGeom prst="rect">
            <a:avLst/>
          </a:prstGeom>
        </p:spPr>
      </p:pic>
      <p:sp>
        <p:nvSpPr>
          <p:cNvPr id="22" name="TextBox 21">
            <a:extLst>
              <a:ext uri="{FF2B5EF4-FFF2-40B4-BE49-F238E27FC236}">
                <a16:creationId xmlns:a16="http://schemas.microsoft.com/office/drawing/2014/main" id="{91874D8E-4A3D-473B-A3EF-1ADA39056EA8}"/>
              </a:ext>
            </a:extLst>
          </p:cNvPr>
          <p:cNvSpPr txBox="1"/>
          <p:nvPr userDrawn="1"/>
        </p:nvSpPr>
        <p:spPr>
          <a:xfrm>
            <a:off x="9788152" y="425961"/>
            <a:ext cx="1946648" cy="430887"/>
          </a:xfrm>
          <a:prstGeom prst="rect">
            <a:avLst/>
          </a:prstGeom>
        </p:spPr>
        <p:txBody>
          <a:bodyPr wrap="square" lIns="0" tIns="0" rIns="0" bIns="0" rtlCol="0" anchor="t" anchorCtr="0">
            <a:spAutoFit/>
          </a:bodyPr>
          <a:lstStyle/>
          <a:p>
            <a:pPr algn="r"/>
            <a:r>
              <a:rPr lang="en-US" sz="2800" dirty="0"/>
              <a:t>Azure</a:t>
            </a:r>
          </a:p>
        </p:txBody>
      </p:sp>
    </p:spTree>
    <p:extLst>
      <p:ext uri="{BB962C8B-B14F-4D97-AF65-F5344CB8AC3E}">
        <p14:creationId xmlns:p14="http://schemas.microsoft.com/office/powerpoint/2010/main" val="337855259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Title (Viz 1)">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CFCDE27-EDA2-144F-8BC6-6083D6D909B4}"/>
              </a:ext>
            </a:extLst>
          </p:cNvPr>
          <p:cNvPicPr>
            <a:picLocks noChangeAspect="1"/>
          </p:cNvPicPr>
          <p:nvPr userDrawn="1"/>
        </p:nvPicPr>
        <p:blipFill rotWithShape="1">
          <a:blip r:embed="rId2">
            <a:lum bright="-18000"/>
            <a:alphaModFix amt="20000"/>
          </a:blip>
          <a:srcRect t="12321" r="8879"/>
          <a:stretch/>
        </p:blipFill>
        <p:spPr>
          <a:xfrm>
            <a:off x="5777283" y="0"/>
            <a:ext cx="6414717" cy="6013048"/>
          </a:xfrm>
          <a:prstGeom prst="rect">
            <a:avLst/>
          </a:prstGeom>
        </p:spPr>
      </p:pic>
      <p:sp>
        <p:nvSpPr>
          <p:cNvPr id="16" name="Title 13"/>
          <p:cNvSpPr>
            <a:spLocks noGrp="1"/>
          </p:cNvSpPr>
          <p:nvPr>
            <p:ph type="title" hasCustomPrompt="1"/>
          </p:nvPr>
        </p:nvSpPr>
        <p:spPr>
          <a:xfrm>
            <a:off x="457200" y="2597647"/>
            <a:ext cx="10553700" cy="1402854"/>
          </a:xfrm>
          <a:prstGeom prst="rect">
            <a:avLst/>
          </a:prstGeom>
        </p:spPr>
        <p:txBody>
          <a:bodyPr lIns="0" anchor="b">
            <a:noAutofit/>
          </a:bodyPr>
          <a:lstStyle>
            <a:lvl1pPr>
              <a:defRPr sz="8000" b="1" i="0" baseline="0">
                <a:solidFill>
                  <a:schemeClr val="accent2"/>
                </a:solidFill>
                <a:latin typeface="Segoe UI Semibold" charset="0"/>
                <a:ea typeface="Segoe UI Semibold" charset="0"/>
                <a:cs typeface="Segoe UI Semibold" charset="0"/>
              </a:defRPr>
            </a:lvl1pPr>
          </a:lstStyle>
          <a:p>
            <a:r>
              <a:rPr lang="en-US" dirty="0"/>
              <a:t>Title</a:t>
            </a:r>
          </a:p>
        </p:txBody>
      </p:sp>
      <p:sp>
        <p:nvSpPr>
          <p:cNvPr id="23" name="Shape 78"/>
          <p:cNvSpPr txBox="1">
            <a:spLocks noGrp="1"/>
          </p:cNvSpPr>
          <p:nvPr>
            <p:ph type="body" idx="7" hasCustomPrompt="1"/>
          </p:nvPr>
        </p:nvSpPr>
        <p:spPr>
          <a:xfrm>
            <a:off x="457200" y="4000501"/>
            <a:ext cx="10553700" cy="679384"/>
          </a:xfrm>
          <a:prstGeom prst="rect">
            <a:avLst/>
          </a:prstGeom>
        </p:spPr>
        <p:txBody>
          <a:bodyPr vert="horz" lIns="0" tIns="91440" rIns="0" bIns="0" rtlCol="0" anchor="t" anchorCtr="0">
            <a:noAutofit/>
          </a:bodyPr>
          <a:lstStyle>
            <a:lvl1pPr marL="457114" indent="-457114">
              <a:buFont typeface="+mj-lt"/>
              <a:buNone/>
              <a:tabLst>
                <a:tab pos="1828800" algn="l"/>
              </a:tabLst>
              <a:defRPr sz="3200" b="1" i="0" dirty="0">
                <a:solidFill>
                  <a:schemeClr val="tx1"/>
                </a:solidFill>
                <a:latin typeface="Segoe UI Semibold" charset="0"/>
                <a:ea typeface="Segoe UI Semibold" charset="0"/>
                <a:cs typeface="Segoe UI Semibold" charset="0"/>
              </a:defRPr>
            </a:lvl1pPr>
          </a:lstStyle>
          <a:p>
            <a:pPr marL="0" lvl="0" indent="0"/>
            <a:r>
              <a:rPr lang="en-US" dirty="0"/>
              <a:t>Sub Title</a:t>
            </a:r>
          </a:p>
        </p:txBody>
      </p:sp>
      <p:sp>
        <p:nvSpPr>
          <p:cNvPr id="24" name="Text Placeholder 2"/>
          <p:cNvSpPr>
            <a:spLocks noGrp="1"/>
          </p:cNvSpPr>
          <p:nvPr>
            <p:ph type="body" sz="quarter" idx="25" hasCustomPrompt="1"/>
          </p:nvPr>
        </p:nvSpPr>
        <p:spPr>
          <a:xfrm>
            <a:off x="457200" y="5372664"/>
            <a:ext cx="3543300" cy="422162"/>
          </a:xfrm>
          <a:prstGeom prst="rect">
            <a:avLst/>
          </a:prstGeom>
        </p:spPr>
        <p:txBody>
          <a:bodyPr/>
          <a:lstStyle>
            <a:lvl1pPr>
              <a:defRPr sz="2000" b="1" i="0">
                <a:solidFill>
                  <a:schemeClr val="accent2"/>
                </a:solidFill>
                <a:latin typeface="Segoe UI Semibold" charset="0"/>
                <a:ea typeface="Segoe UI Semibold" charset="0"/>
                <a:cs typeface="Segoe UI Semibold" charset="0"/>
              </a:defRPr>
            </a:lvl1pPr>
          </a:lstStyle>
          <a:p>
            <a:pPr lvl="0"/>
            <a:r>
              <a:rPr lang="en-US" dirty="0"/>
              <a:t>Speaker</a:t>
            </a:r>
          </a:p>
        </p:txBody>
      </p:sp>
      <p:sp>
        <p:nvSpPr>
          <p:cNvPr id="25" name="Text Placeholder 2"/>
          <p:cNvSpPr>
            <a:spLocks noGrp="1"/>
          </p:cNvSpPr>
          <p:nvPr>
            <p:ph type="body" sz="quarter" idx="26" hasCustomPrompt="1"/>
          </p:nvPr>
        </p:nvSpPr>
        <p:spPr>
          <a:xfrm>
            <a:off x="457200" y="5854319"/>
            <a:ext cx="3543300" cy="318060"/>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dirty="0"/>
              <a:t>Speaker title</a:t>
            </a:r>
          </a:p>
        </p:txBody>
      </p:sp>
      <p:sp>
        <p:nvSpPr>
          <p:cNvPr id="29" name="Text Placeholder 2"/>
          <p:cNvSpPr>
            <a:spLocks noGrp="1"/>
          </p:cNvSpPr>
          <p:nvPr>
            <p:ph type="body" sz="quarter" idx="27" hasCustomPrompt="1"/>
          </p:nvPr>
        </p:nvSpPr>
        <p:spPr>
          <a:xfrm>
            <a:off x="9606112" y="5372100"/>
            <a:ext cx="2128688" cy="318060"/>
          </a:xfrm>
          <a:prstGeom prst="rect">
            <a:avLst/>
          </a:prstGeom>
        </p:spPr>
        <p:txBody>
          <a:bodyPr rIns="0" anchor="t" anchorCtr="0"/>
          <a:lstStyle>
            <a:lvl1pPr algn="r">
              <a:defRPr sz="1800" b="1" i="0">
                <a:latin typeface="Segoe UI Semibold" charset="0"/>
                <a:ea typeface="Segoe UI Semibold" charset="0"/>
                <a:cs typeface="Segoe UI Semibold" charset="0"/>
              </a:defRPr>
            </a:lvl1pPr>
          </a:lstStyle>
          <a:p>
            <a:pPr lvl="0"/>
            <a:r>
              <a:rPr lang="en-US" dirty="0"/>
              <a:t>Day Month Year</a:t>
            </a:r>
          </a:p>
        </p:txBody>
      </p:sp>
      <p:sp>
        <p:nvSpPr>
          <p:cNvPr id="13" name="Text Placeholder 2">
            <a:extLst>
              <a:ext uri="{FF2B5EF4-FFF2-40B4-BE49-F238E27FC236}">
                <a16:creationId xmlns:a16="http://schemas.microsoft.com/office/drawing/2014/main" id="{CF18DCE4-9A94-4E0D-A1A1-F6C7301E0F02}"/>
              </a:ext>
            </a:extLst>
          </p:cNvPr>
          <p:cNvSpPr>
            <a:spLocks noGrp="1"/>
          </p:cNvSpPr>
          <p:nvPr>
            <p:ph type="body" sz="quarter" idx="28" hasCustomPrompt="1"/>
          </p:nvPr>
        </p:nvSpPr>
        <p:spPr>
          <a:xfrm>
            <a:off x="4686301" y="5373167"/>
            <a:ext cx="3543300" cy="422162"/>
          </a:xfrm>
          <a:prstGeom prst="rect">
            <a:avLst/>
          </a:prstGeom>
        </p:spPr>
        <p:txBody>
          <a:bodyPr/>
          <a:lstStyle>
            <a:lvl1pPr>
              <a:defRPr sz="2000" b="1" i="0">
                <a:solidFill>
                  <a:schemeClr val="accent2"/>
                </a:solidFill>
                <a:latin typeface="Segoe UI Semibold" charset="0"/>
                <a:ea typeface="Segoe UI Semibold" charset="0"/>
                <a:cs typeface="Segoe UI Semibold" charset="0"/>
              </a:defRPr>
            </a:lvl1pPr>
          </a:lstStyle>
          <a:p>
            <a:pPr lvl="0"/>
            <a:r>
              <a:rPr lang="en-US" dirty="0"/>
              <a:t>Co-speaker</a:t>
            </a:r>
          </a:p>
        </p:txBody>
      </p:sp>
      <p:sp>
        <p:nvSpPr>
          <p:cNvPr id="15" name="Text Placeholder 2">
            <a:extLst>
              <a:ext uri="{FF2B5EF4-FFF2-40B4-BE49-F238E27FC236}">
                <a16:creationId xmlns:a16="http://schemas.microsoft.com/office/drawing/2014/main" id="{FE8F6500-0BE8-4DED-A01D-37810D79CAF3}"/>
              </a:ext>
            </a:extLst>
          </p:cNvPr>
          <p:cNvSpPr>
            <a:spLocks noGrp="1"/>
          </p:cNvSpPr>
          <p:nvPr>
            <p:ph type="body" sz="quarter" idx="29" hasCustomPrompt="1"/>
          </p:nvPr>
        </p:nvSpPr>
        <p:spPr>
          <a:xfrm>
            <a:off x="4696324" y="5851065"/>
            <a:ext cx="3533276" cy="318060"/>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dirty="0"/>
              <a:t>Co-speaker title</a:t>
            </a:r>
          </a:p>
        </p:txBody>
      </p:sp>
      <p:sp>
        <p:nvSpPr>
          <p:cNvPr id="20" name="Footer Placeholder 1">
            <a:extLst>
              <a:ext uri="{FF2B5EF4-FFF2-40B4-BE49-F238E27FC236}">
                <a16:creationId xmlns:a16="http://schemas.microsoft.com/office/drawing/2014/main" id="{6FCFDA85-7B5A-43B0-8D52-8F256008F114}"/>
              </a:ext>
            </a:extLst>
          </p:cNvPr>
          <p:cNvSpPr>
            <a:spLocks noGrp="1"/>
          </p:cNvSpPr>
          <p:nvPr>
            <p:ph type="ftr" sz="quarter" idx="3"/>
          </p:nvPr>
        </p:nvSpPr>
        <p:spPr>
          <a:xfrm>
            <a:off x="9601200" y="6417267"/>
            <a:ext cx="2133600" cy="364533"/>
          </a:xfrm>
          <a:prstGeom prst="rect">
            <a:avLst/>
          </a:prstGeom>
        </p:spPr>
        <p:txBody>
          <a:bodyPr vert="horz" lIns="91440" tIns="45720" rIns="0" bIns="45720" rtlCol="0" anchor="t"/>
          <a:lstStyle>
            <a:lvl1pPr algn="r">
              <a:defRPr sz="1200">
                <a:solidFill>
                  <a:srgbClr val="B2B2B2"/>
                </a:solidFill>
              </a:defRPr>
            </a:lvl1pPr>
          </a:lstStyle>
          <a:p>
            <a:endParaRPr lang="en-US" dirty="0"/>
          </a:p>
        </p:txBody>
      </p:sp>
      <p:pic>
        <p:nvPicPr>
          <p:cNvPr id="17" name="Picture 16">
            <a:extLst>
              <a:ext uri="{FF2B5EF4-FFF2-40B4-BE49-F238E27FC236}">
                <a16:creationId xmlns:a16="http://schemas.microsoft.com/office/drawing/2014/main" id="{7781351A-A478-41FB-BCD6-2EE0D4E9A879}"/>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9719"/>
          <a:stretch/>
        </p:blipFill>
        <p:spPr>
          <a:xfrm>
            <a:off x="442546" y="255503"/>
            <a:ext cx="1932167" cy="787042"/>
          </a:xfrm>
          <a:prstGeom prst="rect">
            <a:avLst/>
          </a:prstGeom>
        </p:spPr>
      </p:pic>
      <p:sp>
        <p:nvSpPr>
          <p:cNvPr id="19" name="TextBox 18">
            <a:extLst>
              <a:ext uri="{FF2B5EF4-FFF2-40B4-BE49-F238E27FC236}">
                <a16:creationId xmlns:a16="http://schemas.microsoft.com/office/drawing/2014/main" id="{91874D8E-4A3D-473B-A3EF-1ADA39056EA8}"/>
              </a:ext>
            </a:extLst>
          </p:cNvPr>
          <p:cNvSpPr txBox="1"/>
          <p:nvPr userDrawn="1"/>
        </p:nvSpPr>
        <p:spPr>
          <a:xfrm>
            <a:off x="9788152" y="425961"/>
            <a:ext cx="1946648" cy="430887"/>
          </a:xfrm>
          <a:prstGeom prst="rect">
            <a:avLst/>
          </a:prstGeom>
        </p:spPr>
        <p:txBody>
          <a:bodyPr wrap="square" lIns="0" tIns="0" rIns="0" bIns="0" rtlCol="0" anchor="t" anchorCtr="0">
            <a:spAutoFit/>
          </a:bodyPr>
          <a:lstStyle/>
          <a:p>
            <a:pPr algn="r"/>
            <a:r>
              <a:rPr lang="en-US" sz="2800" dirty="0"/>
              <a:t>Azure</a:t>
            </a:r>
          </a:p>
        </p:txBody>
      </p:sp>
    </p:spTree>
    <p:extLst>
      <p:ext uri="{BB962C8B-B14F-4D97-AF65-F5344CB8AC3E}">
        <p14:creationId xmlns:p14="http://schemas.microsoft.com/office/powerpoint/2010/main" val="324062381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Title (Viz 2)">
    <p:spTree>
      <p:nvGrpSpPr>
        <p:cNvPr id="1" name=""/>
        <p:cNvGrpSpPr/>
        <p:nvPr/>
      </p:nvGrpSpPr>
      <p:grpSpPr>
        <a:xfrm>
          <a:off x="0" y="0"/>
          <a:ext cx="0" cy="0"/>
          <a:chOff x="0" y="0"/>
          <a:chExt cx="0" cy="0"/>
        </a:xfrm>
      </p:grpSpPr>
      <p:pic>
        <p:nvPicPr>
          <p:cNvPr id="19" name="Picture 18"/>
          <p:cNvPicPr>
            <a:picLocks noChangeAspect="1"/>
          </p:cNvPicPr>
          <p:nvPr userDrawn="1"/>
        </p:nvPicPr>
        <p:blipFill rotWithShape="1">
          <a:blip r:embed="rId2">
            <a:alphaModFix amt="15000"/>
            <a:extLst>
              <a:ext uri="{28A0092B-C50C-407E-A947-70E740481C1C}">
                <a14:useLocalDpi xmlns:a14="http://schemas.microsoft.com/office/drawing/2010/main" val="0"/>
              </a:ext>
            </a:extLst>
          </a:blip>
          <a:srcRect l="8298" t="34581" r="8298" b="30581"/>
          <a:stretch/>
        </p:blipFill>
        <p:spPr>
          <a:xfrm>
            <a:off x="-463" y="2864734"/>
            <a:ext cx="12213406" cy="3993266"/>
          </a:xfrm>
          <a:prstGeom prst="rect">
            <a:avLst/>
          </a:prstGeom>
        </p:spPr>
      </p:pic>
      <p:sp>
        <p:nvSpPr>
          <p:cNvPr id="16" name="Title 13"/>
          <p:cNvSpPr>
            <a:spLocks noGrp="1"/>
          </p:cNvSpPr>
          <p:nvPr>
            <p:ph type="title" hasCustomPrompt="1"/>
          </p:nvPr>
        </p:nvSpPr>
        <p:spPr>
          <a:xfrm>
            <a:off x="457200" y="2597647"/>
            <a:ext cx="10553700" cy="1402854"/>
          </a:xfrm>
          <a:prstGeom prst="rect">
            <a:avLst/>
          </a:prstGeom>
        </p:spPr>
        <p:txBody>
          <a:bodyPr lIns="0" anchor="b">
            <a:noAutofit/>
          </a:bodyPr>
          <a:lstStyle>
            <a:lvl1pPr>
              <a:defRPr sz="8000" b="1" i="0" baseline="0">
                <a:solidFill>
                  <a:schemeClr val="accent2"/>
                </a:solidFill>
                <a:latin typeface="Segoe UI Semibold" charset="0"/>
                <a:ea typeface="Segoe UI Semibold" charset="0"/>
                <a:cs typeface="Segoe UI Semibold" charset="0"/>
              </a:defRPr>
            </a:lvl1pPr>
          </a:lstStyle>
          <a:p>
            <a:r>
              <a:rPr lang="en-US" dirty="0"/>
              <a:t>Title</a:t>
            </a:r>
          </a:p>
        </p:txBody>
      </p:sp>
      <p:sp>
        <p:nvSpPr>
          <p:cNvPr id="24" name="Text Placeholder 2"/>
          <p:cNvSpPr>
            <a:spLocks noGrp="1"/>
          </p:cNvSpPr>
          <p:nvPr>
            <p:ph type="body" sz="quarter" idx="25" hasCustomPrompt="1"/>
          </p:nvPr>
        </p:nvSpPr>
        <p:spPr>
          <a:xfrm>
            <a:off x="457200" y="5372664"/>
            <a:ext cx="3543300" cy="422162"/>
          </a:xfrm>
          <a:prstGeom prst="rect">
            <a:avLst/>
          </a:prstGeom>
        </p:spPr>
        <p:txBody>
          <a:bodyPr/>
          <a:lstStyle>
            <a:lvl1pPr>
              <a:defRPr sz="2000" b="1" i="0">
                <a:solidFill>
                  <a:schemeClr val="accent2"/>
                </a:solidFill>
                <a:latin typeface="Segoe UI Semibold" charset="0"/>
                <a:ea typeface="Segoe UI Semibold" charset="0"/>
                <a:cs typeface="Segoe UI Semibold" charset="0"/>
              </a:defRPr>
            </a:lvl1pPr>
          </a:lstStyle>
          <a:p>
            <a:pPr lvl="0"/>
            <a:r>
              <a:rPr lang="en-US" dirty="0"/>
              <a:t>Speaker</a:t>
            </a:r>
          </a:p>
        </p:txBody>
      </p:sp>
      <p:sp>
        <p:nvSpPr>
          <p:cNvPr id="25" name="Text Placeholder 2"/>
          <p:cNvSpPr>
            <a:spLocks noGrp="1"/>
          </p:cNvSpPr>
          <p:nvPr>
            <p:ph type="body" sz="quarter" idx="26" hasCustomPrompt="1"/>
          </p:nvPr>
        </p:nvSpPr>
        <p:spPr>
          <a:xfrm>
            <a:off x="457200" y="5854319"/>
            <a:ext cx="3543300" cy="318060"/>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dirty="0"/>
              <a:t>Speaker title</a:t>
            </a:r>
          </a:p>
        </p:txBody>
      </p:sp>
      <p:sp>
        <p:nvSpPr>
          <p:cNvPr id="29" name="Text Placeholder 2"/>
          <p:cNvSpPr>
            <a:spLocks noGrp="1"/>
          </p:cNvSpPr>
          <p:nvPr>
            <p:ph type="body" sz="quarter" idx="27" hasCustomPrompt="1"/>
          </p:nvPr>
        </p:nvSpPr>
        <p:spPr>
          <a:xfrm>
            <a:off x="9606112" y="5372100"/>
            <a:ext cx="2128688" cy="318060"/>
          </a:xfrm>
          <a:prstGeom prst="rect">
            <a:avLst/>
          </a:prstGeom>
        </p:spPr>
        <p:txBody>
          <a:bodyPr rIns="0" anchor="t" anchorCtr="0"/>
          <a:lstStyle>
            <a:lvl1pPr algn="r">
              <a:defRPr sz="1800" b="1" i="0">
                <a:latin typeface="Segoe UI Semibold" charset="0"/>
                <a:ea typeface="Segoe UI Semibold" charset="0"/>
                <a:cs typeface="Segoe UI Semibold" charset="0"/>
              </a:defRPr>
            </a:lvl1pPr>
          </a:lstStyle>
          <a:p>
            <a:pPr lvl="0"/>
            <a:r>
              <a:rPr lang="en-US" dirty="0"/>
              <a:t>Day Month Year</a:t>
            </a:r>
          </a:p>
        </p:txBody>
      </p:sp>
      <p:sp>
        <p:nvSpPr>
          <p:cNvPr id="13" name="Text Placeholder 2">
            <a:extLst>
              <a:ext uri="{FF2B5EF4-FFF2-40B4-BE49-F238E27FC236}">
                <a16:creationId xmlns:a16="http://schemas.microsoft.com/office/drawing/2014/main" id="{CF18DCE4-9A94-4E0D-A1A1-F6C7301E0F02}"/>
              </a:ext>
            </a:extLst>
          </p:cNvPr>
          <p:cNvSpPr>
            <a:spLocks noGrp="1"/>
          </p:cNvSpPr>
          <p:nvPr>
            <p:ph type="body" sz="quarter" idx="28" hasCustomPrompt="1"/>
          </p:nvPr>
        </p:nvSpPr>
        <p:spPr>
          <a:xfrm>
            <a:off x="4686301" y="5373167"/>
            <a:ext cx="3543300" cy="422162"/>
          </a:xfrm>
          <a:prstGeom prst="rect">
            <a:avLst/>
          </a:prstGeom>
        </p:spPr>
        <p:txBody>
          <a:bodyPr/>
          <a:lstStyle>
            <a:lvl1pPr>
              <a:defRPr sz="2000" b="1" i="0">
                <a:solidFill>
                  <a:schemeClr val="accent2"/>
                </a:solidFill>
                <a:latin typeface="Segoe UI Semibold" charset="0"/>
                <a:ea typeface="Segoe UI Semibold" charset="0"/>
                <a:cs typeface="Segoe UI Semibold" charset="0"/>
              </a:defRPr>
            </a:lvl1pPr>
          </a:lstStyle>
          <a:p>
            <a:pPr lvl="0"/>
            <a:r>
              <a:rPr lang="en-US" dirty="0"/>
              <a:t>Co-speaker</a:t>
            </a:r>
          </a:p>
        </p:txBody>
      </p:sp>
      <p:sp>
        <p:nvSpPr>
          <p:cNvPr id="15" name="Text Placeholder 2">
            <a:extLst>
              <a:ext uri="{FF2B5EF4-FFF2-40B4-BE49-F238E27FC236}">
                <a16:creationId xmlns:a16="http://schemas.microsoft.com/office/drawing/2014/main" id="{FE8F6500-0BE8-4DED-A01D-37810D79CAF3}"/>
              </a:ext>
            </a:extLst>
          </p:cNvPr>
          <p:cNvSpPr>
            <a:spLocks noGrp="1"/>
          </p:cNvSpPr>
          <p:nvPr>
            <p:ph type="body" sz="quarter" idx="29" hasCustomPrompt="1"/>
          </p:nvPr>
        </p:nvSpPr>
        <p:spPr>
          <a:xfrm>
            <a:off x="4696324" y="5851065"/>
            <a:ext cx="3533276" cy="318060"/>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dirty="0"/>
              <a:t>Co-speaker title</a:t>
            </a:r>
          </a:p>
        </p:txBody>
      </p:sp>
      <p:sp>
        <p:nvSpPr>
          <p:cNvPr id="20" name="Footer Placeholder 1">
            <a:extLst>
              <a:ext uri="{FF2B5EF4-FFF2-40B4-BE49-F238E27FC236}">
                <a16:creationId xmlns:a16="http://schemas.microsoft.com/office/drawing/2014/main" id="{6FCFDA85-7B5A-43B0-8D52-8F256008F114}"/>
              </a:ext>
            </a:extLst>
          </p:cNvPr>
          <p:cNvSpPr>
            <a:spLocks noGrp="1"/>
          </p:cNvSpPr>
          <p:nvPr>
            <p:ph type="ftr" sz="quarter" idx="3"/>
          </p:nvPr>
        </p:nvSpPr>
        <p:spPr>
          <a:xfrm>
            <a:off x="9601200" y="6417267"/>
            <a:ext cx="2133600" cy="364533"/>
          </a:xfrm>
          <a:prstGeom prst="rect">
            <a:avLst/>
          </a:prstGeom>
        </p:spPr>
        <p:txBody>
          <a:bodyPr vert="horz" lIns="91440" tIns="45720" rIns="0" bIns="45720" rtlCol="0" anchor="t"/>
          <a:lstStyle>
            <a:lvl1pPr algn="r">
              <a:defRPr sz="1200">
                <a:solidFill>
                  <a:srgbClr val="B2B2B2"/>
                </a:solidFill>
              </a:defRPr>
            </a:lvl1pPr>
          </a:lstStyle>
          <a:p>
            <a:endParaRPr lang="en-US" dirty="0"/>
          </a:p>
        </p:txBody>
      </p:sp>
      <p:sp>
        <p:nvSpPr>
          <p:cNvPr id="17" name="Shape 78">
            <a:extLst>
              <a:ext uri="{FF2B5EF4-FFF2-40B4-BE49-F238E27FC236}">
                <a16:creationId xmlns:a16="http://schemas.microsoft.com/office/drawing/2014/main" id="{5B62705F-AD52-EB48-85F8-19E8F8A3F041}"/>
              </a:ext>
            </a:extLst>
          </p:cNvPr>
          <p:cNvSpPr txBox="1">
            <a:spLocks noGrp="1"/>
          </p:cNvSpPr>
          <p:nvPr>
            <p:ph type="body" idx="7" hasCustomPrompt="1"/>
          </p:nvPr>
        </p:nvSpPr>
        <p:spPr>
          <a:xfrm>
            <a:off x="457200" y="4000501"/>
            <a:ext cx="10553700" cy="679384"/>
          </a:xfrm>
          <a:prstGeom prst="rect">
            <a:avLst/>
          </a:prstGeom>
        </p:spPr>
        <p:txBody>
          <a:bodyPr vert="horz" lIns="0" tIns="91440" rIns="0" bIns="0" rtlCol="0" anchor="t" anchorCtr="0">
            <a:noAutofit/>
          </a:bodyPr>
          <a:lstStyle>
            <a:lvl1pPr marL="457114" indent="-457114">
              <a:buFont typeface="+mj-lt"/>
              <a:buNone/>
              <a:tabLst>
                <a:tab pos="1828800" algn="l"/>
              </a:tabLst>
              <a:defRPr sz="3200" b="1" i="0" dirty="0">
                <a:solidFill>
                  <a:schemeClr val="tx1"/>
                </a:solidFill>
                <a:latin typeface="Segoe UI Semibold" charset="0"/>
                <a:ea typeface="Segoe UI Semibold" charset="0"/>
                <a:cs typeface="Segoe UI Semibold" charset="0"/>
              </a:defRPr>
            </a:lvl1pPr>
          </a:lstStyle>
          <a:p>
            <a:pPr marL="0" lvl="0" indent="0"/>
            <a:r>
              <a:rPr lang="en-US" dirty="0"/>
              <a:t>Sub Title</a:t>
            </a:r>
          </a:p>
        </p:txBody>
      </p:sp>
      <p:pic>
        <p:nvPicPr>
          <p:cNvPr id="14" name="Picture 13">
            <a:extLst>
              <a:ext uri="{FF2B5EF4-FFF2-40B4-BE49-F238E27FC236}">
                <a16:creationId xmlns:a16="http://schemas.microsoft.com/office/drawing/2014/main" id="{7781351A-A478-41FB-BCD6-2EE0D4E9A879}"/>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9719"/>
          <a:stretch/>
        </p:blipFill>
        <p:spPr>
          <a:xfrm>
            <a:off x="442546" y="255503"/>
            <a:ext cx="1932167" cy="787042"/>
          </a:xfrm>
          <a:prstGeom prst="rect">
            <a:avLst/>
          </a:prstGeom>
        </p:spPr>
      </p:pic>
      <p:sp>
        <p:nvSpPr>
          <p:cNvPr id="22" name="TextBox 21">
            <a:extLst>
              <a:ext uri="{FF2B5EF4-FFF2-40B4-BE49-F238E27FC236}">
                <a16:creationId xmlns:a16="http://schemas.microsoft.com/office/drawing/2014/main" id="{91874D8E-4A3D-473B-A3EF-1ADA39056EA8}"/>
              </a:ext>
            </a:extLst>
          </p:cNvPr>
          <p:cNvSpPr txBox="1"/>
          <p:nvPr userDrawn="1"/>
        </p:nvSpPr>
        <p:spPr>
          <a:xfrm>
            <a:off x="9788152" y="425961"/>
            <a:ext cx="1946648" cy="430887"/>
          </a:xfrm>
          <a:prstGeom prst="rect">
            <a:avLst/>
          </a:prstGeom>
        </p:spPr>
        <p:txBody>
          <a:bodyPr wrap="square" lIns="0" tIns="0" rIns="0" bIns="0" rtlCol="0" anchor="t" anchorCtr="0">
            <a:spAutoFit/>
          </a:bodyPr>
          <a:lstStyle/>
          <a:p>
            <a:pPr algn="r"/>
            <a:r>
              <a:rPr lang="en-US" sz="2800" dirty="0"/>
              <a:t>Azure</a:t>
            </a:r>
          </a:p>
        </p:txBody>
      </p:sp>
    </p:spTree>
    <p:extLst>
      <p:ext uri="{BB962C8B-B14F-4D97-AF65-F5344CB8AC3E}">
        <p14:creationId xmlns:p14="http://schemas.microsoft.com/office/powerpoint/2010/main" val="112208929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Title + Agenda (Viz 1)">
    <p:spTree>
      <p:nvGrpSpPr>
        <p:cNvPr id="1" name=""/>
        <p:cNvGrpSpPr/>
        <p:nvPr/>
      </p:nvGrpSpPr>
      <p:grpSpPr>
        <a:xfrm>
          <a:off x="0" y="0"/>
          <a:ext cx="0" cy="0"/>
          <a:chOff x="0" y="0"/>
          <a:chExt cx="0" cy="0"/>
        </a:xfrm>
      </p:grpSpPr>
      <p:pic>
        <p:nvPicPr>
          <p:cNvPr id="17" name="Picture 16"/>
          <p:cNvPicPr>
            <a:picLocks noChangeAspect="1"/>
          </p:cNvPicPr>
          <p:nvPr userDrawn="1"/>
        </p:nvPicPr>
        <p:blipFill rotWithShape="1">
          <a:blip r:embed="rId2">
            <a:lum bright="-18000"/>
            <a:alphaModFix amt="20000"/>
          </a:blip>
          <a:srcRect t="12321" r="8879"/>
          <a:stretch/>
        </p:blipFill>
        <p:spPr>
          <a:xfrm>
            <a:off x="5777283" y="0"/>
            <a:ext cx="6414717" cy="6013048"/>
          </a:xfrm>
          <a:prstGeom prst="rect">
            <a:avLst/>
          </a:prstGeom>
        </p:spPr>
      </p:pic>
      <p:sp>
        <p:nvSpPr>
          <p:cNvPr id="20" name="Text Placeholder 2">
            <a:extLst>
              <a:ext uri="{FF2B5EF4-FFF2-40B4-BE49-F238E27FC236}">
                <a16:creationId xmlns:a16="http://schemas.microsoft.com/office/drawing/2014/main" id="{20A3B10F-BCBB-9C40-AC34-24E67107407F}"/>
              </a:ext>
            </a:extLst>
          </p:cNvPr>
          <p:cNvSpPr>
            <a:spLocks noGrp="1"/>
          </p:cNvSpPr>
          <p:nvPr>
            <p:ph type="body" sz="quarter" idx="30" hasCustomPrompt="1"/>
          </p:nvPr>
        </p:nvSpPr>
        <p:spPr>
          <a:xfrm>
            <a:off x="7509166" y="4416070"/>
            <a:ext cx="4225633" cy="2045982"/>
          </a:xfrm>
          <a:prstGeom prst="rect">
            <a:avLst/>
          </a:prstGeom>
        </p:spPr>
        <p:txBody>
          <a:bodyPr lIns="182880" anchor="ctr" anchorCtr="0">
            <a:normAutofit/>
          </a:bodyPr>
          <a:lstStyle>
            <a:lvl1pPr>
              <a:lnSpc>
                <a:spcPct val="110000"/>
              </a:lnSpc>
              <a:spcBef>
                <a:spcPts val="0"/>
              </a:spcBef>
              <a:spcAft>
                <a:spcPts val="1200"/>
              </a:spcAft>
              <a:defRPr sz="2000" b="0" i="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dirty="0"/>
              <a:t>Agenda 1</a:t>
            </a:r>
          </a:p>
          <a:p>
            <a:pPr lvl="0"/>
            <a:r>
              <a:rPr lang="en-US" dirty="0"/>
              <a:t>Agenda 2 -</a:t>
            </a:r>
            <a:br>
              <a:rPr lang="en-US" dirty="0"/>
            </a:br>
            <a:r>
              <a:rPr lang="en-US" dirty="0"/>
              <a:t>Could go to 2 lines</a:t>
            </a:r>
          </a:p>
          <a:p>
            <a:pPr lvl="0"/>
            <a:r>
              <a:rPr lang="en-US" dirty="0"/>
              <a:t>Agenda 3</a:t>
            </a:r>
          </a:p>
        </p:txBody>
      </p:sp>
      <p:sp>
        <p:nvSpPr>
          <p:cNvPr id="31" name="Title 13"/>
          <p:cNvSpPr>
            <a:spLocks noGrp="1"/>
          </p:cNvSpPr>
          <p:nvPr>
            <p:ph type="title" hasCustomPrompt="1"/>
          </p:nvPr>
        </p:nvSpPr>
        <p:spPr>
          <a:xfrm>
            <a:off x="457200" y="1866900"/>
            <a:ext cx="11277600" cy="1409700"/>
          </a:xfrm>
          <a:prstGeom prst="rect">
            <a:avLst/>
          </a:prstGeom>
        </p:spPr>
        <p:txBody>
          <a:bodyPr lIns="0" anchor="t" anchorCtr="0">
            <a:noAutofit/>
          </a:bodyPr>
          <a:lstStyle>
            <a:lvl1pPr>
              <a:lnSpc>
                <a:spcPct val="85000"/>
              </a:lnSpc>
              <a:defRPr sz="6000" b="1" i="0" baseline="0">
                <a:solidFill>
                  <a:schemeClr val="accent2"/>
                </a:solidFill>
                <a:latin typeface="Segoe UI Semibold" charset="0"/>
                <a:ea typeface="Segoe UI Semibold" charset="0"/>
                <a:cs typeface="Segoe UI Semibold" charset="0"/>
              </a:defRPr>
            </a:lvl1pPr>
          </a:lstStyle>
          <a:p>
            <a:r>
              <a:rPr lang="en-US" dirty="0"/>
              <a:t>Title Goes Here</a:t>
            </a:r>
            <a:br>
              <a:rPr lang="en-US" dirty="0"/>
            </a:br>
            <a:r>
              <a:rPr lang="en-US" dirty="0"/>
              <a:t>May Take Two Lines</a:t>
            </a:r>
          </a:p>
        </p:txBody>
      </p:sp>
      <p:sp>
        <p:nvSpPr>
          <p:cNvPr id="32" name="Shape 78"/>
          <p:cNvSpPr txBox="1">
            <a:spLocks noGrp="1"/>
          </p:cNvSpPr>
          <p:nvPr>
            <p:ph type="body" idx="7" hasCustomPrompt="1"/>
          </p:nvPr>
        </p:nvSpPr>
        <p:spPr>
          <a:xfrm>
            <a:off x="457200" y="3276600"/>
            <a:ext cx="11277600" cy="723900"/>
          </a:xfrm>
          <a:prstGeom prst="rect">
            <a:avLst/>
          </a:prstGeom>
        </p:spPr>
        <p:txBody>
          <a:bodyPr vert="horz" lIns="0" tIns="0" rIns="0" bIns="0" rtlCol="0" anchor="b" anchorCtr="0">
            <a:noAutofit/>
          </a:bodyPr>
          <a:lstStyle>
            <a:lvl1pPr marL="457114" indent="-457114">
              <a:buFont typeface="+mj-lt"/>
              <a:buNone/>
              <a:tabLst>
                <a:tab pos="1828800" algn="l"/>
              </a:tabLst>
              <a:defRPr sz="2400" b="1" i="0" dirty="0">
                <a:solidFill>
                  <a:schemeClr val="tx1"/>
                </a:solidFill>
                <a:latin typeface="Segoe UI Semibold" charset="0"/>
                <a:ea typeface="Segoe UI Semibold" charset="0"/>
                <a:cs typeface="Segoe UI Semibold" charset="0"/>
              </a:defRPr>
            </a:lvl1pPr>
          </a:lstStyle>
          <a:p>
            <a:pPr marL="0" lvl="0" indent="0"/>
            <a:r>
              <a:rPr lang="en-US" dirty="0"/>
              <a:t>Sub Title</a:t>
            </a:r>
          </a:p>
        </p:txBody>
      </p:sp>
      <p:sp>
        <p:nvSpPr>
          <p:cNvPr id="33" name="Text Placeholder 2"/>
          <p:cNvSpPr>
            <a:spLocks noGrp="1"/>
          </p:cNvSpPr>
          <p:nvPr>
            <p:ph type="body" sz="quarter" idx="25" hasCustomPrompt="1"/>
          </p:nvPr>
        </p:nvSpPr>
        <p:spPr>
          <a:xfrm>
            <a:off x="457200" y="5372100"/>
            <a:ext cx="3543300" cy="392510"/>
          </a:xfrm>
          <a:prstGeom prst="rect">
            <a:avLst/>
          </a:prstGeom>
        </p:spPr>
        <p:txBody>
          <a:bodyPr rIns="91440" anchor="b" anchorCtr="0"/>
          <a:lstStyle>
            <a:lvl1pPr>
              <a:defRPr sz="2000" b="1" i="0">
                <a:solidFill>
                  <a:schemeClr val="accent2"/>
                </a:solidFill>
                <a:latin typeface="Segoe UI Semibold" charset="0"/>
                <a:ea typeface="Segoe UI Semibold" charset="0"/>
                <a:cs typeface="Segoe UI Semibold" charset="0"/>
              </a:defRPr>
            </a:lvl1pPr>
          </a:lstStyle>
          <a:p>
            <a:pPr lvl="0"/>
            <a:r>
              <a:rPr lang="en-US" dirty="0"/>
              <a:t>Speaker</a:t>
            </a:r>
          </a:p>
        </p:txBody>
      </p:sp>
      <p:sp>
        <p:nvSpPr>
          <p:cNvPr id="34" name="Text Placeholder 2"/>
          <p:cNvSpPr>
            <a:spLocks noGrp="1"/>
          </p:cNvSpPr>
          <p:nvPr>
            <p:ph type="body" sz="quarter" idx="26" hasCustomPrompt="1"/>
          </p:nvPr>
        </p:nvSpPr>
        <p:spPr>
          <a:xfrm>
            <a:off x="457200" y="5764610"/>
            <a:ext cx="3543300" cy="318060"/>
          </a:xfrm>
          <a:prstGeom prst="rect">
            <a:avLst/>
          </a:prstGeom>
        </p:spPr>
        <p:txBody>
          <a:bodyPr rIns="91440" anchor="b" anchorCtr="0"/>
          <a:lstStyle>
            <a:lvl1pPr>
              <a:defRPr sz="1800" b="0" i="0">
                <a:solidFill>
                  <a:schemeClr val="tx1"/>
                </a:solidFill>
                <a:latin typeface="Segoe UI" charset="0"/>
                <a:ea typeface="Segoe UI" charset="0"/>
                <a:cs typeface="Segoe UI" charset="0"/>
              </a:defRPr>
            </a:lvl1pPr>
          </a:lstStyle>
          <a:p>
            <a:pPr lvl="0"/>
            <a:r>
              <a:rPr lang="en-US" dirty="0"/>
              <a:t>Speaker title</a:t>
            </a:r>
          </a:p>
        </p:txBody>
      </p:sp>
      <p:sp>
        <p:nvSpPr>
          <p:cNvPr id="36" name="Text Placeholder 2">
            <a:extLst>
              <a:ext uri="{FF2B5EF4-FFF2-40B4-BE49-F238E27FC236}">
                <a16:creationId xmlns:a16="http://schemas.microsoft.com/office/drawing/2014/main" id="{CF18DCE4-9A94-4E0D-A1A1-F6C7301E0F02}"/>
              </a:ext>
            </a:extLst>
          </p:cNvPr>
          <p:cNvSpPr>
            <a:spLocks noGrp="1"/>
          </p:cNvSpPr>
          <p:nvPr>
            <p:ph type="body" sz="quarter" idx="28" hasCustomPrompt="1"/>
          </p:nvPr>
        </p:nvSpPr>
        <p:spPr>
          <a:xfrm>
            <a:off x="4000500" y="5372100"/>
            <a:ext cx="3508667" cy="392510"/>
          </a:xfrm>
          <a:prstGeom prst="rect">
            <a:avLst/>
          </a:prstGeom>
        </p:spPr>
        <p:txBody>
          <a:bodyPr rIns="91440" anchor="b" anchorCtr="0"/>
          <a:lstStyle>
            <a:lvl1pPr>
              <a:defRPr sz="2000" b="1" i="0">
                <a:solidFill>
                  <a:schemeClr val="accent2"/>
                </a:solidFill>
                <a:latin typeface="Segoe UI Semibold" charset="0"/>
                <a:ea typeface="Segoe UI Semibold" charset="0"/>
                <a:cs typeface="Segoe UI Semibold" charset="0"/>
              </a:defRPr>
            </a:lvl1pPr>
          </a:lstStyle>
          <a:p>
            <a:pPr lvl="0"/>
            <a:r>
              <a:rPr lang="en-US" dirty="0"/>
              <a:t>Co-speaker</a:t>
            </a:r>
          </a:p>
        </p:txBody>
      </p:sp>
      <p:sp>
        <p:nvSpPr>
          <p:cNvPr id="37" name="Text Placeholder 2">
            <a:extLst>
              <a:ext uri="{FF2B5EF4-FFF2-40B4-BE49-F238E27FC236}">
                <a16:creationId xmlns:a16="http://schemas.microsoft.com/office/drawing/2014/main" id="{FE8F6500-0BE8-4DED-A01D-37810D79CAF3}"/>
              </a:ext>
            </a:extLst>
          </p:cNvPr>
          <p:cNvSpPr>
            <a:spLocks noGrp="1"/>
          </p:cNvSpPr>
          <p:nvPr>
            <p:ph type="body" sz="quarter" idx="29" hasCustomPrompt="1"/>
          </p:nvPr>
        </p:nvSpPr>
        <p:spPr>
          <a:xfrm>
            <a:off x="4000501" y="5764610"/>
            <a:ext cx="3508666" cy="318060"/>
          </a:xfrm>
          <a:prstGeom prst="rect">
            <a:avLst/>
          </a:prstGeom>
        </p:spPr>
        <p:txBody>
          <a:bodyPr anchor="b" anchorCtr="0"/>
          <a:lstStyle>
            <a:lvl1pPr>
              <a:defRPr sz="1800" b="0" i="0">
                <a:solidFill>
                  <a:schemeClr val="tx1"/>
                </a:solidFill>
                <a:latin typeface="Segoe UI" charset="0"/>
                <a:ea typeface="Segoe UI" charset="0"/>
                <a:cs typeface="Segoe UI" charset="0"/>
              </a:defRPr>
            </a:lvl1pPr>
          </a:lstStyle>
          <a:p>
            <a:pPr lvl="0"/>
            <a:r>
              <a:rPr lang="en-US" dirty="0"/>
              <a:t>Co-speaker title</a:t>
            </a:r>
          </a:p>
        </p:txBody>
      </p:sp>
      <p:cxnSp>
        <p:nvCxnSpPr>
          <p:cNvPr id="19" name="Straight Connector 18">
            <a:extLst>
              <a:ext uri="{FF2B5EF4-FFF2-40B4-BE49-F238E27FC236}">
                <a16:creationId xmlns:a16="http://schemas.microsoft.com/office/drawing/2014/main" id="{70F78DAC-1D16-F44B-8C69-4EF798092D9B}"/>
              </a:ext>
            </a:extLst>
          </p:cNvPr>
          <p:cNvCxnSpPr>
            <a:cxnSpLocks/>
          </p:cNvCxnSpPr>
          <p:nvPr userDrawn="1"/>
        </p:nvCxnSpPr>
        <p:spPr>
          <a:xfrm>
            <a:off x="7509166" y="4416070"/>
            <a:ext cx="0" cy="2045982"/>
          </a:xfrm>
          <a:prstGeom prst="line">
            <a:avLst/>
          </a:prstGeom>
          <a:ln>
            <a:solidFill>
              <a:schemeClr val="accent2"/>
            </a:solidFill>
          </a:ln>
        </p:spPr>
        <p:style>
          <a:lnRef idx="1">
            <a:schemeClr val="dk1"/>
          </a:lnRef>
          <a:fillRef idx="0">
            <a:schemeClr val="dk1"/>
          </a:fillRef>
          <a:effectRef idx="0">
            <a:schemeClr val="dk1"/>
          </a:effectRef>
          <a:fontRef idx="minor">
            <a:schemeClr val="tx1"/>
          </a:fontRef>
        </p:style>
      </p:cxnSp>
      <p:sp>
        <p:nvSpPr>
          <p:cNvPr id="3" name="Picture Placeholder 2">
            <a:extLst>
              <a:ext uri="{FF2B5EF4-FFF2-40B4-BE49-F238E27FC236}">
                <a16:creationId xmlns:a16="http://schemas.microsoft.com/office/drawing/2014/main" id="{1B03715C-ACC3-A74C-AF99-A23185CB5518}"/>
              </a:ext>
            </a:extLst>
          </p:cNvPr>
          <p:cNvSpPr>
            <a:spLocks noGrp="1"/>
          </p:cNvSpPr>
          <p:nvPr>
            <p:ph type="pic" sz="quarter" idx="31"/>
          </p:nvPr>
        </p:nvSpPr>
        <p:spPr>
          <a:xfrm>
            <a:off x="457200" y="4644415"/>
            <a:ext cx="723900" cy="723900"/>
          </a:xfrm>
          <a:prstGeom prst="ellipse">
            <a:avLst/>
          </a:prstGeom>
        </p:spPr>
        <p:txBody>
          <a:bodyPr wrap="none" anchor="ctr" anchorCtr="0"/>
          <a:lstStyle>
            <a:lvl1pPr algn="ctr">
              <a:defRPr sz="1200" b="0">
                <a:solidFill>
                  <a:srgbClr val="B4009E"/>
                </a:solidFill>
              </a:defRPr>
            </a:lvl1pPr>
          </a:lstStyle>
          <a:p>
            <a:r>
              <a:rPr lang="en-US" dirty="0"/>
              <a:t>Click icon to add picture</a:t>
            </a:r>
          </a:p>
        </p:txBody>
      </p:sp>
      <p:sp>
        <p:nvSpPr>
          <p:cNvPr id="21" name="Picture Placeholder 2">
            <a:extLst>
              <a:ext uri="{FF2B5EF4-FFF2-40B4-BE49-F238E27FC236}">
                <a16:creationId xmlns:a16="http://schemas.microsoft.com/office/drawing/2014/main" id="{A01D6265-C0A3-A24A-BA21-3D49432304F4}"/>
              </a:ext>
            </a:extLst>
          </p:cNvPr>
          <p:cNvSpPr>
            <a:spLocks noGrp="1"/>
          </p:cNvSpPr>
          <p:nvPr>
            <p:ph type="pic" sz="quarter" idx="32"/>
          </p:nvPr>
        </p:nvSpPr>
        <p:spPr>
          <a:xfrm>
            <a:off x="4010628" y="4630768"/>
            <a:ext cx="723900" cy="723900"/>
          </a:xfrm>
          <a:prstGeom prst="ellipse">
            <a:avLst/>
          </a:prstGeom>
        </p:spPr>
        <p:txBody>
          <a:bodyPr wrap="none" anchor="ctr" anchorCtr="0"/>
          <a:lstStyle>
            <a:lvl1pPr algn="ctr">
              <a:defRPr sz="1200" b="0">
                <a:solidFill>
                  <a:srgbClr val="B4009E"/>
                </a:solidFill>
              </a:defRPr>
            </a:lvl1pPr>
          </a:lstStyle>
          <a:p>
            <a:r>
              <a:rPr lang="en-US"/>
              <a:t>Click icon to add picture</a:t>
            </a:r>
          </a:p>
        </p:txBody>
      </p:sp>
      <p:pic>
        <p:nvPicPr>
          <p:cNvPr id="15" name="Picture 14">
            <a:extLst>
              <a:ext uri="{FF2B5EF4-FFF2-40B4-BE49-F238E27FC236}">
                <a16:creationId xmlns:a16="http://schemas.microsoft.com/office/drawing/2014/main" id="{7781351A-A478-41FB-BCD6-2EE0D4E9A879}"/>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9719"/>
          <a:stretch/>
        </p:blipFill>
        <p:spPr>
          <a:xfrm>
            <a:off x="442546" y="255503"/>
            <a:ext cx="1932167" cy="787042"/>
          </a:xfrm>
          <a:prstGeom prst="rect">
            <a:avLst/>
          </a:prstGeom>
        </p:spPr>
      </p:pic>
      <p:sp>
        <p:nvSpPr>
          <p:cNvPr id="22" name="TextBox 21">
            <a:extLst>
              <a:ext uri="{FF2B5EF4-FFF2-40B4-BE49-F238E27FC236}">
                <a16:creationId xmlns:a16="http://schemas.microsoft.com/office/drawing/2014/main" id="{91874D8E-4A3D-473B-A3EF-1ADA39056EA8}"/>
              </a:ext>
            </a:extLst>
          </p:cNvPr>
          <p:cNvSpPr txBox="1"/>
          <p:nvPr userDrawn="1"/>
        </p:nvSpPr>
        <p:spPr>
          <a:xfrm>
            <a:off x="9788152" y="425961"/>
            <a:ext cx="1946648" cy="430887"/>
          </a:xfrm>
          <a:prstGeom prst="rect">
            <a:avLst/>
          </a:prstGeom>
        </p:spPr>
        <p:txBody>
          <a:bodyPr wrap="square" lIns="0" tIns="0" rIns="0" bIns="0" rtlCol="0" anchor="t" anchorCtr="0">
            <a:spAutoFit/>
          </a:bodyPr>
          <a:lstStyle/>
          <a:p>
            <a:pPr algn="r"/>
            <a:r>
              <a:rPr lang="en-US" sz="2800" dirty="0"/>
              <a:t>Azure</a:t>
            </a:r>
          </a:p>
        </p:txBody>
      </p:sp>
    </p:spTree>
    <p:extLst>
      <p:ext uri="{BB962C8B-B14F-4D97-AF65-F5344CB8AC3E}">
        <p14:creationId xmlns:p14="http://schemas.microsoft.com/office/powerpoint/2010/main" val="323637241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Title + Agenda (Viz 2)">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4E6DEDFF-894F-394F-8931-EC56C5D3D6A9}"/>
              </a:ext>
            </a:extLst>
          </p:cNvPr>
          <p:cNvPicPr>
            <a:picLocks noChangeAspect="1"/>
          </p:cNvPicPr>
          <p:nvPr userDrawn="1"/>
        </p:nvPicPr>
        <p:blipFill rotWithShape="1">
          <a:blip r:embed="rId2">
            <a:alphaModFix amt="15000"/>
            <a:extLst>
              <a:ext uri="{28A0092B-C50C-407E-A947-70E740481C1C}">
                <a14:useLocalDpi xmlns:a14="http://schemas.microsoft.com/office/drawing/2010/main" val="0"/>
              </a:ext>
            </a:extLst>
          </a:blip>
          <a:srcRect l="8298" t="34581" r="8298" b="30581"/>
          <a:stretch/>
        </p:blipFill>
        <p:spPr>
          <a:xfrm>
            <a:off x="-463" y="2864734"/>
            <a:ext cx="12213406" cy="3993266"/>
          </a:xfrm>
          <a:prstGeom prst="rect">
            <a:avLst/>
          </a:prstGeom>
        </p:spPr>
      </p:pic>
      <p:sp>
        <p:nvSpPr>
          <p:cNvPr id="20" name="Text Placeholder 2">
            <a:extLst>
              <a:ext uri="{FF2B5EF4-FFF2-40B4-BE49-F238E27FC236}">
                <a16:creationId xmlns:a16="http://schemas.microsoft.com/office/drawing/2014/main" id="{20A3B10F-BCBB-9C40-AC34-24E67107407F}"/>
              </a:ext>
            </a:extLst>
          </p:cNvPr>
          <p:cNvSpPr>
            <a:spLocks noGrp="1"/>
          </p:cNvSpPr>
          <p:nvPr>
            <p:ph type="body" sz="quarter" idx="30" hasCustomPrompt="1"/>
          </p:nvPr>
        </p:nvSpPr>
        <p:spPr>
          <a:xfrm>
            <a:off x="7509166" y="4416070"/>
            <a:ext cx="4225633" cy="2045982"/>
          </a:xfrm>
          <a:prstGeom prst="rect">
            <a:avLst/>
          </a:prstGeom>
        </p:spPr>
        <p:txBody>
          <a:bodyPr lIns="182880" anchor="ctr" anchorCtr="0">
            <a:normAutofit/>
          </a:bodyPr>
          <a:lstStyle>
            <a:lvl1pPr>
              <a:lnSpc>
                <a:spcPct val="110000"/>
              </a:lnSpc>
              <a:spcBef>
                <a:spcPts val="0"/>
              </a:spcBef>
              <a:spcAft>
                <a:spcPts val="1200"/>
              </a:spcAft>
              <a:defRPr sz="2000" b="0" i="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dirty="0"/>
              <a:t>Agenda 1</a:t>
            </a:r>
          </a:p>
          <a:p>
            <a:pPr lvl="0"/>
            <a:r>
              <a:rPr lang="en-US" dirty="0"/>
              <a:t>Agenda 2 -</a:t>
            </a:r>
            <a:br>
              <a:rPr lang="en-US" dirty="0"/>
            </a:br>
            <a:r>
              <a:rPr lang="en-US" dirty="0"/>
              <a:t>Could go to 2 lines</a:t>
            </a:r>
          </a:p>
          <a:p>
            <a:pPr lvl="0"/>
            <a:r>
              <a:rPr lang="en-US" dirty="0"/>
              <a:t>Agenda 3</a:t>
            </a:r>
          </a:p>
        </p:txBody>
      </p:sp>
      <p:sp>
        <p:nvSpPr>
          <p:cNvPr id="31" name="Title 13"/>
          <p:cNvSpPr>
            <a:spLocks noGrp="1"/>
          </p:cNvSpPr>
          <p:nvPr>
            <p:ph type="title" hasCustomPrompt="1"/>
          </p:nvPr>
        </p:nvSpPr>
        <p:spPr>
          <a:xfrm>
            <a:off x="457200" y="1866900"/>
            <a:ext cx="11277600" cy="1409700"/>
          </a:xfrm>
          <a:prstGeom prst="rect">
            <a:avLst/>
          </a:prstGeom>
        </p:spPr>
        <p:txBody>
          <a:bodyPr lIns="0" anchor="t" anchorCtr="0">
            <a:noAutofit/>
          </a:bodyPr>
          <a:lstStyle>
            <a:lvl1pPr>
              <a:lnSpc>
                <a:spcPct val="85000"/>
              </a:lnSpc>
              <a:defRPr sz="6000" b="1" i="0" baseline="0">
                <a:solidFill>
                  <a:schemeClr val="accent2"/>
                </a:solidFill>
                <a:latin typeface="Segoe UI Semibold" charset="0"/>
                <a:ea typeface="Segoe UI Semibold" charset="0"/>
                <a:cs typeface="Segoe UI Semibold" charset="0"/>
              </a:defRPr>
            </a:lvl1pPr>
          </a:lstStyle>
          <a:p>
            <a:r>
              <a:rPr lang="en-US" dirty="0"/>
              <a:t>Title Goes Here</a:t>
            </a:r>
            <a:br>
              <a:rPr lang="en-US" dirty="0"/>
            </a:br>
            <a:r>
              <a:rPr lang="en-US" dirty="0"/>
              <a:t>May Take Two Lines</a:t>
            </a:r>
          </a:p>
        </p:txBody>
      </p:sp>
      <p:sp>
        <p:nvSpPr>
          <p:cNvPr id="32" name="Shape 78"/>
          <p:cNvSpPr txBox="1">
            <a:spLocks noGrp="1"/>
          </p:cNvSpPr>
          <p:nvPr>
            <p:ph type="body" idx="7" hasCustomPrompt="1"/>
          </p:nvPr>
        </p:nvSpPr>
        <p:spPr>
          <a:xfrm>
            <a:off x="457200" y="3276600"/>
            <a:ext cx="11277600" cy="723900"/>
          </a:xfrm>
          <a:prstGeom prst="rect">
            <a:avLst/>
          </a:prstGeom>
        </p:spPr>
        <p:txBody>
          <a:bodyPr vert="horz" lIns="0" tIns="0" rIns="0" bIns="0" rtlCol="0" anchor="b" anchorCtr="0">
            <a:noAutofit/>
          </a:bodyPr>
          <a:lstStyle>
            <a:lvl1pPr marL="457114" indent="-457114">
              <a:buFont typeface="+mj-lt"/>
              <a:buNone/>
              <a:tabLst>
                <a:tab pos="1828800" algn="l"/>
              </a:tabLst>
              <a:defRPr sz="2400" b="1" i="0" dirty="0">
                <a:solidFill>
                  <a:schemeClr val="tx1"/>
                </a:solidFill>
                <a:latin typeface="Segoe UI Semibold" charset="0"/>
                <a:ea typeface="Segoe UI Semibold" charset="0"/>
                <a:cs typeface="Segoe UI Semibold" charset="0"/>
              </a:defRPr>
            </a:lvl1pPr>
          </a:lstStyle>
          <a:p>
            <a:pPr marL="0" lvl="0" indent="0"/>
            <a:r>
              <a:rPr lang="en-US" dirty="0"/>
              <a:t>Sub Title</a:t>
            </a:r>
          </a:p>
        </p:txBody>
      </p:sp>
      <p:sp>
        <p:nvSpPr>
          <p:cNvPr id="33" name="Text Placeholder 2"/>
          <p:cNvSpPr>
            <a:spLocks noGrp="1"/>
          </p:cNvSpPr>
          <p:nvPr>
            <p:ph type="body" sz="quarter" idx="25" hasCustomPrompt="1"/>
          </p:nvPr>
        </p:nvSpPr>
        <p:spPr>
          <a:xfrm>
            <a:off x="457200" y="5372100"/>
            <a:ext cx="3543300" cy="392510"/>
          </a:xfrm>
          <a:prstGeom prst="rect">
            <a:avLst/>
          </a:prstGeom>
        </p:spPr>
        <p:txBody>
          <a:bodyPr rIns="91440" anchor="b" anchorCtr="0"/>
          <a:lstStyle>
            <a:lvl1pPr>
              <a:defRPr sz="2000" b="1" i="0">
                <a:solidFill>
                  <a:schemeClr val="accent2"/>
                </a:solidFill>
                <a:latin typeface="Segoe UI Semibold" charset="0"/>
                <a:ea typeface="Segoe UI Semibold" charset="0"/>
                <a:cs typeface="Segoe UI Semibold" charset="0"/>
              </a:defRPr>
            </a:lvl1pPr>
          </a:lstStyle>
          <a:p>
            <a:pPr lvl="0"/>
            <a:r>
              <a:rPr lang="en-US" dirty="0"/>
              <a:t>Speaker</a:t>
            </a:r>
          </a:p>
        </p:txBody>
      </p:sp>
      <p:sp>
        <p:nvSpPr>
          <p:cNvPr id="34" name="Text Placeholder 2"/>
          <p:cNvSpPr>
            <a:spLocks noGrp="1"/>
          </p:cNvSpPr>
          <p:nvPr>
            <p:ph type="body" sz="quarter" idx="26" hasCustomPrompt="1"/>
          </p:nvPr>
        </p:nvSpPr>
        <p:spPr>
          <a:xfrm>
            <a:off x="457200" y="5764610"/>
            <a:ext cx="3543300" cy="318060"/>
          </a:xfrm>
          <a:prstGeom prst="rect">
            <a:avLst/>
          </a:prstGeom>
        </p:spPr>
        <p:txBody>
          <a:bodyPr rIns="91440" anchor="b" anchorCtr="0"/>
          <a:lstStyle>
            <a:lvl1pPr>
              <a:defRPr sz="1800" b="0" i="0">
                <a:solidFill>
                  <a:schemeClr val="tx1"/>
                </a:solidFill>
                <a:latin typeface="Segoe UI" charset="0"/>
                <a:ea typeface="Segoe UI" charset="0"/>
                <a:cs typeface="Segoe UI" charset="0"/>
              </a:defRPr>
            </a:lvl1pPr>
          </a:lstStyle>
          <a:p>
            <a:pPr lvl="0"/>
            <a:r>
              <a:rPr lang="en-US" dirty="0"/>
              <a:t>Speaker title</a:t>
            </a:r>
          </a:p>
        </p:txBody>
      </p:sp>
      <p:sp>
        <p:nvSpPr>
          <p:cNvPr id="36" name="Text Placeholder 2">
            <a:extLst>
              <a:ext uri="{FF2B5EF4-FFF2-40B4-BE49-F238E27FC236}">
                <a16:creationId xmlns:a16="http://schemas.microsoft.com/office/drawing/2014/main" id="{CF18DCE4-9A94-4E0D-A1A1-F6C7301E0F02}"/>
              </a:ext>
            </a:extLst>
          </p:cNvPr>
          <p:cNvSpPr>
            <a:spLocks noGrp="1"/>
          </p:cNvSpPr>
          <p:nvPr>
            <p:ph type="body" sz="quarter" idx="28" hasCustomPrompt="1"/>
          </p:nvPr>
        </p:nvSpPr>
        <p:spPr>
          <a:xfrm>
            <a:off x="4000501" y="5372100"/>
            <a:ext cx="3508666" cy="392510"/>
          </a:xfrm>
          <a:prstGeom prst="rect">
            <a:avLst/>
          </a:prstGeom>
        </p:spPr>
        <p:txBody>
          <a:bodyPr rIns="91440" anchor="b" anchorCtr="0"/>
          <a:lstStyle>
            <a:lvl1pPr>
              <a:defRPr sz="2000" b="1" i="0">
                <a:solidFill>
                  <a:schemeClr val="accent2"/>
                </a:solidFill>
                <a:latin typeface="Segoe UI Semibold" charset="0"/>
                <a:ea typeface="Segoe UI Semibold" charset="0"/>
                <a:cs typeface="Segoe UI Semibold" charset="0"/>
              </a:defRPr>
            </a:lvl1pPr>
          </a:lstStyle>
          <a:p>
            <a:pPr lvl="0"/>
            <a:r>
              <a:rPr lang="en-US" dirty="0"/>
              <a:t>Co-speaker</a:t>
            </a:r>
          </a:p>
        </p:txBody>
      </p:sp>
      <p:sp>
        <p:nvSpPr>
          <p:cNvPr id="37" name="Text Placeholder 2">
            <a:extLst>
              <a:ext uri="{FF2B5EF4-FFF2-40B4-BE49-F238E27FC236}">
                <a16:creationId xmlns:a16="http://schemas.microsoft.com/office/drawing/2014/main" id="{FE8F6500-0BE8-4DED-A01D-37810D79CAF3}"/>
              </a:ext>
            </a:extLst>
          </p:cNvPr>
          <p:cNvSpPr>
            <a:spLocks noGrp="1"/>
          </p:cNvSpPr>
          <p:nvPr>
            <p:ph type="body" sz="quarter" idx="29" hasCustomPrompt="1"/>
          </p:nvPr>
        </p:nvSpPr>
        <p:spPr>
          <a:xfrm>
            <a:off x="4033039" y="5764610"/>
            <a:ext cx="3476127" cy="318060"/>
          </a:xfrm>
          <a:prstGeom prst="rect">
            <a:avLst/>
          </a:prstGeom>
        </p:spPr>
        <p:txBody>
          <a:bodyPr anchor="b" anchorCtr="0"/>
          <a:lstStyle>
            <a:lvl1pPr>
              <a:defRPr sz="1800" b="0" i="0">
                <a:solidFill>
                  <a:schemeClr val="tx1"/>
                </a:solidFill>
                <a:latin typeface="Segoe UI" charset="0"/>
                <a:ea typeface="Segoe UI" charset="0"/>
                <a:cs typeface="Segoe UI" charset="0"/>
              </a:defRPr>
            </a:lvl1pPr>
          </a:lstStyle>
          <a:p>
            <a:pPr lvl="0"/>
            <a:r>
              <a:rPr lang="en-US" dirty="0"/>
              <a:t>Co-speaker title</a:t>
            </a:r>
          </a:p>
        </p:txBody>
      </p:sp>
      <p:cxnSp>
        <p:nvCxnSpPr>
          <p:cNvPr id="19" name="Straight Connector 18">
            <a:extLst>
              <a:ext uri="{FF2B5EF4-FFF2-40B4-BE49-F238E27FC236}">
                <a16:creationId xmlns:a16="http://schemas.microsoft.com/office/drawing/2014/main" id="{70F78DAC-1D16-F44B-8C69-4EF798092D9B}"/>
              </a:ext>
            </a:extLst>
          </p:cNvPr>
          <p:cNvCxnSpPr>
            <a:cxnSpLocks/>
          </p:cNvCxnSpPr>
          <p:nvPr userDrawn="1"/>
        </p:nvCxnSpPr>
        <p:spPr>
          <a:xfrm>
            <a:off x="7509166" y="4416070"/>
            <a:ext cx="0" cy="2045982"/>
          </a:xfrm>
          <a:prstGeom prst="line">
            <a:avLst/>
          </a:prstGeom>
          <a:ln>
            <a:solidFill>
              <a:schemeClr val="accent2"/>
            </a:solidFill>
          </a:ln>
        </p:spPr>
        <p:style>
          <a:lnRef idx="1">
            <a:schemeClr val="dk1"/>
          </a:lnRef>
          <a:fillRef idx="0">
            <a:schemeClr val="dk1"/>
          </a:fillRef>
          <a:effectRef idx="0">
            <a:schemeClr val="dk1"/>
          </a:effectRef>
          <a:fontRef idx="minor">
            <a:schemeClr val="tx1"/>
          </a:fontRef>
        </p:style>
      </p:cxnSp>
      <p:sp>
        <p:nvSpPr>
          <p:cNvPr id="3" name="Picture Placeholder 2">
            <a:extLst>
              <a:ext uri="{FF2B5EF4-FFF2-40B4-BE49-F238E27FC236}">
                <a16:creationId xmlns:a16="http://schemas.microsoft.com/office/drawing/2014/main" id="{1B03715C-ACC3-A74C-AF99-A23185CB5518}"/>
              </a:ext>
            </a:extLst>
          </p:cNvPr>
          <p:cNvSpPr>
            <a:spLocks noGrp="1"/>
          </p:cNvSpPr>
          <p:nvPr>
            <p:ph type="pic" sz="quarter" idx="31"/>
          </p:nvPr>
        </p:nvSpPr>
        <p:spPr>
          <a:xfrm>
            <a:off x="457200" y="4644415"/>
            <a:ext cx="723900" cy="723900"/>
          </a:xfrm>
          <a:prstGeom prst="ellipse">
            <a:avLst/>
          </a:prstGeom>
        </p:spPr>
        <p:txBody>
          <a:bodyPr wrap="none" anchor="ctr" anchorCtr="0"/>
          <a:lstStyle>
            <a:lvl1pPr algn="ctr">
              <a:defRPr sz="1200" b="0">
                <a:solidFill>
                  <a:srgbClr val="B4009E"/>
                </a:solidFill>
              </a:defRPr>
            </a:lvl1pPr>
          </a:lstStyle>
          <a:p>
            <a:r>
              <a:rPr lang="en-US" dirty="0"/>
              <a:t>Click icon to add picture</a:t>
            </a:r>
          </a:p>
        </p:txBody>
      </p:sp>
      <p:sp>
        <p:nvSpPr>
          <p:cNvPr id="21" name="Picture Placeholder 2">
            <a:extLst>
              <a:ext uri="{FF2B5EF4-FFF2-40B4-BE49-F238E27FC236}">
                <a16:creationId xmlns:a16="http://schemas.microsoft.com/office/drawing/2014/main" id="{A01D6265-C0A3-A24A-BA21-3D49432304F4}"/>
              </a:ext>
            </a:extLst>
          </p:cNvPr>
          <p:cNvSpPr>
            <a:spLocks noGrp="1"/>
          </p:cNvSpPr>
          <p:nvPr>
            <p:ph type="pic" sz="quarter" idx="32"/>
          </p:nvPr>
        </p:nvSpPr>
        <p:spPr>
          <a:xfrm>
            <a:off x="4010628" y="4630768"/>
            <a:ext cx="723900" cy="723900"/>
          </a:xfrm>
          <a:prstGeom prst="ellipse">
            <a:avLst/>
          </a:prstGeom>
        </p:spPr>
        <p:txBody>
          <a:bodyPr wrap="none" anchor="ctr" anchorCtr="0"/>
          <a:lstStyle>
            <a:lvl1pPr algn="ctr">
              <a:defRPr sz="1200" b="0">
                <a:solidFill>
                  <a:srgbClr val="B4009E"/>
                </a:solidFill>
              </a:defRPr>
            </a:lvl1pPr>
          </a:lstStyle>
          <a:p>
            <a:r>
              <a:rPr lang="en-US"/>
              <a:t>Click icon to add picture</a:t>
            </a:r>
          </a:p>
        </p:txBody>
      </p:sp>
      <p:pic>
        <p:nvPicPr>
          <p:cNvPr id="16" name="Picture 15">
            <a:extLst>
              <a:ext uri="{FF2B5EF4-FFF2-40B4-BE49-F238E27FC236}">
                <a16:creationId xmlns:a16="http://schemas.microsoft.com/office/drawing/2014/main" id="{7781351A-A478-41FB-BCD6-2EE0D4E9A879}"/>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9719"/>
          <a:stretch/>
        </p:blipFill>
        <p:spPr>
          <a:xfrm>
            <a:off x="442546" y="255503"/>
            <a:ext cx="1932167" cy="787042"/>
          </a:xfrm>
          <a:prstGeom prst="rect">
            <a:avLst/>
          </a:prstGeom>
        </p:spPr>
      </p:pic>
      <p:sp>
        <p:nvSpPr>
          <p:cNvPr id="17" name="TextBox 16">
            <a:extLst>
              <a:ext uri="{FF2B5EF4-FFF2-40B4-BE49-F238E27FC236}">
                <a16:creationId xmlns:a16="http://schemas.microsoft.com/office/drawing/2014/main" id="{91874D8E-4A3D-473B-A3EF-1ADA39056EA8}"/>
              </a:ext>
            </a:extLst>
          </p:cNvPr>
          <p:cNvSpPr txBox="1"/>
          <p:nvPr userDrawn="1"/>
        </p:nvSpPr>
        <p:spPr>
          <a:xfrm>
            <a:off x="9788152" y="425961"/>
            <a:ext cx="1946648" cy="430887"/>
          </a:xfrm>
          <a:prstGeom prst="rect">
            <a:avLst/>
          </a:prstGeom>
        </p:spPr>
        <p:txBody>
          <a:bodyPr wrap="square" lIns="0" tIns="0" rIns="0" bIns="0" rtlCol="0" anchor="t" anchorCtr="0">
            <a:spAutoFit/>
          </a:bodyPr>
          <a:lstStyle/>
          <a:p>
            <a:pPr algn="r"/>
            <a:r>
              <a:rPr lang="en-US" sz="2800" dirty="0"/>
              <a:t>Azure</a:t>
            </a:r>
          </a:p>
        </p:txBody>
      </p:sp>
    </p:spTree>
    <p:extLst>
      <p:ext uri="{BB962C8B-B14F-4D97-AF65-F5344CB8AC3E}">
        <p14:creationId xmlns:p14="http://schemas.microsoft.com/office/powerpoint/2010/main" val="21415702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 Sub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1"/>
            <a:ext cx="11277599" cy="594360"/>
          </a:xfrm>
        </p:spPr>
        <p:txBody>
          <a:bodyPr>
            <a:normAutofit/>
          </a:bodyPr>
          <a:lstStyle>
            <a:lvl1pPr>
              <a:defRPr sz="4400"/>
            </a:lvl1pPr>
          </a:lstStyle>
          <a:p>
            <a:r>
              <a:rPr lang="en-US"/>
              <a:t>Click to edit Master title style</a:t>
            </a:r>
            <a:endParaRPr lang="en-US" dirty="0"/>
          </a:p>
        </p:txBody>
      </p:sp>
      <p:sp>
        <p:nvSpPr>
          <p:cNvPr id="5" name="Subtitle 2">
            <a:extLst>
              <a:ext uri="{FF2B5EF4-FFF2-40B4-BE49-F238E27FC236}">
                <a16:creationId xmlns:a16="http://schemas.microsoft.com/office/drawing/2014/main" id="{7D5C19BA-6DD0-2341-932F-962FA328D5D7}"/>
              </a:ext>
            </a:extLst>
          </p:cNvPr>
          <p:cNvSpPr>
            <a:spLocks noGrp="1"/>
          </p:cNvSpPr>
          <p:nvPr>
            <p:ph type="subTitle" idx="27"/>
          </p:nvPr>
        </p:nvSpPr>
        <p:spPr>
          <a:xfrm>
            <a:off x="457200" y="1051560"/>
            <a:ext cx="11277600" cy="685800"/>
          </a:xfrm>
        </p:spPr>
        <p:txBody>
          <a:bodyPr/>
          <a:lstStyle>
            <a:lvl1pPr marL="0" indent="0" algn="l">
              <a:buNone/>
              <a:defRPr sz="2400" b="1" i="0" spc="-60" baseline="0">
                <a:latin typeface="Segoe UI Semibold" charset="0"/>
                <a:ea typeface="Segoe UI Semibold" charset="0"/>
                <a:cs typeface="Segoe UI Semibold"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6" name="Slide Number Placeholder 5">
            <a:extLst>
              <a:ext uri="{FF2B5EF4-FFF2-40B4-BE49-F238E27FC236}">
                <a16:creationId xmlns:a16="http://schemas.microsoft.com/office/drawing/2014/main" id="{AF9386A6-1B24-F24E-ACF1-EA03F8741407}"/>
              </a:ext>
            </a:extLst>
          </p:cNvPr>
          <p:cNvSpPr>
            <a:spLocks noGrp="1"/>
          </p:cNvSpPr>
          <p:nvPr>
            <p:ph type="sldNum" sz="quarter" idx="28"/>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1822607999"/>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Divider (Clean)">
    <p:spTree>
      <p:nvGrpSpPr>
        <p:cNvPr id="1" name=""/>
        <p:cNvGrpSpPr/>
        <p:nvPr/>
      </p:nvGrpSpPr>
      <p:grpSpPr>
        <a:xfrm>
          <a:off x="0" y="0"/>
          <a:ext cx="0" cy="0"/>
          <a:chOff x="0" y="0"/>
          <a:chExt cx="0" cy="0"/>
        </a:xfrm>
      </p:grpSpPr>
      <p:sp>
        <p:nvSpPr>
          <p:cNvPr id="9" name="Title 13">
            <a:extLst>
              <a:ext uri="{FF2B5EF4-FFF2-40B4-BE49-F238E27FC236}">
                <a16:creationId xmlns:a16="http://schemas.microsoft.com/office/drawing/2014/main" id="{6037461D-632E-404D-BB75-731493EDC066}"/>
              </a:ext>
            </a:extLst>
          </p:cNvPr>
          <p:cNvSpPr>
            <a:spLocks noGrp="1"/>
          </p:cNvSpPr>
          <p:nvPr>
            <p:ph type="title" hasCustomPrompt="1"/>
          </p:nvPr>
        </p:nvSpPr>
        <p:spPr>
          <a:xfrm>
            <a:off x="405636" y="3276601"/>
            <a:ext cx="9195564" cy="1402440"/>
          </a:xfrm>
          <a:prstGeom prst="rect">
            <a:avLst/>
          </a:prstGeom>
        </p:spPr>
        <p:txBody>
          <a:bodyPr lIns="0" anchor="t" anchorCtr="0">
            <a:noAutofit/>
          </a:bodyPr>
          <a:lstStyle>
            <a:lvl1pPr>
              <a:defRPr sz="5400" baseline="0">
                <a:solidFill>
                  <a:schemeClr val="tx1"/>
                </a:solidFill>
              </a:defRPr>
            </a:lvl1pPr>
          </a:lstStyle>
          <a:p>
            <a:r>
              <a:rPr lang="en-US" dirty="0"/>
              <a:t>Divider</a:t>
            </a:r>
          </a:p>
        </p:txBody>
      </p:sp>
      <p:sp>
        <p:nvSpPr>
          <p:cNvPr id="10" name="Shape 78">
            <a:extLst>
              <a:ext uri="{FF2B5EF4-FFF2-40B4-BE49-F238E27FC236}">
                <a16:creationId xmlns:a16="http://schemas.microsoft.com/office/drawing/2014/main" id="{02FD2D8F-4FAF-48C2-B9C9-6D1822EE9549}"/>
              </a:ext>
            </a:extLst>
          </p:cNvPr>
          <p:cNvSpPr txBox="1">
            <a:spLocks noGrp="1"/>
          </p:cNvSpPr>
          <p:nvPr>
            <p:ph type="body" idx="7" hasCustomPrompt="1"/>
          </p:nvPr>
        </p:nvSpPr>
        <p:spPr>
          <a:xfrm>
            <a:off x="462960" y="2590800"/>
            <a:ext cx="8452440" cy="685801"/>
          </a:xfrm>
          <a:prstGeom prst="rect">
            <a:avLst/>
          </a:prstGeom>
        </p:spPr>
        <p:txBody>
          <a:bodyPr vert="horz" lIns="0" tIns="0" rIns="0" bIns="0" rtlCol="0" anchor="b" anchorCtr="0">
            <a:noAutofit/>
          </a:bodyPr>
          <a:lstStyle>
            <a:lvl1pPr marL="457114" indent="-457114">
              <a:buFont typeface="+mj-lt"/>
              <a:buNone/>
              <a:defRPr sz="2400" b="1" i="0" dirty="0">
                <a:solidFill>
                  <a:schemeClr val="accent2"/>
                </a:solidFill>
                <a:latin typeface="Segoe UI Semibold" charset="0"/>
                <a:ea typeface="Segoe UI Semibold" charset="0"/>
                <a:cs typeface="Segoe UI Semibold" charset="0"/>
              </a:defRPr>
            </a:lvl1pPr>
          </a:lstStyle>
          <a:p>
            <a:pPr marL="0" lvl="0" indent="0"/>
            <a:r>
              <a:rPr lang="en-US" dirty="0"/>
              <a:t>Click to edit Master text styles</a:t>
            </a:r>
          </a:p>
        </p:txBody>
      </p:sp>
      <p:sp>
        <p:nvSpPr>
          <p:cNvPr id="2" name="Slide Number Placeholder 1">
            <a:extLst>
              <a:ext uri="{FF2B5EF4-FFF2-40B4-BE49-F238E27FC236}">
                <a16:creationId xmlns:a16="http://schemas.microsoft.com/office/drawing/2014/main" id="{38A6C5B0-D99B-9745-B65C-48225644DEFD}"/>
              </a:ext>
            </a:extLst>
          </p:cNvPr>
          <p:cNvSpPr>
            <a:spLocks noGrp="1"/>
          </p:cNvSpPr>
          <p:nvPr>
            <p:ph type="sldNum" sz="quarter" idx="31"/>
          </p:nvPr>
        </p:nvSpPr>
        <p:spPr>
          <a:xfrm>
            <a:off x="11010899" y="6442502"/>
            <a:ext cx="1180135" cy="415498"/>
          </a:xfrm>
          <a:prstGeom prst="rect">
            <a:avLst/>
          </a:prstGeom>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48159764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1_Divider (Viz 1)">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a:alphaModFix amt="15000"/>
            <a:extLst>
              <a:ext uri="{28A0092B-C50C-407E-A947-70E740481C1C}">
                <a14:useLocalDpi xmlns:a14="http://schemas.microsoft.com/office/drawing/2010/main" val="0"/>
              </a:ext>
            </a:extLst>
          </a:blip>
          <a:srcRect l="32205" t="28088" r="35852" b="29133"/>
          <a:stretch/>
        </p:blipFill>
        <p:spPr>
          <a:xfrm rot="16200000">
            <a:off x="5168479" y="-165524"/>
            <a:ext cx="6858002" cy="7189045"/>
          </a:xfrm>
          <a:prstGeom prst="rect">
            <a:avLst/>
          </a:prstGeom>
        </p:spPr>
      </p:pic>
      <p:sp>
        <p:nvSpPr>
          <p:cNvPr id="9" name="Title 13">
            <a:extLst>
              <a:ext uri="{FF2B5EF4-FFF2-40B4-BE49-F238E27FC236}">
                <a16:creationId xmlns:a16="http://schemas.microsoft.com/office/drawing/2014/main" id="{6037461D-632E-404D-BB75-731493EDC066}"/>
              </a:ext>
            </a:extLst>
          </p:cNvPr>
          <p:cNvSpPr>
            <a:spLocks noGrp="1"/>
          </p:cNvSpPr>
          <p:nvPr>
            <p:ph type="title" hasCustomPrompt="1"/>
          </p:nvPr>
        </p:nvSpPr>
        <p:spPr>
          <a:xfrm>
            <a:off x="405636" y="3276601"/>
            <a:ext cx="9195564" cy="1402440"/>
          </a:xfrm>
          <a:prstGeom prst="rect">
            <a:avLst/>
          </a:prstGeom>
        </p:spPr>
        <p:txBody>
          <a:bodyPr lIns="0" anchor="t" anchorCtr="0">
            <a:noAutofit/>
          </a:bodyPr>
          <a:lstStyle>
            <a:lvl1pPr>
              <a:defRPr sz="5400" baseline="0">
                <a:solidFill>
                  <a:schemeClr val="tx1"/>
                </a:solidFill>
              </a:defRPr>
            </a:lvl1pPr>
          </a:lstStyle>
          <a:p>
            <a:r>
              <a:rPr lang="en-US" dirty="0"/>
              <a:t>Divider</a:t>
            </a:r>
          </a:p>
        </p:txBody>
      </p:sp>
      <p:sp>
        <p:nvSpPr>
          <p:cNvPr id="10" name="Shape 78">
            <a:extLst>
              <a:ext uri="{FF2B5EF4-FFF2-40B4-BE49-F238E27FC236}">
                <a16:creationId xmlns:a16="http://schemas.microsoft.com/office/drawing/2014/main" id="{02FD2D8F-4FAF-48C2-B9C9-6D1822EE9549}"/>
              </a:ext>
            </a:extLst>
          </p:cNvPr>
          <p:cNvSpPr txBox="1">
            <a:spLocks noGrp="1"/>
          </p:cNvSpPr>
          <p:nvPr>
            <p:ph type="body" idx="7" hasCustomPrompt="1"/>
          </p:nvPr>
        </p:nvSpPr>
        <p:spPr>
          <a:xfrm>
            <a:off x="462960" y="2590800"/>
            <a:ext cx="8452440" cy="685801"/>
          </a:xfrm>
          <a:prstGeom prst="rect">
            <a:avLst/>
          </a:prstGeom>
        </p:spPr>
        <p:txBody>
          <a:bodyPr vert="horz" lIns="0" tIns="0" rIns="0" bIns="0" rtlCol="0" anchor="b" anchorCtr="0">
            <a:noAutofit/>
          </a:bodyPr>
          <a:lstStyle>
            <a:lvl1pPr marL="457114" indent="-457114">
              <a:buFont typeface="+mj-lt"/>
              <a:buNone/>
              <a:defRPr sz="2400" b="1" i="0" dirty="0">
                <a:solidFill>
                  <a:schemeClr val="accent2"/>
                </a:solidFill>
                <a:latin typeface="Segoe UI Semibold" charset="0"/>
                <a:ea typeface="Segoe UI Semibold" charset="0"/>
                <a:cs typeface="Segoe UI Semibold" charset="0"/>
              </a:defRPr>
            </a:lvl1pPr>
          </a:lstStyle>
          <a:p>
            <a:pPr marL="0" lvl="0" indent="0"/>
            <a:r>
              <a:rPr lang="en-US" dirty="0"/>
              <a:t>Click to edit Master text styles</a:t>
            </a:r>
          </a:p>
        </p:txBody>
      </p:sp>
      <p:sp>
        <p:nvSpPr>
          <p:cNvPr id="2" name="Slide Number Placeholder 1">
            <a:extLst>
              <a:ext uri="{FF2B5EF4-FFF2-40B4-BE49-F238E27FC236}">
                <a16:creationId xmlns:a16="http://schemas.microsoft.com/office/drawing/2014/main" id="{38A6C5B0-D99B-9745-B65C-48225644DEFD}"/>
              </a:ext>
            </a:extLst>
          </p:cNvPr>
          <p:cNvSpPr>
            <a:spLocks noGrp="1"/>
          </p:cNvSpPr>
          <p:nvPr>
            <p:ph type="sldNum" sz="quarter" idx="31"/>
          </p:nvPr>
        </p:nvSpPr>
        <p:spPr>
          <a:xfrm>
            <a:off x="11010899" y="6442502"/>
            <a:ext cx="1180135" cy="415498"/>
          </a:xfrm>
          <a:prstGeom prst="rect">
            <a:avLst/>
          </a:prstGeom>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352420466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Divider (Viz 2)">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77786E81-E6CB-644F-A2CF-67E98B2C4FFA}"/>
              </a:ext>
            </a:extLst>
          </p:cNvPr>
          <p:cNvPicPr>
            <a:picLocks noChangeAspect="1"/>
          </p:cNvPicPr>
          <p:nvPr userDrawn="1"/>
        </p:nvPicPr>
        <p:blipFill>
          <a:blip r:embed="rId2">
            <a:lum bright="13000"/>
            <a:alphaModFix amt="8000"/>
          </a:blip>
          <a:stretch>
            <a:fillRect/>
          </a:stretch>
        </p:blipFill>
        <p:spPr>
          <a:xfrm>
            <a:off x="5813611" y="115747"/>
            <a:ext cx="6014762" cy="6439596"/>
          </a:xfrm>
          <a:prstGeom prst="rect">
            <a:avLst/>
          </a:prstGeom>
        </p:spPr>
      </p:pic>
      <p:sp>
        <p:nvSpPr>
          <p:cNvPr id="9" name="Title 13">
            <a:extLst>
              <a:ext uri="{FF2B5EF4-FFF2-40B4-BE49-F238E27FC236}">
                <a16:creationId xmlns:a16="http://schemas.microsoft.com/office/drawing/2014/main" id="{6037461D-632E-404D-BB75-731493EDC066}"/>
              </a:ext>
            </a:extLst>
          </p:cNvPr>
          <p:cNvSpPr>
            <a:spLocks noGrp="1"/>
          </p:cNvSpPr>
          <p:nvPr>
            <p:ph type="title" hasCustomPrompt="1"/>
          </p:nvPr>
        </p:nvSpPr>
        <p:spPr>
          <a:xfrm>
            <a:off x="405636" y="3276601"/>
            <a:ext cx="9195564" cy="1402440"/>
          </a:xfrm>
          <a:prstGeom prst="rect">
            <a:avLst/>
          </a:prstGeom>
        </p:spPr>
        <p:txBody>
          <a:bodyPr lIns="0" anchor="t" anchorCtr="0">
            <a:noAutofit/>
          </a:bodyPr>
          <a:lstStyle>
            <a:lvl1pPr>
              <a:defRPr sz="5400" baseline="0">
                <a:solidFill>
                  <a:schemeClr val="tx1"/>
                </a:solidFill>
              </a:defRPr>
            </a:lvl1pPr>
          </a:lstStyle>
          <a:p>
            <a:r>
              <a:rPr lang="en-US" dirty="0"/>
              <a:t>Divider</a:t>
            </a:r>
          </a:p>
        </p:txBody>
      </p:sp>
      <p:sp>
        <p:nvSpPr>
          <p:cNvPr id="10" name="Shape 78">
            <a:extLst>
              <a:ext uri="{FF2B5EF4-FFF2-40B4-BE49-F238E27FC236}">
                <a16:creationId xmlns:a16="http://schemas.microsoft.com/office/drawing/2014/main" id="{02FD2D8F-4FAF-48C2-B9C9-6D1822EE9549}"/>
              </a:ext>
            </a:extLst>
          </p:cNvPr>
          <p:cNvSpPr txBox="1">
            <a:spLocks noGrp="1"/>
          </p:cNvSpPr>
          <p:nvPr>
            <p:ph type="body" idx="7" hasCustomPrompt="1"/>
          </p:nvPr>
        </p:nvSpPr>
        <p:spPr>
          <a:xfrm>
            <a:off x="462960" y="2590800"/>
            <a:ext cx="8452440" cy="685801"/>
          </a:xfrm>
          <a:prstGeom prst="rect">
            <a:avLst/>
          </a:prstGeom>
        </p:spPr>
        <p:txBody>
          <a:bodyPr vert="horz" lIns="0" tIns="0" rIns="0" bIns="0" rtlCol="0" anchor="b" anchorCtr="0">
            <a:noAutofit/>
          </a:bodyPr>
          <a:lstStyle>
            <a:lvl1pPr marL="457114" indent="-457114">
              <a:buFont typeface="+mj-lt"/>
              <a:buNone/>
              <a:defRPr sz="2400" b="0" i="0" dirty="0">
                <a:solidFill>
                  <a:schemeClr val="accent2"/>
                </a:solidFill>
                <a:latin typeface="Segoe UI Semibold" panose="020B0702040204020203" pitchFamily="34" charset="0"/>
                <a:cs typeface="Segoe UI Semibold" panose="020B0702040204020203" pitchFamily="34" charset="0"/>
              </a:defRPr>
            </a:lvl1pPr>
          </a:lstStyle>
          <a:p>
            <a:pPr marL="0" lvl="0" indent="0"/>
            <a:r>
              <a:rPr lang="en-US" dirty="0"/>
              <a:t>Click to edit Master text styles</a:t>
            </a:r>
          </a:p>
        </p:txBody>
      </p:sp>
      <p:sp>
        <p:nvSpPr>
          <p:cNvPr id="2" name="Slide Number Placeholder 1">
            <a:extLst>
              <a:ext uri="{FF2B5EF4-FFF2-40B4-BE49-F238E27FC236}">
                <a16:creationId xmlns:a16="http://schemas.microsoft.com/office/drawing/2014/main" id="{78DB1D9C-4A07-1A4E-8C31-FDBDD36F1915}"/>
              </a:ext>
            </a:extLst>
          </p:cNvPr>
          <p:cNvSpPr>
            <a:spLocks noGrp="1"/>
          </p:cNvSpPr>
          <p:nvPr>
            <p:ph type="sldNum" sz="quarter" idx="31"/>
          </p:nvPr>
        </p:nvSpPr>
        <p:spPr>
          <a:xfrm>
            <a:off x="11010899" y="6442502"/>
            <a:ext cx="1180135" cy="415498"/>
          </a:xfrm>
          <a:prstGeom prst="rect">
            <a:avLst/>
          </a:prstGeom>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38354486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Divider + Index (Clean)">
    <p:spTree>
      <p:nvGrpSpPr>
        <p:cNvPr id="1" name=""/>
        <p:cNvGrpSpPr/>
        <p:nvPr/>
      </p:nvGrpSpPr>
      <p:grpSpPr>
        <a:xfrm>
          <a:off x="0" y="0"/>
          <a:ext cx="0" cy="0"/>
          <a:chOff x="0" y="0"/>
          <a:chExt cx="0" cy="0"/>
        </a:xfrm>
      </p:grpSpPr>
      <p:sp>
        <p:nvSpPr>
          <p:cNvPr id="9" name="Title 13">
            <a:extLst>
              <a:ext uri="{FF2B5EF4-FFF2-40B4-BE49-F238E27FC236}">
                <a16:creationId xmlns:a16="http://schemas.microsoft.com/office/drawing/2014/main" id="{6037461D-632E-404D-BB75-731493EDC066}"/>
              </a:ext>
            </a:extLst>
          </p:cNvPr>
          <p:cNvSpPr>
            <a:spLocks noGrp="1"/>
          </p:cNvSpPr>
          <p:nvPr>
            <p:ph type="title" hasCustomPrompt="1"/>
          </p:nvPr>
        </p:nvSpPr>
        <p:spPr>
          <a:xfrm>
            <a:off x="405636" y="3276601"/>
            <a:ext cx="9195564" cy="1402440"/>
          </a:xfrm>
          <a:prstGeom prst="rect">
            <a:avLst/>
          </a:prstGeom>
        </p:spPr>
        <p:txBody>
          <a:bodyPr lIns="0" anchor="t" anchorCtr="0">
            <a:noAutofit/>
          </a:bodyPr>
          <a:lstStyle>
            <a:lvl1pPr>
              <a:defRPr sz="5400" baseline="0">
                <a:solidFill>
                  <a:schemeClr val="tx1"/>
                </a:solidFill>
              </a:defRPr>
            </a:lvl1pPr>
          </a:lstStyle>
          <a:p>
            <a:r>
              <a:rPr lang="en-US" dirty="0"/>
              <a:t>Divider</a:t>
            </a:r>
          </a:p>
        </p:txBody>
      </p:sp>
      <p:sp>
        <p:nvSpPr>
          <p:cNvPr id="10" name="Shape 78">
            <a:extLst>
              <a:ext uri="{FF2B5EF4-FFF2-40B4-BE49-F238E27FC236}">
                <a16:creationId xmlns:a16="http://schemas.microsoft.com/office/drawing/2014/main" id="{02FD2D8F-4FAF-48C2-B9C9-6D1822EE9549}"/>
              </a:ext>
            </a:extLst>
          </p:cNvPr>
          <p:cNvSpPr txBox="1">
            <a:spLocks noGrp="1"/>
          </p:cNvSpPr>
          <p:nvPr>
            <p:ph type="body" idx="7" hasCustomPrompt="1"/>
          </p:nvPr>
        </p:nvSpPr>
        <p:spPr>
          <a:xfrm>
            <a:off x="462960" y="2590800"/>
            <a:ext cx="8452440" cy="685801"/>
          </a:xfrm>
          <a:prstGeom prst="rect">
            <a:avLst/>
          </a:prstGeom>
        </p:spPr>
        <p:txBody>
          <a:bodyPr vert="horz" lIns="0" tIns="0" rIns="0" bIns="0" rtlCol="0" anchor="b" anchorCtr="0">
            <a:noAutofit/>
          </a:bodyPr>
          <a:lstStyle>
            <a:lvl1pPr marL="457114" indent="-457114">
              <a:buFont typeface="+mj-lt"/>
              <a:buNone/>
              <a:defRPr sz="2400" b="0" i="0" dirty="0">
                <a:solidFill>
                  <a:schemeClr val="accent2"/>
                </a:solidFill>
                <a:latin typeface="Segoe UI Semibold" panose="020B0702040204020203" pitchFamily="34" charset="0"/>
                <a:cs typeface="Segoe UI Semibold" panose="020B0702040204020203" pitchFamily="34" charset="0"/>
              </a:defRPr>
            </a:lvl1pPr>
          </a:lstStyle>
          <a:p>
            <a:pPr marL="0" lvl="0" indent="0"/>
            <a:r>
              <a:rPr lang="en-US" dirty="0"/>
              <a:t>Click to edit Master text styles</a:t>
            </a:r>
          </a:p>
        </p:txBody>
      </p:sp>
      <p:sp>
        <p:nvSpPr>
          <p:cNvPr id="7" name="Text Placeholder 2">
            <a:extLst>
              <a:ext uri="{FF2B5EF4-FFF2-40B4-BE49-F238E27FC236}">
                <a16:creationId xmlns:a16="http://schemas.microsoft.com/office/drawing/2014/main" id="{80C3935E-1AD6-2C48-9FC4-9A48E6D6824E}"/>
              </a:ext>
            </a:extLst>
          </p:cNvPr>
          <p:cNvSpPr>
            <a:spLocks noGrp="1"/>
          </p:cNvSpPr>
          <p:nvPr>
            <p:ph type="body" sz="quarter" idx="30" hasCustomPrompt="1"/>
          </p:nvPr>
        </p:nvSpPr>
        <p:spPr>
          <a:xfrm>
            <a:off x="7509166" y="4416070"/>
            <a:ext cx="4225633" cy="2045982"/>
          </a:xfrm>
          <a:prstGeom prst="rect">
            <a:avLst/>
          </a:prstGeom>
        </p:spPr>
        <p:txBody>
          <a:bodyPr lIns="182880" anchor="ctr" anchorCtr="0">
            <a:normAutofit/>
          </a:bodyPr>
          <a:lstStyle>
            <a:lvl1pPr>
              <a:lnSpc>
                <a:spcPct val="110000"/>
              </a:lnSpc>
              <a:spcBef>
                <a:spcPts val="0"/>
              </a:spcBef>
              <a:spcAft>
                <a:spcPts val="1200"/>
              </a:spcAft>
              <a:defRPr sz="2000" b="0" i="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dirty="0"/>
              <a:t>Contents of this section go here</a:t>
            </a:r>
          </a:p>
        </p:txBody>
      </p:sp>
      <p:cxnSp>
        <p:nvCxnSpPr>
          <p:cNvPr id="12" name="Straight Connector 11">
            <a:extLst>
              <a:ext uri="{FF2B5EF4-FFF2-40B4-BE49-F238E27FC236}">
                <a16:creationId xmlns:a16="http://schemas.microsoft.com/office/drawing/2014/main" id="{3E757CA4-1FCF-A447-967E-3A3240DB80B6}"/>
              </a:ext>
            </a:extLst>
          </p:cNvPr>
          <p:cNvCxnSpPr>
            <a:cxnSpLocks/>
          </p:cNvCxnSpPr>
          <p:nvPr userDrawn="1"/>
        </p:nvCxnSpPr>
        <p:spPr>
          <a:xfrm>
            <a:off x="7509166" y="4416070"/>
            <a:ext cx="0" cy="2045982"/>
          </a:xfrm>
          <a:prstGeom prst="line">
            <a:avLst/>
          </a:prstGeom>
          <a:ln>
            <a:solidFill>
              <a:schemeClr val="accent2"/>
            </a:solidFill>
          </a:ln>
        </p:spPr>
        <p:style>
          <a:lnRef idx="1">
            <a:schemeClr val="dk1"/>
          </a:lnRef>
          <a:fillRef idx="0">
            <a:schemeClr val="dk1"/>
          </a:fillRef>
          <a:effectRef idx="0">
            <a:schemeClr val="dk1"/>
          </a:effectRef>
          <a:fontRef idx="minor">
            <a:schemeClr val="tx1"/>
          </a:fontRef>
        </p:style>
      </p:cxnSp>
      <p:sp>
        <p:nvSpPr>
          <p:cNvPr id="2" name="Slide Number Placeholder 1">
            <a:extLst>
              <a:ext uri="{FF2B5EF4-FFF2-40B4-BE49-F238E27FC236}">
                <a16:creationId xmlns:a16="http://schemas.microsoft.com/office/drawing/2014/main" id="{38A6C5B0-D99B-9745-B65C-48225644DEFD}"/>
              </a:ext>
            </a:extLst>
          </p:cNvPr>
          <p:cNvSpPr>
            <a:spLocks noGrp="1"/>
          </p:cNvSpPr>
          <p:nvPr>
            <p:ph type="sldNum" sz="quarter" idx="31"/>
          </p:nvPr>
        </p:nvSpPr>
        <p:spPr>
          <a:xfrm>
            <a:off x="11010899" y="6442502"/>
            <a:ext cx="1180135" cy="415498"/>
          </a:xfrm>
          <a:prstGeom prst="rect">
            <a:avLst/>
          </a:prstGeom>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32599353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1_Divider + Index (Viz 1)">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a:alphaModFix amt="15000"/>
            <a:extLst>
              <a:ext uri="{28A0092B-C50C-407E-A947-70E740481C1C}">
                <a14:useLocalDpi xmlns:a14="http://schemas.microsoft.com/office/drawing/2010/main" val="0"/>
              </a:ext>
            </a:extLst>
          </a:blip>
          <a:srcRect l="32205" t="28088" r="35852" b="29133"/>
          <a:stretch/>
        </p:blipFill>
        <p:spPr>
          <a:xfrm rot="16200000">
            <a:off x="5168479" y="-165524"/>
            <a:ext cx="6858002" cy="7189045"/>
          </a:xfrm>
          <a:prstGeom prst="rect">
            <a:avLst/>
          </a:prstGeom>
        </p:spPr>
      </p:pic>
      <p:sp>
        <p:nvSpPr>
          <p:cNvPr id="9" name="Title 13">
            <a:extLst>
              <a:ext uri="{FF2B5EF4-FFF2-40B4-BE49-F238E27FC236}">
                <a16:creationId xmlns:a16="http://schemas.microsoft.com/office/drawing/2014/main" id="{6037461D-632E-404D-BB75-731493EDC066}"/>
              </a:ext>
            </a:extLst>
          </p:cNvPr>
          <p:cNvSpPr>
            <a:spLocks noGrp="1"/>
          </p:cNvSpPr>
          <p:nvPr>
            <p:ph type="title" hasCustomPrompt="1"/>
          </p:nvPr>
        </p:nvSpPr>
        <p:spPr>
          <a:xfrm>
            <a:off x="405636" y="3276601"/>
            <a:ext cx="9195564" cy="1402440"/>
          </a:xfrm>
          <a:prstGeom prst="rect">
            <a:avLst/>
          </a:prstGeom>
        </p:spPr>
        <p:txBody>
          <a:bodyPr lIns="0" anchor="t" anchorCtr="0">
            <a:noAutofit/>
          </a:bodyPr>
          <a:lstStyle>
            <a:lvl1pPr>
              <a:defRPr sz="5400" baseline="0">
                <a:solidFill>
                  <a:schemeClr val="tx1"/>
                </a:solidFill>
              </a:defRPr>
            </a:lvl1pPr>
          </a:lstStyle>
          <a:p>
            <a:r>
              <a:rPr lang="en-US" dirty="0"/>
              <a:t>Divider</a:t>
            </a:r>
          </a:p>
        </p:txBody>
      </p:sp>
      <p:sp>
        <p:nvSpPr>
          <p:cNvPr id="10" name="Shape 78">
            <a:extLst>
              <a:ext uri="{FF2B5EF4-FFF2-40B4-BE49-F238E27FC236}">
                <a16:creationId xmlns:a16="http://schemas.microsoft.com/office/drawing/2014/main" id="{02FD2D8F-4FAF-48C2-B9C9-6D1822EE9549}"/>
              </a:ext>
            </a:extLst>
          </p:cNvPr>
          <p:cNvSpPr txBox="1">
            <a:spLocks noGrp="1"/>
          </p:cNvSpPr>
          <p:nvPr>
            <p:ph type="body" idx="7" hasCustomPrompt="1"/>
          </p:nvPr>
        </p:nvSpPr>
        <p:spPr>
          <a:xfrm>
            <a:off x="462960" y="2590800"/>
            <a:ext cx="8452440" cy="685801"/>
          </a:xfrm>
          <a:prstGeom prst="rect">
            <a:avLst/>
          </a:prstGeom>
        </p:spPr>
        <p:txBody>
          <a:bodyPr vert="horz" lIns="0" tIns="0" rIns="0" bIns="0" rtlCol="0" anchor="b" anchorCtr="0">
            <a:noAutofit/>
          </a:bodyPr>
          <a:lstStyle>
            <a:lvl1pPr marL="457114" indent="-457114">
              <a:buFont typeface="+mj-lt"/>
              <a:buNone/>
              <a:defRPr sz="2400" b="0" i="0" dirty="0">
                <a:solidFill>
                  <a:schemeClr val="accent2"/>
                </a:solidFill>
                <a:latin typeface="Segoe UI Semibold" panose="020B0702040204020203" pitchFamily="34" charset="0"/>
                <a:cs typeface="Segoe UI Semibold" panose="020B0702040204020203" pitchFamily="34" charset="0"/>
              </a:defRPr>
            </a:lvl1pPr>
          </a:lstStyle>
          <a:p>
            <a:pPr marL="0" lvl="0" indent="0"/>
            <a:r>
              <a:rPr lang="en-US" dirty="0"/>
              <a:t>Click to edit Master text styles</a:t>
            </a:r>
          </a:p>
        </p:txBody>
      </p:sp>
      <p:sp>
        <p:nvSpPr>
          <p:cNvPr id="7" name="Text Placeholder 2">
            <a:extLst>
              <a:ext uri="{FF2B5EF4-FFF2-40B4-BE49-F238E27FC236}">
                <a16:creationId xmlns:a16="http://schemas.microsoft.com/office/drawing/2014/main" id="{80C3935E-1AD6-2C48-9FC4-9A48E6D6824E}"/>
              </a:ext>
            </a:extLst>
          </p:cNvPr>
          <p:cNvSpPr>
            <a:spLocks noGrp="1"/>
          </p:cNvSpPr>
          <p:nvPr>
            <p:ph type="body" sz="quarter" idx="30" hasCustomPrompt="1"/>
          </p:nvPr>
        </p:nvSpPr>
        <p:spPr>
          <a:xfrm>
            <a:off x="7509166" y="4416070"/>
            <a:ext cx="4225633" cy="2045982"/>
          </a:xfrm>
          <a:prstGeom prst="rect">
            <a:avLst/>
          </a:prstGeom>
        </p:spPr>
        <p:txBody>
          <a:bodyPr lIns="182880" anchor="ctr" anchorCtr="0">
            <a:normAutofit/>
          </a:bodyPr>
          <a:lstStyle>
            <a:lvl1pPr>
              <a:lnSpc>
                <a:spcPct val="110000"/>
              </a:lnSpc>
              <a:spcBef>
                <a:spcPts val="0"/>
              </a:spcBef>
              <a:spcAft>
                <a:spcPts val="1200"/>
              </a:spcAft>
              <a:defRPr sz="2000" b="0" i="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dirty="0"/>
              <a:t>Contents of this section go here</a:t>
            </a:r>
          </a:p>
        </p:txBody>
      </p:sp>
      <p:cxnSp>
        <p:nvCxnSpPr>
          <p:cNvPr id="12" name="Straight Connector 11">
            <a:extLst>
              <a:ext uri="{FF2B5EF4-FFF2-40B4-BE49-F238E27FC236}">
                <a16:creationId xmlns:a16="http://schemas.microsoft.com/office/drawing/2014/main" id="{3E757CA4-1FCF-A447-967E-3A3240DB80B6}"/>
              </a:ext>
            </a:extLst>
          </p:cNvPr>
          <p:cNvCxnSpPr>
            <a:cxnSpLocks/>
          </p:cNvCxnSpPr>
          <p:nvPr userDrawn="1"/>
        </p:nvCxnSpPr>
        <p:spPr>
          <a:xfrm>
            <a:off x="7509166" y="4416070"/>
            <a:ext cx="0" cy="2045982"/>
          </a:xfrm>
          <a:prstGeom prst="line">
            <a:avLst/>
          </a:prstGeom>
          <a:ln>
            <a:solidFill>
              <a:schemeClr val="accent2"/>
            </a:solidFill>
          </a:ln>
        </p:spPr>
        <p:style>
          <a:lnRef idx="1">
            <a:schemeClr val="dk1"/>
          </a:lnRef>
          <a:fillRef idx="0">
            <a:schemeClr val="dk1"/>
          </a:fillRef>
          <a:effectRef idx="0">
            <a:schemeClr val="dk1"/>
          </a:effectRef>
          <a:fontRef idx="minor">
            <a:schemeClr val="tx1"/>
          </a:fontRef>
        </p:style>
      </p:cxnSp>
      <p:sp>
        <p:nvSpPr>
          <p:cNvPr id="2" name="Slide Number Placeholder 1">
            <a:extLst>
              <a:ext uri="{FF2B5EF4-FFF2-40B4-BE49-F238E27FC236}">
                <a16:creationId xmlns:a16="http://schemas.microsoft.com/office/drawing/2014/main" id="{38A6C5B0-D99B-9745-B65C-48225644DEFD}"/>
              </a:ext>
            </a:extLst>
          </p:cNvPr>
          <p:cNvSpPr>
            <a:spLocks noGrp="1"/>
          </p:cNvSpPr>
          <p:nvPr>
            <p:ph type="sldNum" sz="quarter" idx="31"/>
          </p:nvPr>
        </p:nvSpPr>
        <p:spPr>
          <a:xfrm>
            <a:off x="11010899" y="6442502"/>
            <a:ext cx="1180135" cy="415498"/>
          </a:xfrm>
          <a:prstGeom prst="rect">
            <a:avLst/>
          </a:prstGeom>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38123667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Divider + Index (Viz 2)">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77786E81-E6CB-644F-A2CF-67E98B2C4FFA}"/>
              </a:ext>
            </a:extLst>
          </p:cNvPr>
          <p:cNvPicPr>
            <a:picLocks noChangeAspect="1"/>
          </p:cNvPicPr>
          <p:nvPr userDrawn="1"/>
        </p:nvPicPr>
        <p:blipFill>
          <a:blip r:embed="rId2">
            <a:lum bright="13000"/>
            <a:alphaModFix amt="8000"/>
          </a:blip>
          <a:stretch>
            <a:fillRect/>
          </a:stretch>
        </p:blipFill>
        <p:spPr>
          <a:xfrm>
            <a:off x="5813611" y="115747"/>
            <a:ext cx="6014762" cy="6439596"/>
          </a:xfrm>
          <a:prstGeom prst="rect">
            <a:avLst/>
          </a:prstGeom>
        </p:spPr>
      </p:pic>
      <p:sp>
        <p:nvSpPr>
          <p:cNvPr id="9" name="Title 13">
            <a:extLst>
              <a:ext uri="{FF2B5EF4-FFF2-40B4-BE49-F238E27FC236}">
                <a16:creationId xmlns:a16="http://schemas.microsoft.com/office/drawing/2014/main" id="{6037461D-632E-404D-BB75-731493EDC066}"/>
              </a:ext>
            </a:extLst>
          </p:cNvPr>
          <p:cNvSpPr>
            <a:spLocks noGrp="1"/>
          </p:cNvSpPr>
          <p:nvPr>
            <p:ph type="title" hasCustomPrompt="1"/>
          </p:nvPr>
        </p:nvSpPr>
        <p:spPr>
          <a:xfrm>
            <a:off x="405636" y="3276601"/>
            <a:ext cx="9195564" cy="1402440"/>
          </a:xfrm>
          <a:prstGeom prst="rect">
            <a:avLst/>
          </a:prstGeom>
        </p:spPr>
        <p:txBody>
          <a:bodyPr lIns="0" anchor="t" anchorCtr="0">
            <a:noAutofit/>
          </a:bodyPr>
          <a:lstStyle>
            <a:lvl1pPr>
              <a:defRPr sz="5400" baseline="0">
                <a:solidFill>
                  <a:schemeClr val="tx1"/>
                </a:solidFill>
              </a:defRPr>
            </a:lvl1pPr>
          </a:lstStyle>
          <a:p>
            <a:r>
              <a:rPr lang="en-US" dirty="0"/>
              <a:t>Divider</a:t>
            </a:r>
          </a:p>
        </p:txBody>
      </p:sp>
      <p:sp>
        <p:nvSpPr>
          <p:cNvPr id="10" name="Shape 78">
            <a:extLst>
              <a:ext uri="{FF2B5EF4-FFF2-40B4-BE49-F238E27FC236}">
                <a16:creationId xmlns:a16="http://schemas.microsoft.com/office/drawing/2014/main" id="{02FD2D8F-4FAF-48C2-B9C9-6D1822EE9549}"/>
              </a:ext>
            </a:extLst>
          </p:cNvPr>
          <p:cNvSpPr txBox="1">
            <a:spLocks noGrp="1"/>
          </p:cNvSpPr>
          <p:nvPr>
            <p:ph type="body" idx="7" hasCustomPrompt="1"/>
          </p:nvPr>
        </p:nvSpPr>
        <p:spPr>
          <a:xfrm>
            <a:off x="462960" y="2590800"/>
            <a:ext cx="8452440" cy="685801"/>
          </a:xfrm>
          <a:prstGeom prst="rect">
            <a:avLst/>
          </a:prstGeom>
        </p:spPr>
        <p:txBody>
          <a:bodyPr vert="horz" lIns="0" tIns="0" rIns="0" bIns="0" rtlCol="0" anchor="b" anchorCtr="0">
            <a:noAutofit/>
          </a:bodyPr>
          <a:lstStyle>
            <a:lvl1pPr marL="457114" indent="-457114">
              <a:buFont typeface="+mj-lt"/>
              <a:buNone/>
              <a:defRPr sz="2400" b="0" i="0" dirty="0">
                <a:solidFill>
                  <a:schemeClr val="accent2"/>
                </a:solidFill>
                <a:latin typeface="Segoe UI Semibold" panose="020B0702040204020203" pitchFamily="34" charset="0"/>
                <a:cs typeface="Segoe UI Semibold" panose="020B0702040204020203" pitchFamily="34" charset="0"/>
              </a:defRPr>
            </a:lvl1pPr>
          </a:lstStyle>
          <a:p>
            <a:pPr marL="0" lvl="0" indent="0"/>
            <a:r>
              <a:rPr lang="en-US" dirty="0"/>
              <a:t>Click to edit Master text styles</a:t>
            </a:r>
          </a:p>
        </p:txBody>
      </p:sp>
      <p:sp>
        <p:nvSpPr>
          <p:cNvPr id="7" name="Text Placeholder 2">
            <a:extLst>
              <a:ext uri="{FF2B5EF4-FFF2-40B4-BE49-F238E27FC236}">
                <a16:creationId xmlns:a16="http://schemas.microsoft.com/office/drawing/2014/main" id="{80C3935E-1AD6-2C48-9FC4-9A48E6D6824E}"/>
              </a:ext>
            </a:extLst>
          </p:cNvPr>
          <p:cNvSpPr>
            <a:spLocks noGrp="1"/>
          </p:cNvSpPr>
          <p:nvPr>
            <p:ph type="body" sz="quarter" idx="30" hasCustomPrompt="1"/>
          </p:nvPr>
        </p:nvSpPr>
        <p:spPr>
          <a:xfrm>
            <a:off x="7509166" y="4416070"/>
            <a:ext cx="4225633" cy="2045982"/>
          </a:xfrm>
          <a:prstGeom prst="rect">
            <a:avLst/>
          </a:prstGeom>
        </p:spPr>
        <p:txBody>
          <a:bodyPr lIns="182880" anchor="ctr" anchorCtr="0">
            <a:normAutofit/>
          </a:bodyPr>
          <a:lstStyle>
            <a:lvl1pPr>
              <a:lnSpc>
                <a:spcPct val="110000"/>
              </a:lnSpc>
              <a:spcBef>
                <a:spcPts val="0"/>
              </a:spcBef>
              <a:spcAft>
                <a:spcPts val="1200"/>
              </a:spcAft>
              <a:defRPr sz="2000" b="0" i="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dirty="0"/>
              <a:t>Contents of this section </a:t>
            </a:r>
            <a:r>
              <a:rPr lang="en-US"/>
              <a:t>go here</a:t>
            </a:r>
            <a:endParaRPr lang="en-US" dirty="0"/>
          </a:p>
        </p:txBody>
      </p:sp>
      <p:cxnSp>
        <p:nvCxnSpPr>
          <p:cNvPr id="12" name="Straight Connector 11">
            <a:extLst>
              <a:ext uri="{FF2B5EF4-FFF2-40B4-BE49-F238E27FC236}">
                <a16:creationId xmlns:a16="http://schemas.microsoft.com/office/drawing/2014/main" id="{3E757CA4-1FCF-A447-967E-3A3240DB80B6}"/>
              </a:ext>
            </a:extLst>
          </p:cNvPr>
          <p:cNvCxnSpPr>
            <a:cxnSpLocks/>
          </p:cNvCxnSpPr>
          <p:nvPr userDrawn="1"/>
        </p:nvCxnSpPr>
        <p:spPr>
          <a:xfrm>
            <a:off x="7509166" y="4416070"/>
            <a:ext cx="0" cy="2045982"/>
          </a:xfrm>
          <a:prstGeom prst="line">
            <a:avLst/>
          </a:prstGeom>
          <a:ln>
            <a:solidFill>
              <a:schemeClr val="accent2"/>
            </a:solidFill>
          </a:ln>
        </p:spPr>
        <p:style>
          <a:lnRef idx="1">
            <a:schemeClr val="dk1"/>
          </a:lnRef>
          <a:fillRef idx="0">
            <a:schemeClr val="dk1"/>
          </a:fillRef>
          <a:effectRef idx="0">
            <a:schemeClr val="dk1"/>
          </a:effectRef>
          <a:fontRef idx="minor">
            <a:schemeClr val="tx1"/>
          </a:fontRef>
        </p:style>
      </p:cxnSp>
      <p:sp>
        <p:nvSpPr>
          <p:cNvPr id="2" name="Slide Number Placeholder 1">
            <a:extLst>
              <a:ext uri="{FF2B5EF4-FFF2-40B4-BE49-F238E27FC236}">
                <a16:creationId xmlns:a16="http://schemas.microsoft.com/office/drawing/2014/main" id="{78DB1D9C-4A07-1A4E-8C31-FDBDD36F1915}"/>
              </a:ext>
            </a:extLst>
          </p:cNvPr>
          <p:cNvSpPr>
            <a:spLocks noGrp="1"/>
          </p:cNvSpPr>
          <p:nvPr>
            <p:ph type="sldNum" sz="quarter" idx="31"/>
          </p:nvPr>
        </p:nvSpPr>
        <p:spPr>
          <a:xfrm>
            <a:off x="11010899" y="6442502"/>
            <a:ext cx="1180135" cy="415498"/>
          </a:xfrm>
          <a:prstGeom prst="rect">
            <a:avLst/>
          </a:prstGeom>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56523256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Demo">
    <p:spTree>
      <p:nvGrpSpPr>
        <p:cNvPr id="1" name=""/>
        <p:cNvGrpSpPr/>
        <p:nvPr/>
      </p:nvGrpSpPr>
      <p:grpSpPr>
        <a:xfrm>
          <a:off x="0" y="0"/>
          <a:ext cx="0" cy="0"/>
          <a:chOff x="0" y="0"/>
          <a:chExt cx="0" cy="0"/>
        </a:xfrm>
      </p:grpSpPr>
      <p:sp>
        <p:nvSpPr>
          <p:cNvPr id="19" name="Title 13">
            <a:extLst>
              <a:ext uri="{FF2B5EF4-FFF2-40B4-BE49-F238E27FC236}">
                <a16:creationId xmlns:a16="http://schemas.microsoft.com/office/drawing/2014/main" id="{FB11FEBD-5C2F-4BE7-BB21-A5DB64908724}"/>
              </a:ext>
            </a:extLst>
          </p:cNvPr>
          <p:cNvSpPr>
            <a:spLocks noGrp="1"/>
          </p:cNvSpPr>
          <p:nvPr>
            <p:ph type="title" hasCustomPrompt="1"/>
          </p:nvPr>
        </p:nvSpPr>
        <p:spPr>
          <a:xfrm>
            <a:off x="409142" y="2590800"/>
            <a:ext cx="10601757" cy="990631"/>
          </a:xfrm>
          <a:prstGeom prst="rect">
            <a:avLst/>
          </a:prstGeom>
        </p:spPr>
        <p:txBody>
          <a:bodyPr lIns="0" anchor="b" anchorCtr="0">
            <a:noAutofit/>
          </a:bodyPr>
          <a:lstStyle>
            <a:lvl1pPr>
              <a:defRPr sz="6000" b="1" i="0" baseline="0">
                <a:solidFill>
                  <a:schemeClr val="tx1"/>
                </a:solidFill>
                <a:latin typeface="Segoe UI Semibold" charset="0"/>
                <a:ea typeface="Segoe UI Semibold" charset="0"/>
                <a:cs typeface="Segoe UI Semibold" charset="0"/>
              </a:defRPr>
            </a:lvl1pPr>
          </a:lstStyle>
          <a:p>
            <a:r>
              <a:rPr lang="en-US" dirty="0"/>
              <a:t>Demo</a:t>
            </a:r>
          </a:p>
        </p:txBody>
      </p:sp>
      <p:sp>
        <p:nvSpPr>
          <p:cNvPr id="24" name="Shape 78">
            <a:extLst>
              <a:ext uri="{FF2B5EF4-FFF2-40B4-BE49-F238E27FC236}">
                <a16:creationId xmlns:a16="http://schemas.microsoft.com/office/drawing/2014/main" id="{BAAE8EAD-16BA-4B71-B2FF-661EA6C64800}"/>
              </a:ext>
            </a:extLst>
          </p:cNvPr>
          <p:cNvSpPr txBox="1">
            <a:spLocks noGrp="1"/>
          </p:cNvSpPr>
          <p:nvPr>
            <p:ph type="body" idx="7" hasCustomPrompt="1"/>
          </p:nvPr>
        </p:nvSpPr>
        <p:spPr>
          <a:xfrm>
            <a:off x="457200" y="3581431"/>
            <a:ext cx="10553700" cy="424771"/>
          </a:xfrm>
          <a:prstGeom prst="rect">
            <a:avLst/>
          </a:prstGeom>
        </p:spPr>
        <p:txBody>
          <a:bodyPr vert="horz" lIns="0" tIns="0" rIns="0" bIns="0" rtlCol="0" anchor="t" anchorCtr="0">
            <a:noAutofit/>
          </a:bodyPr>
          <a:lstStyle>
            <a:lvl1pPr marL="457114" indent="-457114">
              <a:buFont typeface="+mj-lt"/>
              <a:buNone/>
              <a:defRPr sz="2800" b="1" i="0" dirty="0">
                <a:solidFill>
                  <a:schemeClr val="accent2"/>
                </a:solidFill>
                <a:latin typeface="Segoe UI Semibold" charset="0"/>
                <a:ea typeface="Segoe UI Semibold" charset="0"/>
                <a:cs typeface="Segoe UI Semibold" charset="0"/>
              </a:defRPr>
            </a:lvl1pPr>
          </a:lstStyle>
          <a:p>
            <a:pPr marL="0" lvl="0" indent="0"/>
            <a:r>
              <a:rPr lang="en-US" dirty="0"/>
              <a:t>Click to edit Master text styles</a:t>
            </a:r>
          </a:p>
        </p:txBody>
      </p:sp>
      <p:sp>
        <p:nvSpPr>
          <p:cNvPr id="26" name="Text Placeholder 2">
            <a:extLst>
              <a:ext uri="{FF2B5EF4-FFF2-40B4-BE49-F238E27FC236}">
                <a16:creationId xmlns:a16="http://schemas.microsoft.com/office/drawing/2014/main" id="{01413CC7-FF34-4272-956B-B08BCBB287FE}"/>
              </a:ext>
            </a:extLst>
          </p:cNvPr>
          <p:cNvSpPr>
            <a:spLocks noGrp="1"/>
          </p:cNvSpPr>
          <p:nvPr>
            <p:ph type="body" sz="quarter" idx="25" hasCustomPrompt="1"/>
          </p:nvPr>
        </p:nvSpPr>
        <p:spPr>
          <a:xfrm>
            <a:off x="457200" y="5372100"/>
            <a:ext cx="3773917" cy="405258"/>
          </a:xfrm>
          <a:prstGeom prst="rect">
            <a:avLst/>
          </a:prstGeom>
        </p:spPr>
        <p:txBody>
          <a:bodyPr/>
          <a:lstStyle>
            <a:lvl1pPr>
              <a:defRPr sz="2800" b="1" i="0">
                <a:solidFill>
                  <a:schemeClr val="tx1"/>
                </a:solidFill>
                <a:latin typeface="Segoe UI Semibold" charset="0"/>
                <a:ea typeface="Segoe UI Semibold" charset="0"/>
                <a:cs typeface="Segoe UI Semibold" charset="0"/>
              </a:defRPr>
            </a:lvl1pPr>
          </a:lstStyle>
          <a:p>
            <a:pPr lvl="0"/>
            <a:r>
              <a:rPr lang="en-US" dirty="0"/>
              <a:t>Speaker</a:t>
            </a:r>
          </a:p>
        </p:txBody>
      </p:sp>
      <p:sp>
        <p:nvSpPr>
          <p:cNvPr id="27" name="Text Placeholder 2">
            <a:extLst>
              <a:ext uri="{FF2B5EF4-FFF2-40B4-BE49-F238E27FC236}">
                <a16:creationId xmlns:a16="http://schemas.microsoft.com/office/drawing/2014/main" id="{7FC9AA33-9990-4126-B01B-6E5F8AB46A1D}"/>
              </a:ext>
            </a:extLst>
          </p:cNvPr>
          <p:cNvSpPr>
            <a:spLocks noGrp="1"/>
          </p:cNvSpPr>
          <p:nvPr>
            <p:ph type="body" sz="quarter" idx="26" hasCustomPrompt="1"/>
          </p:nvPr>
        </p:nvSpPr>
        <p:spPr>
          <a:xfrm>
            <a:off x="457200" y="5837035"/>
            <a:ext cx="3773917" cy="330008"/>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dirty="0"/>
              <a:t>Speaker title</a:t>
            </a:r>
          </a:p>
        </p:txBody>
      </p:sp>
      <p:sp>
        <p:nvSpPr>
          <p:cNvPr id="2" name="Slide Number Placeholder 1">
            <a:extLst>
              <a:ext uri="{FF2B5EF4-FFF2-40B4-BE49-F238E27FC236}">
                <a16:creationId xmlns:a16="http://schemas.microsoft.com/office/drawing/2014/main" id="{FB2C2356-D61D-0A43-A1C6-D11A93A3A509}"/>
              </a:ext>
            </a:extLst>
          </p:cNvPr>
          <p:cNvSpPr>
            <a:spLocks noGrp="1"/>
          </p:cNvSpPr>
          <p:nvPr>
            <p:ph type="sldNum" sz="quarter" idx="27"/>
          </p:nvPr>
        </p:nvSpPr>
        <p:spPr/>
        <p:txBody>
          <a:bodyPr/>
          <a:lstStyle/>
          <a:p>
            <a:fld id="{529AFA16-AEC4-7D4A-82F3-BDAE8E49079E}" type="slidenum">
              <a:rPr lang="en-US" smtClean="0"/>
              <a:pPr/>
              <a:t>‹#›</a:t>
            </a:fld>
            <a:endParaRPr lang="en-US"/>
          </a:p>
        </p:txBody>
      </p:sp>
      <p:sp>
        <p:nvSpPr>
          <p:cNvPr id="8" name="MSIPCM914a47ef9da007a5f5ca1e01" descr="{&quot;HashCode&quot;:-1634785317,&quot;Placement&quot;:&quot;Footer&quot;,&quot;Top&quot;:519.343,&quot;Left&quot;:0.0,&quot;SlideWidth&quot;:960,&quot;SlideHeight&quot;:540}">
            <a:extLst>
              <a:ext uri="{FF2B5EF4-FFF2-40B4-BE49-F238E27FC236}">
                <a16:creationId xmlns:a16="http://schemas.microsoft.com/office/drawing/2014/main" id="{5A3DB5A4-3B39-4F7C-A696-23A2A8A963EE}"/>
              </a:ext>
            </a:extLst>
          </p:cNvPr>
          <p:cNvSpPr txBox="1"/>
          <p:nvPr userDrawn="1"/>
        </p:nvSpPr>
        <p:spPr>
          <a:xfrm>
            <a:off x="0" y="6649884"/>
            <a:ext cx="2123853" cy="153888"/>
          </a:xfrm>
          <a:prstGeom prst="rect">
            <a:avLst/>
          </a:prstGeom>
        </p:spPr>
        <p:txBody>
          <a:bodyPr vert="horz" wrap="square" lIns="0" tIns="0" rIns="0" bIns="0" rtlCol="0" anchor="ctr" anchorCtr="1">
            <a:spAutoFit/>
          </a:bodyPr>
          <a:lstStyle/>
          <a:p>
            <a:pPr algn="l">
              <a:spcBef>
                <a:spcPts val="0"/>
              </a:spcBef>
              <a:spcAft>
                <a:spcPts val="0"/>
              </a:spcAft>
            </a:pPr>
            <a:r>
              <a:rPr lang="en-US" sz="1000">
                <a:solidFill>
                  <a:schemeClr val="accent6"/>
                </a:solidFill>
                <a:latin typeface="Calibri" panose="020F0502020204030204" pitchFamily="34" charset="0"/>
              </a:rPr>
              <a:t>Classified as Microsoft Confidential</a:t>
            </a:r>
          </a:p>
        </p:txBody>
      </p:sp>
    </p:spTree>
    <p:extLst>
      <p:ext uri="{BB962C8B-B14F-4D97-AF65-F5344CB8AC3E}">
        <p14:creationId xmlns:p14="http://schemas.microsoft.com/office/powerpoint/2010/main" val="172672124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hanks! | Q+A | Contact | Resources">
    <p:spTree>
      <p:nvGrpSpPr>
        <p:cNvPr id="1" name=""/>
        <p:cNvGrpSpPr/>
        <p:nvPr/>
      </p:nvGrpSpPr>
      <p:grpSpPr>
        <a:xfrm>
          <a:off x="0" y="0"/>
          <a:ext cx="0" cy="0"/>
          <a:chOff x="0" y="0"/>
          <a:chExt cx="0" cy="0"/>
        </a:xfrm>
      </p:grpSpPr>
      <p:sp>
        <p:nvSpPr>
          <p:cNvPr id="5" name="Footer Placeholder 6" hidden="1"/>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8" name="Content Placeholder 7"/>
          <p:cNvSpPr>
            <a:spLocks noGrp="1"/>
          </p:cNvSpPr>
          <p:nvPr>
            <p:ph sz="quarter" idx="10" hasCustomPrompt="1"/>
          </p:nvPr>
        </p:nvSpPr>
        <p:spPr>
          <a:xfrm>
            <a:off x="6095999" y="1181100"/>
            <a:ext cx="5638801" cy="4914900"/>
          </a:xfrm>
        </p:spPr>
        <p:txBody>
          <a:bodyPr lIns="274320" tIns="0" rIns="0" anchor="ctr" anchorCtr="0">
            <a:normAutofit/>
          </a:bodyPr>
          <a:lstStyle>
            <a:lvl1pPr>
              <a:spcAft>
                <a:spcPts val="600"/>
              </a:spcAft>
              <a:defRPr b="1" i="0">
                <a:latin typeface="Segoe UI Semibold" charset="0"/>
                <a:ea typeface="Segoe UI Semibold" charset="0"/>
                <a:cs typeface="Segoe UI Semibold" charset="0"/>
              </a:defRPr>
            </a:lvl1pPr>
            <a:lvl2pPr>
              <a:spcAft>
                <a:spcPts val="600"/>
              </a:spcAft>
              <a:buClrTx/>
              <a:defRPr sz="2000">
                <a:solidFill>
                  <a:schemeClr val="tx1"/>
                </a:solidFill>
              </a:defRPr>
            </a:lvl2pPr>
            <a:lvl3pPr>
              <a:spcAft>
                <a:spcPts val="600"/>
              </a:spcAft>
              <a:buClrTx/>
              <a:defRPr sz="2000">
                <a:solidFill>
                  <a:schemeClr val="tx1"/>
                </a:solidFill>
              </a:defRPr>
            </a:lvl3pPr>
            <a:lvl4pPr>
              <a:spcAft>
                <a:spcPts val="600"/>
              </a:spcAft>
              <a:buClrTx/>
              <a:defRPr sz="2000">
                <a:solidFill>
                  <a:schemeClr val="tx1"/>
                </a:solidFill>
              </a:defRPr>
            </a:lvl4pPr>
            <a:lvl5pPr>
              <a:spcAft>
                <a:spcPts val="600"/>
              </a:spcAft>
              <a:buClrTx/>
              <a:defRPr sz="1400" b="0" i="0">
                <a:solidFill>
                  <a:srgbClr val="D2D2D2"/>
                </a:solidFill>
                <a:latin typeface="Segoe UI" charset="0"/>
                <a:ea typeface="Segoe UI" charset="0"/>
                <a:cs typeface="Segoe UI"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3" name="Title 2"/>
          <p:cNvSpPr>
            <a:spLocks noGrp="1"/>
          </p:cNvSpPr>
          <p:nvPr>
            <p:ph type="title" hasCustomPrompt="1"/>
          </p:nvPr>
        </p:nvSpPr>
        <p:spPr>
          <a:xfrm>
            <a:off x="457200" y="457200"/>
            <a:ext cx="5638800" cy="723900"/>
          </a:xfrm>
        </p:spPr>
        <p:txBody>
          <a:bodyPr/>
          <a:lstStyle>
            <a:lvl1pPr>
              <a:defRPr b="1" i="0">
                <a:latin typeface="Segoe UI Semibold" charset="0"/>
                <a:ea typeface="Segoe UI Semibold" charset="0"/>
                <a:cs typeface="Segoe UI Semibold" charset="0"/>
              </a:defRPr>
            </a:lvl1pPr>
          </a:lstStyle>
          <a:p>
            <a:r>
              <a:rPr lang="en-US" sz="4400" b="1" i="0" dirty="0">
                <a:solidFill>
                  <a:schemeClr val="tx1"/>
                </a:solidFill>
                <a:latin typeface="Segoe UI Semibold" charset="0"/>
                <a:ea typeface="Segoe UI Semibold" charset="0"/>
                <a:cs typeface="Segoe UI Semibold" charset="0"/>
              </a:rPr>
              <a:t>Q+A</a:t>
            </a:r>
            <a:r>
              <a:rPr lang="en-US" sz="4400" b="1" i="0" baseline="0" dirty="0">
                <a:solidFill>
                  <a:schemeClr val="tx1"/>
                </a:solidFill>
                <a:latin typeface="Segoe UI Semibold" charset="0"/>
                <a:ea typeface="Segoe UI Semibold" charset="0"/>
                <a:cs typeface="Segoe UI Semibold" charset="0"/>
              </a:rPr>
              <a:t> </a:t>
            </a:r>
            <a:r>
              <a:rPr lang="en-US" sz="4400" b="1" i="0" baseline="0" dirty="0">
                <a:solidFill>
                  <a:schemeClr val="accent2"/>
                </a:solidFill>
                <a:latin typeface="Segoe UI Semibold" charset="0"/>
                <a:ea typeface="Segoe UI Semibold" charset="0"/>
                <a:cs typeface="Segoe UI Semibold" charset="0"/>
              </a:rPr>
              <a:t>|</a:t>
            </a:r>
            <a:r>
              <a:rPr lang="en-US" sz="4400" b="1" i="0" baseline="0" dirty="0">
                <a:solidFill>
                  <a:schemeClr val="tx2"/>
                </a:solidFill>
                <a:latin typeface="Segoe UI Semibold" charset="0"/>
                <a:ea typeface="Segoe UI Semibold" charset="0"/>
                <a:cs typeface="Segoe UI Semibold" charset="0"/>
              </a:rPr>
              <a:t> </a:t>
            </a:r>
            <a:r>
              <a:rPr lang="en-US" sz="4400" b="1" i="0" baseline="0" dirty="0">
                <a:solidFill>
                  <a:schemeClr val="tx1"/>
                </a:solidFill>
                <a:latin typeface="Segoe UI Semibold" charset="0"/>
                <a:ea typeface="Segoe UI Semibold" charset="0"/>
                <a:cs typeface="Segoe UI Semibold" charset="0"/>
              </a:rPr>
              <a:t>Thank you!</a:t>
            </a:r>
            <a:endParaRPr lang="en-US" sz="4400" b="1" i="0" dirty="0">
              <a:solidFill>
                <a:schemeClr val="tx1"/>
              </a:solidFill>
              <a:latin typeface="Segoe UI Semibold" charset="0"/>
              <a:ea typeface="Segoe UI Semibold" charset="0"/>
              <a:cs typeface="Segoe UI Semibold" charset="0"/>
            </a:endParaRPr>
          </a:p>
        </p:txBody>
      </p:sp>
      <p:cxnSp>
        <p:nvCxnSpPr>
          <p:cNvPr id="4" name="Straight Connector 3"/>
          <p:cNvCxnSpPr>
            <a:cxnSpLocks/>
          </p:cNvCxnSpPr>
          <p:nvPr userDrawn="1"/>
        </p:nvCxnSpPr>
        <p:spPr>
          <a:xfrm>
            <a:off x="6096000" y="1181100"/>
            <a:ext cx="0" cy="491490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sp>
        <p:nvSpPr>
          <p:cNvPr id="2" name="Slide Number Placeholder 1">
            <a:extLst>
              <a:ext uri="{FF2B5EF4-FFF2-40B4-BE49-F238E27FC236}">
                <a16:creationId xmlns:a16="http://schemas.microsoft.com/office/drawing/2014/main" id="{5F8DABAB-52C7-7E48-B9B1-C0740F8CB39D}"/>
              </a:ext>
            </a:extLst>
          </p:cNvPr>
          <p:cNvSpPr>
            <a:spLocks noGrp="1"/>
          </p:cNvSpPr>
          <p:nvPr>
            <p:ph type="sldNum" sz="quarter" idx="11"/>
          </p:nvPr>
        </p:nvSpPr>
        <p:spPr>
          <a:xfrm>
            <a:off x="11010899" y="6442502"/>
            <a:ext cx="1180135" cy="415498"/>
          </a:xfrm>
          <a:prstGeom prst="rect">
            <a:avLst/>
          </a:prstGeom>
        </p:spPr>
        <p:txBody>
          <a:bodyPr/>
          <a:lstStyle/>
          <a:p>
            <a:fld id="{529AFA16-AEC4-7D4A-82F3-BDAE8E49079E}" type="slidenum">
              <a:rPr lang="en-US" smtClean="0"/>
              <a:pPr/>
              <a:t>‹#›</a:t>
            </a:fld>
            <a:endParaRPr lang="en-US"/>
          </a:p>
        </p:txBody>
      </p:sp>
      <p:sp>
        <p:nvSpPr>
          <p:cNvPr id="7" name="Text Placeholder 2">
            <a:extLst>
              <a:ext uri="{FF2B5EF4-FFF2-40B4-BE49-F238E27FC236}">
                <a16:creationId xmlns:a16="http://schemas.microsoft.com/office/drawing/2014/main" id="{9B3359C7-D4E2-44EB-BFB9-83B13AD0909F}"/>
              </a:ext>
            </a:extLst>
          </p:cNvPr>
          <p:cNvSpPr>
            <a:spLocks noGrp="1"/>
          </p:cNvSpPr>
          <p:nvPr>
            <p:ph type="body" sz="quarter" idx="24" hasCustomPrompt="1"/>
          </p:nvPr>
        </p:nvSpPr>
        <p:spPr>
          <a:xfrm>
            <a:off x="457200" y="5152602"/>
            <a:ext cx="3513311" cy="471699"/>
          </a:xfrm>
        </p:spPr>
        <p:txBody>
          <a:bodyPr/>
          <a:lstStyle>
            <a:lvl1pPr>
              <a:defRPr sz="2400" b="1" i="0">
                <a:latin typeface="Segoe UI Semibold" charset="0"/>
                <a:ea typeface="Segoe UI Semibold" charset="0"/>
                <a:cs typeface="Segoe UI Semibold" charset="0"/>
              </a:defRPr>
            </a:lvl1pPr>
          </a:lstStyle>
          <a:p>
            <a:pPr lvl="0"/>
            <a:r>
              <a:rPr lang="en-US" dirty="0"/>
              <a:t>Speaker</a:t>
            </a:r>
          </a:p>
        </p:txBody>
      </p:sp>
      <p:sp>
        <p:nvSpPr>
          <p:cNvPr id="9" name="Text Placeholder 2">
            <a:extLst>
              <a:ext uri="{FF2B5EF4-FFF2-40B4-BE49-F238E27FC236}">
                <a16:creationId xmlns:a16="http://schemas.microsoft.com/office/drawing/2014/main" id="{425D7F76-CA4B-43EC-AC3B-BA75576CA8FA}"/>
              </a:ext>
            </a:extLst>
          </p:cNvPr>
          <p:cNvSpPr>
            <a:spLocks noGrp="1"/>
          </p:cNvSpPr>
          <p:nvPr>
            <p:ph type="body" sz="quarter" idx="25" hasCustomPrompt="1"/>
          </p:nvPr>
        </p:nvSpPr>
        <p:spPr>
          <a:xfrm>
            <a:off x="457199" y="5624301"/>
            <a:ext cx="3513311" cy="471699"/>
          </a:xfrm>
        </p:spPr>
        <p:txBody>
          <a:bodyPr/>
          <a:lstStyle>
            <a:lvl1pPr>
              <a:defRPr sz="2000" b="0" i="0">
                <a:solidFill>
                  <a:schemeClr val="tx1"/>
                </a:solidFill>
                <a:latin typeface="Segoe UI" charset="0"/>
                <a:ea typeface="Segoe UI" charset="0"/>
                <a:cs typeface="Segoe UI" charset="0"/>
              </a:defRPr>
            </a:lvl1pPr>
          </a:lstStyle>
          <a:p>
            <a:pPr lvl="0"/>
            <a:r>
              <a:rPr lang="en-US"/>
              <a:t>Speaker title</a:t>
            </a:r>
          </a:p>
        </p:txBody>
      </p:sp>
    </p:spTree>
    <p:extLst>
      <p:ext uri="{BB962C8B-B14F-4D97-AF65-F5344CB8AC3E}">
        <p14:creationId xmlns:p14="http://schemas.microsoft.com/office/powerpoint/2010/main" val="401466589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p:cSld name="End (Data Viz)">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extLst>
              <a:ext uri="{28A0092B-C50C-407E-A947-70E740481C1C}">
                <a14:useLocalDpi xmlns:a14="http://schemas.microsoft.com/office/drawing/2010/main" val="0"/>
              </a:ext>
            </a:extLst>
          </a:blip>
          <a:srcRect l="9719"/>
          <a:stretch/>
        </p:blipFill>
        <p:spPr>
          <a:xfrm>
            <a:off x="411646" y="2839452"/>
            <a:ext cx="3924282" cy="1598503"/>
          </a:xfrm>
          <a:prstGeom prst="rect">
            <a:avLst/>
          </a:prstGeom>
        </p:spPr>
      </p:pic>
      <p:sp>
        <p:nvSpPr>
          <p:cNvPr id="5" name="Rectangle 2">
            <a:extLst>
              <a:ext uri="{FF2B5EF4-FFF2-40B4-BE49-F238E27FC236}">
                <a16:creationId xmlns:a16="http://schemas.microsoft.com/office/drawing/2014/main" id="{0CD2D2BF-BCAB-4D60-84D5-268B210223FA}"/>
              </a:ext>
            </a:extLst>
          </p:cNvPr>
          <p:cNvSpPr>
            <a:spLocks noChangeArrowheads="1"/>
          </p:cNvSpPr>
          <p:nvPr userDrawn="1"/>
        </p:nvSpPr>
        <p:spPr bwMode="auto">
          <a:xfrm>
            <a:off x="379012" y="6210236"/>
            <a:ext cx="5735541" cy="246221"/>
          </a:xfrm>
          <a:prstGeom prst="rect">
            <a:avLst/>
          </a:prstGeom>
          <a:noFill/>
          <a:ln w="9525">
            <a:noFill/>
            <a:miter lim="800000"/>
            <a:headEnd/>
            <a:tailEnd/>
          </a:ln>
        </p:spPr>
        <p:txBody>
          <a:bodyPr wrap="square">
            <a:spAutoFit/>
          </a:bodyPr>
          <a:lstStyle/>
          <a:p>
            <a:pPr marL="0" lvl="1" defTabSz="914088">
              <a:defRPr/>
            </a:pPr>
            <a:r>
              <a:rPr lang="en-US" sz="1000" b="0" i="0" dirty="0">
                <a:solidFill>
                  <a:schemeClr val="tx1"/>
                </a:solidFill>
                <a:latin typeface="Segoe UI" charset="0"/>
                <a:ea typeface="Segoe UI" charset="0"/>
                <a:cs typeface="Segoe UI" charset="0"/>
              </a:rPr>
              <a:t>© Copyright Microsoft Corporation. All rights reserved.</a:t>
            </a:r>
          </a:p>
        </p:txBody>
      </p:sp>
      <p:pic>
        <p:nvPicPr>
          <p:cNvPr id="4" name="Picture 3"/>
          <p:cNvPicPr>
            <a:picLocks noChangeAspect="1"/>
          </p:cNvPicPr>
          <p:nvPr userDrawn="1"/>
        </p:nvPicPr>
        <p:blipFill>
          <a:blip r:embed="rId3">
            <a:lum bright="13000"/>
            <a:alphaModFix amt="8000"/>
          </a:blip>
          <a:stretch>
            <a:fillRect/>
          </a:stretch>
        </p:blipFill>
        <p:spPr>
          <a:xfrm rot="17100000">
            <a:off x="5938657" y="-187673"/>
            <a:ext cx="6014762" cy="6439596"/>
          </a:xfrm>
          <a:prstGeom prst="rect">
            <a:avLst/>
          </a:prstGeom>
        </p:spPr>
      </p:pic>
    </p:spTree>
    <p:extLst>
      <p:ext uri="{BB962C8B-B14F-4D97-AF65-F5344CB8AC3E}">
        <p14:creationId xmlns:p14="http://schemas.microsoft.com/office/powerpoint/2010/main" val="333654830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p:cSld name="End (Clean)">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D4C959DC-72E4-47D6-8569-7330C93B1929}"/>
              </a:ext>
            </a:extLst>
          </p:cNvPr>
          <p:cNvSpPr>
            <a:spLocks noChangeArrowheads="1"/>
          </p:cNvSpPr>
          <p:nvPr userDrawn="1"/>
        </p:nvSpPr>
        <p:spPr bwMode="auto">
          <a:xfrm>
            <a:off x="379012" y="6210236"/>
            <a:ext cx="5735541" cy="246221"/>
          </a:xfrm>
          <a:prstGeom prst="rect">
            <a:avLst/>
          </a:prstGeom>
          <a:noFill/>
          <a:ln w="9525">
            <a:noFill/>
            <a:miter lim="800000"/>
            <a:headEnd/>
            <a:tailEnd/>
          </a:ln>
        </p:spPr>
        <p:txBody>
          <a:bodyPr wrap="square">
            <a:spAutoFit/>
          </a:bodyPr>
          <a:lstStyle/>
          <a:p>
            <a:pPr marL="0" lvl="1" defTabSz="914088">
              <a:defRPr/>
            </a:pPr>
            <a:r>
              <a:rPr lang="en-US" sz="1000" b="0" i="0" dirty="0">
                <a:solidFill>
                  <a:schemeClr val="tx1"/>
                </a:solidFill>
                <a:latin typeface="Segoe UI" charset="0"/>
                <a:ea typeface="Segoe UI" charset="0"/>
                <a:cs typeface="Segoe UI" charset="0"/>
              </a:rPr>
              <a:t>© Copyright Microsoft Corporation. All rights reserved.</a:t>
            </a:r>
          </a:p>
        </p:txBody>
      </p:sp>
      <p:pic>
        <p:nvPicPr>
          <p:cNvPr id="5" name="Picture 4">
            <a:extLst>
              <a:ext uri="{FF2B5EF4-FFF2-40B4-BE49-F238E27FC236}">
                <a16:creationId xmlns:a16="http://schemas.microsoft.com/office/drawing/2014/main" id="{9BA4684F-B256-4B3D-8CF8-E3919E085680}"/>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9719"/>
          <a:stretch/>
        </p:blipFill>
        <p:spPr>
          <a:xfrm>
            <a:off x="411646" y="2839452"/>
            <a:ext cx="3924282" cy="1598503"/>
          </a:xfrm>
          <a:prstGeom prst="rect">
            <a:avLst/>
          </a:prstGeom>
        </p:spPr>
      </p:pic>
    </p:spTree>
    <p:extLst>
      <p:ext uri="{BB962C8B-B14F-4D97-AF65-F5344CB8AC3E}">
        <p14:creationId xmlns:p14="http://schemas.microsoft.com/office/powerpoint/2010/main" val="41119414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Small Title">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800"/>
            </a:lvl1pPr>
          </a:lstStyle>
          <a:p>
            <a:r>
              <a:rPr lang="en-US"/>
              <a:t>Click to edit Master title style</a:t>
            </a:r>
            <a:endParaRPr lang="en-US" dirty="0"/>
          </a:p>
        </p:txBody>
      </p:sp>
      <p:sp>
        <p:nvSpPr>
          <p:cNvPr id="6" name="Slide Number Placeholder 5">
            <a:extLst>
              <a:ext uri="{FF2B5EF4-FFF2-40B4-BE49-F238E27FC236}">
                <a16:creationId xmlns:a16="http://schemas.microsoft.com/office/drawing/2014/main" id="{AF9386A6-1B24-F24E-ACF1-EA03F8741407}"/>
              </a:ext>
            </a:extLst>
          </p:cNvPr>
          <p:cNvSpPr>
            <a:spLocks noGrp="1"/>
          </p:cNvSpPr>
          <p:nvPr>
            <p:ph type="sldNum" sz="quarter" idx="28"/>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364318052"/>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89" y="3029995"/>
            <a:ext cx="9630389" cy="1793104"/>
          </a:xfrm>
          <a:noFill/>
        </p:spPr>
        <p:txBody>
          <a:bodyPr lIns="0" tIns="0" rIns="0" bIns="182880" anchor="b" anchorCtr="0"/>
          <a:lstStyle>
            <a:lvl1pPr>
              <a:defRPr sz="4705" strike="noStrike" spc="-49" baseline="0">
                <a:solidFill>
                  <a:schemeClr val="tx2"/>
                </a:solidFill>
              </a:defRPr>
            </a:lvl1pPr>
          </a:lstStyle>
          <a:p>
            <a:r>
              <a:rPr lang="en-US" dirty="0"/>
              <a:t>Microsoft Azure </a:t>
            </a:r>
            <a:br>
              <a:rPr lang="en-US" dirty="0"/>
            </a:br>
            <a:r>
              <a:rPr lang="en-US" dirty="0"/>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1" y="4847660"/>
            <a:ext cx="9602819" cy="745370"/>
          </a:xfrm>
        </p:spPr>
        <p:txBody>
          <a:bodyPr/>
          <a:lstStyle>
            <a:lvl1pPr>
              <a:defRPr sz="1765"/>
            </a:lvl1pPr>
            <a:lvl2pPr>
              <a:defRPr sz="1765"/>
            </a:lvl2pPr>
            <a:lvl3pPr>
              <a:defRPr sz="1372"/>
            </a:lvl3pPr>
            <a:lvl4pPr>
              <a:defRPr sz="1372"/>
            </a:lvl4pPr>
            <a:lvl5pPr>
              <a:defRPr sz="1029"/>
            </a:lvl5pPr>
          </a:lstStyle>
          <a:p>
            <a:pPr lvl="0"/>
            <a:r>
              <a:rPr lang="en-US" dirty="0"/>
              <a:t>Author name</a:t>
            </a:r>
          </a:p>
          <a:p>
            <a:pPr lvl="1"/>
            <a:r>
              <a:rPr lang="en-US" dirty="0"/>
              <a:t>Date</a:t>
            </a:r>
          </a:p>
        </p:txBody>
      </p:sp>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2256292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1" y="4847661"/>
            <a:ext cx="9609045"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dirty="0"/>
              <a:t>Author name</a:t>
            </a:r>
          </a:p>
          <a:p>
            <a:pPr lvl="1"/>
            <a:r>
              <a:rPr lang="en-US" dirty="0"/>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1" y="3029995"/>
            <a:ext cx="9630389" cy="1793104"/>
          </a:xfrm>
          <a:noFill/>
        </p:spPr>
        <p:txBody>
          <a:bodyPr lIns="0" tIns="0" rIns="0" bIns="182880" anchor="b" anchorCtr="0"/>
          <a:lstStyle>
            <a:lvl1pPr>
              <a:defRPr sz="4705" strike="noStrike" spc="-49" baseline="0">
                <a:solidFill>
                  <a:schemeClr val="bg1"/>
                </a:solidFill>
              </a:defRPr>
            </a:lvl1pPr>
          </a:lstStyle>
          <a:p>
            <a:r>
              <a:rPr lang="en-US" dirty="0"/>
              <a:t>Microsoft 365</a:t>
            </a:r>
            <a:br>
              <a:rPr lang="en-US" dirty="0"/>
            </a:br>
            <a:r>
              <a:rPr lang="en-US" dirty="0"/>
              <a:t>title or event name</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Tree>
    <p:extLst>
      <p:ext uri="{BB962C8B-B14F-4D97-AF65-F5344CB8AC3E}">
        <p14:creationId xmlns:p14="http://schemas.microsoft.com/office/powerpoint/2010/main" val="25288180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8" name="Picture 7">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9" name="Rectangle 8">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1" name="Rectangle 10">
            <a:extLst>
              <a:ext uri="{FF2B5EF4-FFF2-40B4-BE49-F238E27FC236}">
                <a16:creationId xmlns:a16="http://schemas.microsoft.com/office/drawing/2014/main" id="{13532A61-7338-495C-8787-A222781205FF}"/>
              </a:ext>
            </a:extLst>
          </p:cNvPr>
          <p:cNvSpPr/>
          <p:nvPr userDrawn="1"/>
        </p:nvSpPr>
        <p:spPr bwMode="auto">
          <a:xfrm>
            <a:off x="426424" y="212826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2" y="4495237"/>
            <a:ext cx="6507352"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dirty="0"/>
              <a:t>Author name</a:t>
            </a:r>
          </a:p>
          <a:p>
            <a:pPr lvl="1"/>
            <a:r>
              <a:rPr lang="en-US" dirty="0"/>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0"/>
            <a:ext cx="6564802" cy="1793104"/>
          </a:xfrm>
          <a:noFill/>
        </p:spPr>
        <p:txBody>
          <a:bodyPr lIns="0" tIns="0" rIns="0" bIns="182880" anchor="b" anchorCtr="0"/>
          <a:lstStyle>
            <a:lvl1pPr>
              <a:defRPr sz="4705" strike="noStrike" spc="-49" baseline="0">
                <a:solidFill>
                  <a:schemeClr val="bg1"/>
                </a:solidFill>
              </a:defRPr>
            </a:lvl1pPr>
          </a:lstStyle>
          <a:p>
            <a:r>
              <a:rPr lang="en-US" dirty="0"/>
              <a:t>Microsoft 365 title or event name</a:t>
            </a:r>
          </a:p>
        </p:txBody>
      </p:sp>
      <p:pic>
        <p:nvPicPr>
          <p:cNvPr id="12" name="Picture 11">
            <a:extLst>
              <a:ext uri="{FF2B5EF4-FFF2-40B4-BE49-F238E27FC236}">
                <a16:creationId xmlns:a16="http://schemas.microsoft.com/office/drawing/2014/main" id="{6147B7F7-3EAA-3540-BC65-00BDB110EAC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28243434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5" name="Picture 4">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6" name="Rectangle 5">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7" name="Rectangle 6">
            <a:extLst>
              <a:ext uri="{FF2B5EF4-FFF2-40B4-BE49-F238E27FC236}">
                <a16:creationId xmlns:a16="http://schemas.microsoft.com/office/drawing/2014/main" id="{13532A61-7338-495C-8787-A222781205FF}"/>
              </a:ext>
            </a:extLst>
          </p:cNvPr>
          <p:cNvSpPr/>
          <p:nvPr userDrawn="1"/>
        </p:nvSpPr>
        <p:spPr bwMode="auto">
          <a:xfrm>
            <a:off x="428681" y="2161468"/>
            <a:ext cx="7477989" cy="35862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2" y="4495237"/>
            <a:ext cx="6507352" cy="724246"/>
          </a:xfrm>
        </p:spPr>
        <p:txBody>
          <a:bodyPr/>
          <a:lstStyle>
            <a:lvl1pPr>
              <a:defRPr sz="1765">
                <a:solidFill>
                  <a:schemeClr val="tx1"/>
                </a:solidFill>
              </a:defRPr>
            </a:lvl1pPr>
            <a:lvl2pPr>
              <a:defRPr sz="1765">
                <a:solidFill>
                  <a:schemeClr val="tx1"/>
                </a:solidFill>
              </a:defRPr>
            </a:lvl2pPr>
            <a:lvl3pPr>
              <a:defRPr sz="1372"/>
            </a:lvl3pPr>
            <a:lvl4pPr>
              <a:defRPr sz="1372"/>
            </a:lvl4pPr>
            <a:lvl5pPr>
              <a:defRPr sz="1029"/>
            </a:lvl5pPr>
          </a:lstStyle>
          <a:p>
            <a:pPr lvl="0"/>
            <a:r>
              <a:rPr lang="en-US" dirty="0"/>
              <a:t>Author name</a:t>
            </a:r>
          </a:p>
          <a:p>
            <a:pPr lvl="1"/>
            <a:r>
              <a:rPr lang="en-US" dirty="0"/>
              <a:t>Date</a:t>
            </a:r>
          </a:p>
        </p:txBody>
      </p:sp>
      <p:sp>
        <p:nvSpPr>
          <p:cNvPr id="9"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0"/>
            <a:ext cx="6564802" cy="1793104"/>
          </a:xfrm>
          <a:noFill/>
        </p:spPr>
        <p:txBody>
          <a:bodyPr lIns="0" tIns="0" rIns="0" bIns="182880" anchor="b" anchorCtr="0"/>
          <a:lstStyle>
            <a:lvl1pPr>
              <a:defRPr sz="4705" strike="noStrike" spc="-49" baseline="0">
                <a:solidFill>
                  <a:schemeClr val="tx2"/>
                </a:solidFill>
              </a:defRPr>
            </a:lvl1pPr>
          </a:lstStyle>
          <a:p>
            <a:r>
              <a:rPr lang="en-US" dirty="0"/>
              <a:t>Microsoft 365 title or event name</a:t>
            </a:r>
          </a:p>
        </p:txBody>
      </p:sp>
      <p:pic>
        <p:nvPicPr>
          <p:cNvPr id="10" name="Picture 9">
            <a:extLst>
              <a:ext uri="{FF2B5EF4-FFF2-40B4-BE49-F238E27FC236}">
                <a16:creationId xmlns:a16="http://schemas.microsoft.com/office/drawing/2014/main" id="{6147B7F7-3EAA-3540-BC65-00BDB110EAC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1811348501"/>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p:spPr>
        <p:txBody>
          <a:bodyPr lIns="0" tIns="0" rIns="0" bIns="0"/>
          <a:lstStyle>
            <a:lvl1pPr>
              <a:defRPr sz="1765" spc="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229843" y="1168943"/>
            <a:ext cx="3837818" cy="3786998"/>
          </a:xfr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dirty="0"/>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2444881722"/>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55995" y="1922802"/>
            <a:ext cx="11306469" cy="603538"/>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93" indent="0">
              <a:buNone/>
              <a:defRPr/>
            </a:lvl3pPr>
            <a:lvl4pPr marL="672290" indent="0">
              <a:buNone/>
              <a:defRPr/>
            </a:lvl4pPr>
            <a:lvl5pPr marL="896386" indent="0">
              <a:buNone/>
              <a:defRPr/>
            </a:lvl5pPr>
          </a:lstStyle>
          <a:p>
            <a:pPr lvl="0"/>
            <a:r>
              <a:rPr lang="en-US" dirty="0"/>
              <a:t>Large: subhead Segoe UI </a:t>
            </a:r>
            <a:r>
              <a:rPr lang="en-US" dirty="0" err="1"/>
              <a:t>Semibold</a:t>
            </a:r>
            <a:r>
              <a:rPr lang="en-US" dirty="0"/>
              <a:t> 20/24</a:t>
            </a:r>
          </a:p>
          <a:p>
            <a:pPr lvl="1"/>
            <a:r>
              <a:rPr lang="en-US" dirty="0"/>
              <a:t>Large: subhead Segoe UI Regular 20/24</a:t>
            </a:r>
          </a:p>
        </p:txBody>
      </p:sp>
      <p:sp>
        <p:nvSpPr>
          <p:cNvPr id="5" name="Text Placeholder 4"/>
          <p:cNvSpPr>
            <a:spLocks noGrp="1"/>
          </p:cNvSpPr>
          <p:nvPr>
            <p:ph type="body" sz="quarter" idx="11" hasCustomPrompt="1"/>
          </p:nvPr>
        </p:nvSpPr>
        <p:spPr>
          <a:xfrm>
            <a:off x="455995" y="3151388"/>
            <a:ext cx="11306469" cy="443839"/>
          </a:xfr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chemeClr val="tx1"/>
                </a:solidFill>
              </a:defRPr>
            </a:lvl2pPr>
            <a:lvl3pPr marL="448193" indent="0">
              <a:buNone/>
              <a:defRPr/>
            </a:lvl3pPr>
            <a:lvl4pPr marL="672290" indent="0">
              <a:buNone/>
              <a:defRPr/>
            </a:lvl4pPr>
            <a:lvl5pPr marL="896386" indent="0">
              <a:buNone/>
              <a:defRPr/>
            </a:lvl5pPr>
          </a:lstStyle>
          <a:p>
            <a:pPr lvl="0"/>
            <a:r>
              <a:rPr lang="en-US" dirty="0"/>
              <a:t>Medium: paragraph title Segoe UI </a:t>
            </a:r>
            <a:r>
              <a:rPr lang="en-US" dirty="0" err="1"/>
              <a:t>Semibold</a:t>
            </a:r>
            <a:r>
              <a:rPr lang="en-US" dirty="0"/>
              <a:t> 14/18</a:t>
            </a:r>
          </a:p>
          <a:p>
            <a:pPr lvl="1"/>
            <a:r>
              <a:rPr lang="en-US" dirty="0"/>
              <a:t>Body copy Segoe UI Regular 14/18</a:t>
            </a:r>
          </a:p>
        </p:txBody>
      </p:sp>
      <p:sp>
        <p:nvSpPr>
          <p:cNvPr id="7" name="Text Placeholder 6"/>
          <p:cNvSpPr>
            <a:spLocks noGrp="1"/>
          </p:cNvSpPr>
          <p:nvPr>
            <p:ph type="body" sz="quarter" idx="12" hasCustomPrompt="1"/>
          </p:nvPr>
        </p:nvSpPr>
        <p:spPr>
          <a:xfrm>
            <a:off x="455995" y="4352947"/>
            <a:ext cx="11306469" cy="331946"/>
          </a:xfr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chemeClr val="tx1"/>
                </a:solidFill>
              </a:defRPr>
            </a:lvl2pPr>
            <a:lvl3pPr marL="448193" indent="0">
              <a:buNone/>
              <a:defRPr/>
            </a:lvl3pPr>
            <a:lvl4pPr marL="672290" indent="0">
              <a:buNone/>
              <a:defRPr/>
            </a:lvl4pPr>
            <a:lvl5pPr marL="0" indent="0">
              <a:lnSpc>
                <a:spcPct val="100000"/>
              </a:lnSpc>
              <a:buNone/>
              <a:defRPr/>
            </a:lvl5pPr>
          </a:lstStyle>
          <a:p>
            <a:pPr lvl="4"/>
            <a:r>
              <a:rPr lang="en-US" dirty="0"/>
              <a:t>Small caption: Segoe UI Bold 10/12</a:t>
            </a:r>
          </a:p>
          <a:p>
            <a:pPr lvl="1"/>
            <a:r>
              <a:rPr lang="en-US" dirty="0"/>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2971884811"/>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55995" y="1922587"/>
            <a:ext cx="9384447" cy="603538"/>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55995" y="3151388"/>
            <a:ext cx="3618381" cy="2675220"/>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675220"/>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675220"/>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3228549809"/>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3"/>
            <a:ext cx="3618381" cy="2435151"/>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lvl="1"/>
            <a:endParaRPr lang="en-US" dirty="0"/>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1" y="2363623"/>
            <a:ext cx="3618381" cy="2435151"/>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lvl="1"/>
            <a:endParaRPr lang="en-US" dirty="0"/>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1024933372"/>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64958" y="1599724"/>
            <a:ext cx="3609417" cy="3099393"/>
          </a:xfrm>
          <a:blipFill>
            <a:blip r:embed="rId2"/>
            <a:stretch>
              <a:fillRect/>
            </a:stretch>
          </a:blipFill>
        </p:spPr>
        <p:txBody>
          <a:bodyPr anchor="ctr" anchorCtr="0">
            <a:noAutofit/>
          </a:bodyPr>
          <a:lstStyle>
            <a:lvl1pPr marL="0" indent="0" algn="ctr">
              <a:buNone/>
              <a:defRPr sz="1961">
                <a:solidFill>
                  <a:schemeClr val="bg1"/>
                </a:solidFill>
              </a:defRPr>
            </a:lvl1pPr>
          </a:lstStyle>
          <a:p>
            <a:pPr lvl="0"/>
            <a:r>
              <a:rPr lang="en-US" dirty="0"/>
              <a:t>Place photo</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55995"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144083"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00039" y="1599724"/>
            <a:ext cx="3609417" cy="3099393"/>
          </a:xfrm>
          <a:blipFill>
            <a:blip r:embed="rId3"/>
            <a:stretch>
              <a:fillRect/>
            </a:stretch>
          </a:blipFill>
        </p:spPr>
        <p:txBody>
          <a:bodyPr anchor="ctr" anchorCtr="0">
            <a:noAutofit/>
          </a:bodyPr>
          <a:lstStyle>
            <a:lvl1pPr marL="0" indent="0" algn="ctr">
              <a:buNone/>
              <a:defRPr sz="1961">
                <a:solidFill>
                  <a:schemeClr val="bg1"/>
                </a:solidFill>
              </a:defRPr>
            </a:lvl1pPr>
          </a:lstStyle>
          <a:p>
            <a:pPr lvl="0"/>
            <a:r>
              <a:rPr lang="en-US" dirty="0"/>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144083" y="1599722"/>
            <a:ext cx="3609417" cy="3099394"/>
          </a:xfrm>
          <a:blipFill>
            <a:blip r:embed="rId4"/>
            <a:stretch>
              <a:fillRect/>
            </a:stretch>
          </a:blipFill>
        </p:spPr>
        <p:txBody>
          <a:bodyPr anchor="ctr" anchorCtr="0">
            <a:noAutofit/>
          </a:bodyPr>
          <a:lstStyle>
            <a:lvl1pPr marL="0" indent="0" algn="ctr">
              <a:buNone/>
              <a:defRPr sz="1961">
                <a:solidFill>
                  <a:schemeClr val="bg1"/>
                </a:solidFill>
              </a:defRPr>
            </a:lvl1pPr>
          </a:lstStyle>
          <a:p>
            <a:pPr lvl="0"/>
            <a:r>
              <a:rPr lang="en-US" dirty="0"/>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1"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2" name="Footer Placeholder 14">
            <a:extLst>
              <a:ext uri="{FF2B5EF4-FFF2-40B4-BE49-F238E27FC236}">
                <a16:creationId xmlns:a16="http://schemas.microsoft.com/office/drawing/2014/main" id="{CA59C6B7-B917-1840-9DE3-C346678711AC}"/>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1808829894"/>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6"/>
            <a:ext cx="1693247" cy="895855"/>
          </a:xfrm>
        </p:spPr>
        <p:txBody>
          <a:bodyPr>
            <a:noAutofit/>
          </a:bodyPr>
          <a:lstStyle>
            <a:lvl1pPr marL="0" indent="0">
              <a:buNone/>
              <a:defRPr sz="1961"/>
            </a:lvl1pPr>
          </a:lstStyle>
          <a:p>
            <a:pPr lvl="0"/>
            <a:r>
              <a:rPr lang="en-US" dirty="0"/>
              <a:t>Picture</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55995" y="3167818"/>
            <a:ext cx="1693247" cy="2778790"/>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378328"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00662"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222995"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145328"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067660"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378328" y="2158886"/>
            <a:ext cx="1693247" cy="895855"/>
          </a:xfrm>
        </p:spPr>
        <p:txBody>
          <a:bodyPr>
            <a:noAutofit/>
          </a:bodyPr>
          <a:lstStyle>
            <a:lvl1pPr marL="0" indent="0">
              <a:buNone/>
              <a:defRPr sz="1961"/>
            </a:lvl1pPr>
          </a:lstStyle>
          <a:p>
            <a:pPr lvl="0"/>
            <a:r>
              <a:rPr lang="en-US" dirty="0"/>
              <a:t>Picture</a:t>
            </a:r>
          </a:p>
        </p:txBody>
      </p:sp>
      <p:sp>
        <p:nvSpPr>
          <p:cNvPr id="26" name="Content Placeholder 15"/>
          <p:cNvSpPr>
            <a:spLocks noGrp="1"/>
          </p:cNvSpPr>
          <p:nvPr>
            <p:ph sz="quarter" idx="27" hasCustomPrompt="1"/>
          </p:nvPr>
        </p:nvSpPr>
        <p:spPr>
          <a:xfrm>
            <a:off x="4300662" y="2158886"/>
            <a:ext cx="1693247" cy="895855"/>
          </a:xfrm>
        </p:spPr>
        <p:txBody>
          <a:bodyPr>
            <a:noAutofit/>
          </a:bodyPr>
          <a:lstStyle>
            <a:lvl1pPr marL="0" indent="0">
              <a:buNone/>
              <a:defRPr sz="1961"/>
            </a:lvl1pPr>
          </a:lstStyle>
          <a:p>
            <a:pPr lvl="0"/>
            <a:r>
              <a:rPr lang="en-US" dirty="0"/>
              <a:t>Picture</a:t>
            </a:r>
          </a:p>
        </p:txBody>
      </p:sp>
      <p:sp>
        <p:nvSpPr>
          <p:cNvPr id="27" name="Content Placeholder 15"/>
          <p:cNvSpPr>
            <a:spLocks noGrp="1"/>
          </p:cNvSpPr>
          <p:nvPr>
            <p:ph sz="quarter" idx="28" hasCustomPrompt="1"/>
          </p:nvPr>
        </p:nvSpPr>
        <p:spPr>
          <a:xfrm>
            <a:off x="6222995" y="2158886"/>
            <a:ext cx="1693247" cy="895855"/>
          </a:xfrm>
        </p:spPr>
        <p:txBody>
          <a:bodyPr>
            <a:noAutofit/>
          </a:bodyPr>
          <a:lstStyle>
            <a:lvl1pPr marL="0" indent="0">
              <a:buNone/>
              <a:defRPr sz="1961"/>
            </a:lvl1pPr>
          </a:lstStyle>
          <a:p>
            <a:pPr lvl="0"/>
            <a:r>
              <a:rPr lang="en-US" dirty="0"/>
              <a:t>Picture</a:t>
            </a:r>
          </a:p>
        </p:txBody>
      </p:sp>
      <p:sp>
        <p:nvSpPr>
          <p:cNvPr id="28" name="Content Placeholder 15"/>
          <p:cNvSpPr>
            <a:spLocks noGrp="1"/>
          </p:cNvSpPr>
          <p:nvPr>
            <p:ph sz="quarter" idx="29" hasCustomPrompt="1"/>
          </p:nvPr>
        </p:nvSpPr>
        <p:spPr>
          <a:xfrm>
            <a:off x="8145328" y="2158886"/>
            <a:ext cx="1693247" cy="895855"/>
          </a:xfrm>
        </p:spPr>
        <p:txBody>
          <a:bodyPr>
            <a:noAutofit/>
          </a:bodyPr>
          <a:lstStyle>
            <a:lvl1pPr marL="0" indent="0">
              <a:buNone/>
              <a:defRPr sz="1961"/>
            </a:lvl1pPr>
          </a:lstStyle>
          <a:p>
            <a:pPr lvl="0"/>
            <a:r>
              <a:rPr lang="en-US" dirty="0"/>
              <a:t>Picture</a:t>
            </a:r>
          </a:p>
        </p:txBody>
      </p:sp>
      <p:sp>
        <p:nvSpPr>
          <p:cNvPr id="29" name="Content Placeholder 15"/>
          <p:cNvSpPr>
            <a:spLocks noGrp="1"/>
          </p:cNvSpPr>
          <p:nvPr>
            <p:ph sz="quarter" idx="30" hasCustomPrompt="1"/>
          </p:nvPr>
        </p:nvSpPr>
        <p:spPr>
          <a:xfrm>
            <a:off x="10067660" y="2158886"/>
            <a:ext cx="1693247" cy="895855"/>
          </a:xfrm>
        </p:spPr>
        <p:txBody>
          <a:bodyPr>
            <a:noAutofit/>
          </a:bodyPr>
          <a:lstStyle>
            <a:lvl1pPr marL="0" indent="0">
              <a:buNone/>
              <a:defRPr sz="1961"/>
            </a:lvl1pPr>
          </a:lstStyle>
          <a:p>
            <a:pPr lvl="0"/>
            <a:r>
              <a:rPr lang="en-US" dirty="0"/>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3"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1"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2"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3"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6.</a:t>
            </a:r>
          </a:p>
        </p:txBody>
      </p:sp>
      <p:sp>
        <p:nvSpPr>
          <p:cNvPr id="23" name="Footer Placeholder 14">
            <a:extLst>
              <a:ext uri="{FF2B5EF4-FFF2-40B4-BE49-F238E27FC236}">
                <a16:creationId xmlns:a16="http://schemas.microsoft.com/office/drawing/2014/main" id="{CDC19876-13E5-1847-AE6E-14EA37A9CED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2535954651"/>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6AA340A-11B1-4D46-BE2D-4B2D31C56900}"/>
              </a:ext>
            </a:extLst>
          </p:cNvPr>
          <p:cNvSpPr>
            <a:spLocks noGrp="1"/>
          </p:cNvSpPr>
          <p:nvPr>
            <p:ph type="sldNum" sz="quarter" idx="10"/>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79860896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solidFill>
                  <a:schemeClr val="tx1"/>
                </a:solidFill>
              </a:defRPr>
            </a:lvl1pPr>
          </a:lstStyle>
          <a:p>
            <a:r>
              <a:rPr lang="en-US" dirty="0"/>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1806504043"/>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tx2"/>
                </a:solidFill>
              </a:defRPr>
            </a:lvl1pPr>
          </a:lstStyle>
          <a:p>
            <a:pPr marL="0" lvl="0">
              <a:lnSpc>
                <a:spcPts val="5490"/>
              </a:lnSpc>
            </a:pPr>
            <a:r>
              <a:rPr lang="en-US" dirty="0"/>
              <a:t>Section title</a:t>
            </a:r>
          </a:p>
        </p:txBody>
      </p:sp>
    </p:spTree>
    <p:extLst>
      <p:ext uri="{BB962C8B-B14F-4D97-AF65-F5344CB8AC3E}">
        <p14:creationId xmlns:p14="http://schemas.microsoft.com/office/powerpoint/2010/main" val="20694922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dirty="0"/>
              <a:t>Section title</a:t>
            </a:r>
          </a:p>
        </p:txBody>
      </p:sp>
    </p:spTree>
    <p:extLst>
      <p:ext uri="{BB962C8B-B14F-4D97-AF65-F5344CB8AC3E}">
        <p14:creationId xmlns:p14="http://schemas.microsoft.com/office/powerpoint/2010/main" val="40270299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229842" y="0"/>
            <a:ext cx="5962158" cy="6858000"/>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55995" y="620428"/>
            <a:ext cx="5541959" cy="403137"/>
          </a:xfrm>
        </p:spPr>
        <p:txBody>
          <a:bodyPr wrap="square" lIns="0" tIns="0" rIns="0" bIns="0">
            <a:spAutoFit/>
          </a:bodyPr>
          <a:lstStyle>
            <a:lvl1pPr>
              <a:lnSpc>
                <a:spcPts val="3137"/>
              </a:lnSpc>
              <a:defRPr sz="2745" baseline="0">
                <a:solidFill>
                  <a:schemeClr val="tx1"/>
                </a:solidFill>
              </a:defRPr>
            </a:lvl1pPr>
          </a:lstStyle>
          <a:p>
            <a:r>
              <a:rPr lang="en-US" dirty="0"/>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3"/>
            <a:ext cx="4822952" cy="264890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lvl="1"/>
            <a:endParaRPr lang="en-US" dirty="0"/>
          </a:p>
          <a:p>
            <a:pPr lvl="1"/>
            <a:endParaRPr lang="en-US" dirty="0"/>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7"/>
            <a:ext cx="4822951" cy="287771"/>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dirty="0"/>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t>
            </a:r>
          </a:p>
        </p:txBody>
      </p:sp>
    </p:spTree>
    <p:extLst>
      <p:ext uri="{BB962C8B-B14F-4D97-AF65-F5344CB8AC3E}">
        <p14:creationId xmlns:p14="http://schemas.microsoft.com/office/powerpoint/2010/main" val="2517931494"/>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55995" y="2158885"/>
            <a:ext cx="3618381" cy="2540231"/>
          </a:xfrm>
          <a:blipFill>
            <a:blip r:embed="rId2"/>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03151" y="2158885"/>
            <a:ext cx="3607487" cy="2540231"/>
          </a:xfrm>
          <a:blipFill>
            <a:blip r:embed="rId3"/>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139413" y="2158885"/>
            <a:ext cx="3623050" cy="2540231"/>
          </a:xfrm>
          <a:blipFill>
            <a:blip r:embed="rId4"/>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Photo layout 2</a:t>
            </a:r>
          </a:p>
        </p:txBody>
      </p:sp>
      <p:sp>
        <p:nvSpPr>
          <p:cNvPr id="5" name="Text Placeholder 4"/>
          <p:cNvSpPr>
            <a:spLocks noGrp="1"/>
          </p:cNvSpPr>
          <p:nvPr>
            <p:ph type="body" sz="quarter" idx="11" hasCustomPrompt="1"/>
          </p:nvPr>
        </p:nvSpPr>
        <p:spPr>
          <a:xfrm>
            <a:off x="455995"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00039"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144083"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4" name="Footer Placeholder 14">
            <a:extLst>
              <a:ext uri="{FF2B5EF4-FFF2-40B4-BE49-F238E27FC236}">
                <a16:creationId xmlns:a16="http://schemas.microsoft.com/office/drawing/2014/main" id="{3B5B741A-7576-5149-903B-7C99768D88C1}"/>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3727297613"/>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55995" y="1922802"/>
            <a:ext cx="4758211" cy="603538"/>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dirty="0"/>
              <a:t>Large subhead Segoe UI Regular 20/24. Em volor resequaectur.</a:t>
            </a:r>
            <a:endParaRPr lang="en-US" dirty="0"/>
          </a:p>
        </p:txBody>
      </p:sp>
      <p:sp>
        <p:nvSpPr>
          <p:cNvPr id="5" name="Text Placeholder 4"/>
          <p:cNvSpPr>
            <a:spLocks noGrp="1"/>
          </p:cNvSpPr>
          <p:nvPr>
            <p:ph type="body" sz="quarter" idx="11" hasCustomPrompt="1"/>
          </p:nvPr>
        </p:nvSpPr>
        <p:spPr>
          <a:xfrm>
            <a:off x="455995" y="2707597"/>
            <a:ext cx="4758210" cy="2521331"/>
          </a:xfrm>
        </p:spPr>
        <p:txBody>
          <a:bodyPr lIns="0" tIns="0" rIns="0" bIns="0"/>
          <a:lstStyle>
            <a:lvl1pPr marL="280121" indent="-280121">
              <a:lnSpc>
                <a:spcPts val="1765"/>
              </a:lnSpc>
              <a:spcBef>
                <a:spcPts val="0"/>
              </a:spcBef>
              <a:buFont typeface="Arial" panose="020B0604020202020204" pitchFamily="34" charset="0"/>
              <a:buChar char="•"/>
              <a:defRPr sz="1372"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421009"/>
            <a:ext cx="5834041" cy="546753"/>
          </a:xfrm>
        </p:spPr>
        <p:txBody>
          <a:bodyPr anchor="ctr" anchorCtr="0"/>
          <a:lstStyle>
            <a:lvl1pPr algn="ctr">
              <a:defRPr/>
            </a:lvl1pPr>
          </a:lstStyle>
          <a:p>
            <a:r>
              <a:rPr lang="en-US"/>
              <a:t>Click icon to add picture</a:t>
            </a:r>
            <a:endParaRPr lang="en-US" dirty="0"/>
          </a:p>
        </p:txBody>
      </p:sp>
      <p:sp>
        <p:nvSpPr>
          <p:cNvPr id="8" name="Footer Placeholder 14">
            <a:extLst>
              <a:ext uri="{FF2B5EF4-FFF2-40B4-BE49-F238E27FC236}">
                <a16:creationId xmlns:a16="http://schemas.microsoft.com/office/drawing/2014/main" id="{91B60D61-6FC1-0E45-8A2E-51410A6C6305}"/>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932443940"/>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421009"/>
            <a:ext cx="5834041" cy="546753"/>
          </a:xfrm>
        </p:spPr>
        <p:txBody>
          <a:bodyPr anchor="ctr" anchorCtr="0"/>
          <a:lstStyle>
            <a:lvl1pPr algn="ctr">
              <a:defRPr/>
            </a:lvl1pPr>
          </a:lstStyle>
          <a:p>
            <a:r>
              <a:rPr lang="en-US"/>
              <a:t>Click icon to add picture</a:t>
            </a:r>
            <a:endParaRPr lang="en-US" dirty="0"/>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Device layout 2: two columns</a:t>
            </a:r>
          </a:p>
        </p:txBody>
      </p:sp>
      <p:sp>
        <p:nvSpPr>
          <p:cNvPr id="10" name="Footer Placeholder 14">
            <a:extLst>
              <a:ext uri="{FF2B5EF4-FFF2-40B4-BE49-F238E27FC236}">
                <a16:creationId xmlns:a16="http://schemas.microsoft.com/office/drawing/2014/main" id="{E48FC59D-3F2F-9746-A309-EDC9968BC4CC}"/>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1240582227"/>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88254"/>
            <a:ext cx="7678751" cy="546753"/>
          </a:xfrm>
        </p:spPr>
        <p:txBody>
          <a:bodyPr anchor="ctr" anchorCtr="0"/>
          <a:lstStyle>
            <a:lvl1pPr algn="ctr">
              <a:defRPr/>
            </a:lvl1pPr>
          </a:lstStyle>
          <a:p>
            <a:r>
              <a:rPr lang="en-US"/>
              <a:t>Click icon to add picture</a:t>
            </a:r>
            <a:endParaRPr lang="en-US" dirty="0"/>
          </a:p>
        </p:txBody>
      </p:sp>
      <p:sp>
        <p:nvSpPr>
          <p:cNvPr id="6" name="Footer Placeholder 14">
            <a:extLst>
              <a:ext uri="{FF2B5EF4-FFF2-40B4-BE49-F238E27FC236}">
                <a16:creationId xmlns:a16="http://schemas.microsoft.com/office/drawing/2014/main" id="{C171A6F7-E2D5-4545-B545-35D9AA4D1332}"/>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842132127"/>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p:spPr>
        <p:txBody>
          <a:bodyPr anchor="ctr">
            <a:noAutofit/>
          </a:bodyPr>
          <a:lstStyle>
            <a:lvl1pPr marL="0" indent="0" algn="ctr">
              <a:buNone/>
              <a:defRPr sz="2353"/>
            </a:lvl1pPr>
          </a:lstStyle>
          <a:p>
            <a:r>
              <a:rPr lang="en-US"/>
              <a:t>Click icon to add chart</a:t>
            </a:r>
            <a:endParaRPr lang="en-US" dirty="0"/>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Chart examples</a:t>
            </a:r>
          </a:p>
        </p:txBody>
      </p:sp>
      <p:sp>
        <p:nvSpPr>
          <p:cNvPr id="9" name="Text Placeholder 4"/>
          <p:cNvSpPr>
            <a:spLocks noGrp="1"/>
          </p:cNvSpPr>
          <p:nvPr>
            <p:ph type="body" sz="quarter" idx="12" hasCustomPrompt="1"/>
          </p:nvPr>
        </p:nvSpPr>
        <p:spPr>
          <a:xfrm>
            <a:off x="455992" y="5857162"/>
            <a:ext cx="3618381" cy="301770"/>
          </a:xfrm>
        </p:spPr>
        <p:txBody>
          <a:bodyPr lIns="0" tIns="0" rIns="0" bIns="0"/>
          <a:lstStyle>
            <a:lvl1pPr marL="0" indent="0">
              <a:lnSpc>
                <a:spcPts val="1176"/>
              </a:lnSpc>
              <a:spcBef>
                <a:spcPts val="882"/>
              </a:spcBef>
              <a:buFont typeface="Arial" panose="020B0604020202020204" pitchFamily="34" charset="0"/>
              <a:buNone/>
              <a:defRPr sz="980" b="0" i="0" spc="0">
                <a:solidFill>
                  <a:schemeClr val="tx1"/>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7" name="Text Placeholder 4"/>
          <p:cNvSpPr>
            <a:spLocks noGrp="1"/>
          </p:cNvSpPr>
          <p:nvPr>
            <p:ph type="body" sz="quarter" idx="18" hasCustomPrompt="1"/>
          </p:nvPr>
        </p:nvSpPr>
        <p:spPr>
          <a:xfrm>
            <a:off x="4303152" y="5857162"/>
            <a:ext cx="3607487" cy="301770"/>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03152" y="1950780"/>
            <a:ext cx="3607487" cy="3534843"/>
          </a:xfrm>
        </p:spPr>
        <p:txBody>
          <a:bodyPr anchor="ctr">
            <a:noAutofit/>
          </a:bodyPr>
          <a:lstStyle>
            <a:lvl1pPr marL="0" indent="0" algn="ctr">
              <a:buNone/>
              <a:defRPr sz="2353"/>
            </a:lvl1pPr>
          </a:lstStyle>
          <a:p>
            <a:r>
              <a:rPr lang="en-US"/>
              <a:t>Click icon to add chart</a:t>
            </a:r>
            <a:endParaRPr lang="en-US" dirty="0"/>
          </a:p>
        </p:txBody>
      </p:sp>
      <p:sp>
        <p:nvSpPr>
          <p:cNvPr id="21" name="Chart Placeholder 6"/>
          <p:cNvSpPr>
            <a:spLocks noGrp="1"/>
          </p:cNvSpPr>
          <p:nvPr>
            <p:ph type="chart" sz="quarter" idx="23"/>
          </p:nvPr>
        </p:nvSpPr>
        <p:spPr>
          <a:xfrm>
            <a:off x="8139412" y="1950780"/>
            <a:ext cx="3623051" cy="3534843"/>
          </a:xfrm>
        </p:spPr>
        <p:txBody>
          <a:bodyPr anchor="ctr">
            <a:noAutofit/>
          </a:bodyPr>
          <a:lstStyle>
            <a:lvl1pPr marL="0" indent="0" algn="ctr">
              <a:buNone/>
              <a:defRPr sz="2353"/>
            </a:lvl1pPr>
          </a:lstStyle>
          <a:p>
            <a:r>
              <a:rPr lang="en-US"/>
              <a:t>Click icon to add chart</a:t>
            </a:r>
            <a:endParaRPr lang="en-US" dirty="0"/>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dirty="0"/>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dirty="0"/>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dirty="0"/>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857162"/>
            <a:ext cx="3607487" cy="301770"/>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3" name="Footer Placeholder 14">
            <a:extLst>
              <a:ext uri="{FF2B5EF4-FFF2-40B4-BE49-F238E27FC236}">
                <a16:creationId xmlns:a16="http://schemas.microsoft.com/office/drawing/2014/main" id="{592F5440-0E12-0F44-ACE7-3C2064AE32D5}"/>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25443979"/>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Table styling</a:t>
            </a:r>
          </a:p>
        </p:txBody>
      </p:sp>
      <p:sp>
        <p:nvSpPr>
          <p:cNvPr id="4" name="Table Placeholder 3"/>
          <p:cNvSpPr>
            <a:spLocks noGrp="1"/>
          </p:cNvSpPr>
          <p:nvPr>
            <p:ph type="tbl" sz="quarter" idx="10"/>
          </p:nvPr>
        </p:nvSpPr>
        <p:spPr>
          <a:xfrm>
            <a:off x="455995" y="3924852"/>
            <a:ext cx="11306469" cy="546753"/>
          </a:xfrm>
        </p:spPr>
        <p:txBody>
          <a:bodyPr anchor="ctr" anchorCtr="0"/>
          <a:lstStyle>
            <a:lvl1pPr algn="ctr">
              <a:defRPr/>
            </a:lvl1pPr>
          </a:lstStyle>
          <a:p>
            <a:r>
              <a:rPr lang="en-US"/>
              <a:t>Click icon to add table</a:t>
            </a:r>
          </a:p>
        </p:txBody>
      </p:sp>
      <p:sp>
        <p:nvSpPr>
          <p:cNvPr id="6" name="Footer Placeholder 14">
            <a:extLst>
              <a:ext uri="{FF2B5EF4-FFF2-40B4-BE49-F238E27FC236}">
                <a16:creationId xmlns:a16="http://schemas.microsoft.com/office/drawing/2014/main" id="{8FFE576D-7F23-5D49-98BE-F31E6740176A}"/>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2182026266"/>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 + slanted Image Right">
    <p:spTree>
      <p:nvGrpSpPr>
        <p:cNvPr id="1" name=""/>
        <p:cNvGrpSpPr/>
        <p:nvPr/>
      </p:nvGrpSpPr>
      <p:grpSpPr>
        <a:xfrm>
          <a:off x="0" y="0"/>
          <a:ext cx="0" cy="0"/>
          <a:chOff x="0" y="0"/>
          <a:chExt cx="0" cy="0"/>
        </a:xfrm>
      </p:grpSpPr>
      <p:sp>
        <p:nvSpPr>
          <p:cNvPr id="3" name="Picture Placeholder 3">
            <a:extLst>
              <a:ext uri="{FF2B5EF4-FFF2-40B4-BE49-F238E27FC236}">
                <a16:creationId xmlns:a16="http://schemas.microsoft.com/office/drawing/2014/main" id="{F47F45D9-95A5-4648-AE3A-82DCC6FFC597}"/>
              </a:ext>
            </a:extLst>
          </p:cNvPr>
          <p:cNvSpPr>
            <a:spLocks noGrp="1"/>
          </p:cNvSpPr>
          <p:nvPr>
            <p:ph type="pic" sz="quarter" idx="24" hasCustomPrompt="1"/>
          </p:nvPr>
        </p:nvSpPr>
        <p:spPr>
          <a:xfrm>
            <a:off x="4529528" y="0"/>
            <a:ext cx="7662472" cy="6858000"/>
          </a:xfrm>
          <a:custGeom>
            <a:avLst/>
            <a:gdLst>
              <a:gd name="connsiteX0" fmla="*/ 0 w 5638800"/>
              <a:gd name="connsiteY0" fmla="*/ 0 h 6858000"/>
              <a:gd name="connsiteX1" fmla="*/ 5638800 w 5638800"/>
              <a:gd name="connsiteY1" fmla="*/ 0 h 6858000"/>
              <a:gd name="connsiteX2" fmla="*/ 5638800 w 5638800"/>
              <a:gd name="connsiteY2" fmla="*/ 6858000 h 6858000"/>
              <a:gd name="connsiteX3" fmla="*/ 0 w 5638800"/>
              <a:gd name="connsiteY3" fmla="*/ 6858000 h 6858000"/>
              <a:gd name="connsiteX4" fmla="*/ 0 w 5638800"/>
              <a:gd name="connsiteY4" fmla="*/ 0 h 6858000"/>
              <a:gd name="connsiteX0" fmla="*/ 2023672 w 7662472"/>
              <a:gd name="connsiteY0" fmla="*/ 0 h 6858000"/>
              <a:gd name="connsiteX1" fmla="*/ 7662472 w 7662472"/>
              <a:gd name="connsiteY1" fmla="*/ 0 h 6858000"/>
              <a:gd name="connsiteX2" fmla="*/ 7662472 w 7662472"/>
              <a:gd name="connsiteY2" fmla="*/ 6858000 h 6858000"/>
              <a:gd name="connsiteX3" fmla="*/ 0 w 7662472"/>
              <a:gd name="connsiteY3" fmla="*/ 6843010 h 6858000"/>
              <a:gd name="connsiteX4" fmla="*/ 2023672 w 7662472"/>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62472" h="6858000">
                <a:moveTo>
                  <a:pt x="2023672" y="0"/>
                </a:moveTo>
                <a:lnTo>
                  <a:pt x="7662472" y="0"/>
                </a:lnTo>
                <a:lnTo>
                  <a:pt x="7662472" y="6858000"/>
                </a:lnTo>
                <a:lnTo>
                  <a:pt x="0" y="6843010"/>
                </a:lnTo>
                <a:lnTo>
                  <a:pt x="2023672" y="0"/>
                </a:lnTo>
                <a:close/>
              </a:path>
            </a:pathLst>
          </a:custGeom>
          <a:noFill/>
          <a:ln>
            <a:solidFill>
              <a:srgbClr val="414241"/>
            </a:solidFill>
          </a:ln>
        </p:spPr>
        <p:txBody>
          <a:bodyPr anchor="ctr"/>
          <a:lstStyle>
            <a:lvl1pPr algn="ctr">
              <a:defRPr>
                <a:solidFill>
                  <a:srgbClr val="B4009E"/>
                </a:solidFill>
              </a:defRPr>
            </a:lvl1pPr>
          </a:lstStyle>
          <a:p>
            <a:r>
              <a:rPr lang="en-US" dirty="0"/>
              <a:t>Drag picture to placeholder </a:t>
            </a:r>
            <a:br>
              <a:rPr lang="en-US" dirty="0"/>
            </a:br>
            <a:r>
              <a:rPr lang="en-US" dirty="0"/>
              <a:t>or click icon to add</a:t>
            </a:r>
          </a:p>
        </p:txBody>
      </p:sp>
      <p:sp>
        <p:nvSpPr>
          <p:cNvPr id="4" name="Title Placeholder 2">
            <a:extLst>
              <a:ext uri="{FF2B5EF4-FFF2-40B4-BE49-F238E27FC236}">
                <a16:creationId xmlns:a16="http://schemas.microsoft.com/office/drawing/2014/main" id="{871EF881-5E89-4644-A1E8-CF4882056129}"/>
              </a:ext>
            </a:extLst>
          </p:cNvPr>
          <p:cNvSpPr>
            <a:spLocks noGrp="1"/>
          </p:cNvSpPr>
          <p:nvPr>
            <p:ph type="title" hasCustomPrompt="1"/>
          </p:nvPr>
        </p:nvSpPr>
        <p:spPr>
          <a:xfrm>
            <a:off x="457201" y="457200"/>
            <a:ext cx="5638800" cy="1409700"/>
          </a:xfrm>
          <a:prstGeom prst="rect">
            <a:avLst/>
          </a:prstGeom>
        </p:spPr>
        <p:txBody>
          <a:bodyPr vert="horz" lIns="0" tIns="0" rIns="0" bIns="0" rtlCol="0" anchor="t">
            <a:normAutofit/>
          </a:bodyPr>
          <a:lstStyle>
            <a:lvl1pPr>
              <a:defRPr>
                <a:solidFill>
                  <a:schemeClr val="tx1"/>
                </a:solidFill>
              </a:defRPr>
            </a:lvl1pPr>
          </a:lstStyle>
          <a:p>
            <a:r>
              <a:rPr lang="en-US" dirty="0"/>
              <a:t>Click to edit title</a:t>
            </a:r>
          </a:p>
        </p:txBody>
      </p:sp>
      <p:sp>
        <p:nvSpPr>
          <p:cNvPr id="5" name="Slide Number Placeholder 2">
            <a:extLst>
              <a:ext uri="{FF2B5EF4-FFF2-40B4-BE49-F238E27FC236}">
                <a16:creationId xmlns:a16="http://schemas.microsoft.com/office/drawing/2014/main" id="{2BF09F98-AD56-4DD4-83C9-B72AC6215059}"/>
              </a:ext>
            </a:extLst>
          </p:cNvPr>
          <p:cNvSpPr txBox="1">
            <a:spLocks/>
          </p:cNvSpPr>
          <p:nvPr userDrawn="1"/>
        </p:nvSpPr>
        <p:spPr>
          <a:xfrm>
            <a:off x="1" y="6400032"/>
            <a:ext cx="528074" cy="266241"/>
          </a:xfrm>
          <a:prstGeom prst="rect">
            <a:avLst/>
          </a:prstGeom>
        </p:spPr>
        <p:txBody>
          <a:bodyPr vert="horz" lIns="91440" tIns="45720" rIns="182880" bIns="182880" rtlCol="0" anchor="t" anchorCtr="0">
            <a:spAutoFit/>
          </a:bodyPr>
          <a:lstStyle>
            <a:defPPr>
              <a:defRPr lang="en-US"/>
            </a:defPPr>
            <a:lvl1pPr marL="0" algn="r" defTabSz="914400" rtl="0" eaLnBrk="1" latinLnBrk="0" hangingPunct="1">
              <a:defRPr sz="1200" kern="1200">
                <a:solidFill>
                  <a:schemeClr val="accent6"/>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9D7F84B-3C83-9746-917C-397D4BD96F66}" type="slidenum">
              <a:rPr lang="en-US" smtClean="0"/>
              <a:pPr/>
              <a:t>‹#›</a:t>
            </a:fld>
            <a:endParaRPr lang="en-US"/>
          </a:p>
        </p:txBody>
      </p:sp>
      <p:sp>
        <p:nvSpPr>
          <p:cNvPr id="6" name="Text Placeholder 3">
            <a:extLst>
              <a:ext uri="{FF2B5EF4-FFF2-40B4-BE49-F238E27FC236}">
                <a16:creationId xmlns:a16="http://schemas.microsoft.com/office/drawing/2014/main" id="{8EBBD8D9-29AA-4D60-87D3-27E8B624235F}"/>
              </a:ext>
            </a:extLst>
          </p:cNvPr>
          <p:cNvSpPr>
            <a:spLocks noGrp="1"/>
          </p:cNvSpPr>
          <p:nvPr>
            <p:ph idx="1" hasCustomPrompt="1"/>
          </p:nvPr>
        </p:nvSpPr>
        <p:spPr>
          <a:xfrm>
            <a:off x="457202" y="1866900"/>
            <a:ext cx="5638798" cy="4514047"/>
          </a:xfrm>
          <a:prstGeom prst="rect">
            <a:avLst/>
          </a:prstGeom>
        </p:spPr>
        <p:txBody>
          <a:bodyPr vert="horz" wrap="square" lIns="0" tIns="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99873649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dirty="0"/>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3247838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2-column">
    <p:spTree>
      <p:nvGrpSpPr>
        <p:cNvPr id="1" name=""/>
        <p:cNvGrpSpPr/>
        <p:nvPr/>
      </p:nvGrpSpPr>
      <p:grpSpPr>
        <a:xfrm>
          <a:off x="0" y="0"/>
          <a:ext cx="0" cy="0"/>
          <a:chOff x="0" y="0"/>
          <a:chExt cx="0" cy="0"/>
        </a:xfrm>
      </p:grpSpPr>
      <p:sp>
        <p:nvSpPr>
          <p:cNvPr id="11" name="Title Placeholder 2">
            <a:extLst>
              <a:ext uri="{FF2B5EF4-FFF2-40B4-BE49-F238E27FC236}">
                <a16:creationId xmlns:a16="http://schemas.microsoft.com/office/drawing/2014/main" id="{9AFD44FB-5EE2-4D3E-9C7F-A0CA74B39F11}"/>
              </a:ext>
            </a:extLst>
          </p:cNvPr>
          <p:cNvSpPr>
            <a:spLocks noGrp="1"/>
          </p:cNvSpPr>
          <p:nvPr>
            <p:ph type="title"/>
          </p:nvPr>
        </p:nvSpPr>
        <p:spPr>
          <a:xfrm>
            <a:off x="457201" y="457200"/>
            <a:ext cx="11277599" cy="594360"/>
          </a:xfrm>
          <a:prstGeom prst="rect">
            <a:avLst/>
          </a:prstGeom>
        </p:spPr>
        <p:txBody>
          <a:bodyPr vert="horz" lIns="0" tIns="0" rIns="0" bIns="0" rtlCol="0" anchor="t">
            <a:normAutofit/>
          </a:bodyPr>
          <a:lstStyle>
            <a:lvl1pPr>
              <a:defRPr sz="4400" b="1" i="0">
                <a:solidFill>
                  <a:schemeClr val="tx1"/>
                </a:solidFill>
                <a:latin typeface="Segoe Pro Semibold" charset="0"/>
                <a:ea typeface="Segoe Pro Semibold" charset="0"/>
                <a:cs typeface="Segoe Pro Semibold" charset="0"/>
              </a:defRPr>
            </a:lvl1pPr>
          </a:lstStyle>
          <a:p>
            <a:r>
              <a:rPr lang="en-US"/>
              <a:t>Click to edit Master title style</a:t>
            </a:r>
            <a:endParaRPr lang="en-US" dirty="0"/>
          </a:p>
        </p:txBody>
      </p:sp>
      <p:sp>
        <p:nvSpPr>
          <p:cNvPr id="6" name="Subtitle 2">
            <a:extLst>
              <a:ext uri="{FF2B5EF4-FFF2-40B4-BE49-F238E27FC236}">
                <a16:creationId xmlns:a16="http://schemas.microsoft.com/office/drawing/2014/main" id="{AC21BB0E-11FF-4849-A437-1A08AE905469}"/>
              </a:ext>
            </a:extLst>
          </p:cNvPr>
          <p:cNvSpPr>
            <a:spLocks noGrp="1"/>
          </p:cNvSpPr>
          <p:nvPr>
            <p:ph type="subTitle" idx="27"/>
          </p:nvPr>
        </p:nvSpPr>
        <p:spPr>
          <a:xfrm>
            <a:off x="457200" y="1051560"/>
            <a:ext cx="11277600" cy="550415"/>
          </a:xfrm>
        </p:spPr>
        <p:txBody>
          <a:bodyPr/>
          <a:lstStyle>
            <a:lvl1pPr marL="0" indent="0" algn="l">
              <a:buNone/>
              <a:defRPr sz="2400" b="1" i="0" spc="-60" baseline="0">
                <a:latin typeface="Segoe UI Semibold" charset="0"/>
                <a:ea typeface="Segoe UI Semibold" charset="0"/>
                <a:cs typeface="Segoe UI Semibold" charset="0"/>
              </a:defRPr>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endParaRPr lang="en-US" dirty="0"/>
          </a:p>
        </p:txBody>
      </p:sp>
      <p:sp>
        <p:nvSpPr>
          <p:cNvPr id="2" name="Slide Number Placeholder 1">
            <a:extLst>
              <a:ext uri="{FF2B5EF4-FFF2-40B4-BE49-F238E27FC236}">
                <a16:creationId xmlns:a16="http://schemas.microsoft.com/office/drawing/2014/main" id="{6E8743FE-41B9-984E-A69D-ECABFEB0E741}"/>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BE28BD72-8F4D-45F0-895D-618DDEA404CB}"/>
              </a:ext>
            </a:extLst>
          </p:cNvPr>
          <p:cNvSpPr>
            <a:spLocks noGrp="1"/>
          </p:cNvSpPr>
          <p:nvPr>
            <p:ph idx="1" hasCustomPrompt="1"/>
          </p:nvPr>
        </p:nvSpPr>
        <p:spPr>
          <a:xfrm>
            <a:off x="457201" y="1866901"/>
            <a:ext cx="5638799" cy="4514047"/>
          </a:xfrm>
          <a:prstGeom prst="rect">
            <a:avLst/>
          </a:prstGeom>
        </p:spPr>
        <p:txBody>
          <a:bodyPr vert="horz" wrap="square" lIns="0" tIns="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2" name="Text Placeholder 3">
            <a:extLst>
              <a:ext uri="{FF2B5EF4-FFF2-40B4-BE49-F238E27FC236}">
                <a16:creationId xmlns:a16="http://schemas.microsoft.com/office/drawing/2014/main" id="{CB848D9E-E208-474E-B8F8-6B6EF468998A}"/>
              </a:ext>
            </a:extLst>
          </p:cNvPr>
          <p:cNvSpPr>
            <a:spLocks noGrp="1"/>
          </p:cNvSpPr>
          <p:nvPr>
            <p:ph idx="26" hasCustomPrompt="1"/>
          </p:nvPr>
        </p:nvSpPr>
        <p:spPr>
          <a:xfrm>
            <a:off x="6096001" y="1866901"/>
            <a:ext cx="5638799" cy="4514047"/>
          </a:xfrm>
          <a:prstGeom prst="rect">
            <a:avLst/>
          </a:prstGeom>
        </p:spPr>
        <p:txBody>
          <a:bodyPr vert="horz" wrap="square"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343920544"/>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Content">
    <p:spTree>
      <p:nvGrpSpPr>
        <p:cNvPr id="1" name=""/>
        <p:cNvGrpSpPr/>
        <p:nvPr/>
      </p:nvGrpSpPr>
      <p:grpSpPr>
        <a:xfrm>
          <a:off x="0" y="0"/>
          <a:ext cx="0" cy="0"/>
          <a:chOff x="0" y="0"/>
          <a:chExt cx="0" cy="0"/>
        </a:xfrm>
      </p:grpSpPr>
      <p:sp>
        <p:nvSpPr>
          <p:cNvPr id="5" name="Footer Placeholder 6" hidden="1"/>
          <p:cNvSpPr txBox="1">
            <a:spLocks/>
          </p:cNvSpPr>
          <p:nvPr userDrawn="1"/>
        </p:nvSpPr>
        <p:spPr>
          <a:xfrm>
            <a:off x="10529457"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2" name="Title Placeholder 2">
            <a:extLst>
              <a:ext uri="{FF2B5EF4-FFF2-40B4-BE49-F238E27FC236}">
                <a16:creationId xmlns:a16="http://schemas.microsoft.com/office/drawing/2014/main" id="{E901D344-ED89-49CF-99A7-86594AEA4B3F}"/>
              </a:ext>
            </a:extLst>
          </p:cNvPr>
          <p:cNvSpPr>
            <a:spLocks noGrp="1"/>
          </p:cNvSpPr>
          <p:nvPr>
            <p:ph type="title"/>
          </p:nvPr>
        </p:nvSpPr>
        <p:spPr>
          <a:xfrm>
            <a:off x="457201" y="457200"/>
            <a:ext cx="11277599" cy="594360"/>
          </a:xfrm>
          <a:prstGeom prst="rect">
            <a:avLst/>
          </a:prstGeom>
        </p:spPr>
        <p:txBody>
          <a:bodyPr vert="horz" lIns="0" tIns="0" rIns="0" bIns="0" rtlCol="0" anchor="t">
            <a:normAutofit/>
          </a:bodyPr>
          <a:lstStyle>
            <a:lvl1pPr>
              <a:defRPr sz="4400" b="1" i="0">
                <a:solidFill>
                  <a:schemeClr val="tx1"/>
                </a:solidFill>
                <a:latin typeface="Segoe Semibold" charset="0"/>
                <a:ea typeface="Segoe Semibold" charset="0"/>
                <a:cs typeface="Segoe Semibold" charset="0"/>
              </a:defRPr>
            </a:lvl1pPr>
          </a:lstStyle>
          <a:p>
            <a:r>
              <a:rPr lang="en-US"/>
              <a:t>Click to edit Master title style</a:t>
            </a:r>
            <a:endParaRPr lang="en-US" dirty="0"/>
          </a:p>
        </p:txBody>
      </p:sp>
      <p:sp>
        <p:nvSpPr>
          <p:cNvPr id="6" name="Subtitle 2">
            <a:extLst>
              <a:ext uri="{FF2B5EF4-FFF2-40B4-BE49-F238E27FC236}">
                <a16:creationId xmlns:a16="http://schemas.microsoft.com/office/drawing/2014/main" id="{BA99162F-3F7B-2242-A1B2-486A63B6C5DF}"/>
              </a:ext>
            </a:extLst>
          </p:cNvPr>
          <p:cNvSpPr>
            <a:spLocks noGrp="1"/>
          </p:cNvSpPr>
          <p:nvPr>
            <p:ph type="subTitle" idx="27"/>
          </p:nvPr>
        </p:nvSpPr>
        <p:spPr>
          <a:xfrm>
            <a:off x="457200" y="1051560"/>
            <a:ext cx="11277600" cy="550415"/>
          </a:xfrm>
        </p:spPr>
        <p:txBody>
          <a:bodyPr/>
          <a:lstStyle>
            <a:lvl1pPr marL="0" indent="0" algn="l">
              <a:buNone/>
              <a:defRPr sz="2400" b="0" i="0" spc="-60" baseline="0">
                <a:latin typeface="Segoe UI Semibold" panose="020B0702040204020203" pitchFamily="34" charset="0"/>
                <a:cs typeface="Segoe UI Semibold" panose="020B0702040204020203" pitchFamily="34" charset="0"/>
              </a:defRPr>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endParaRPr lang="en-US" dirty="0"/>
          </a:p>
        </p:txBody>
      </p:sp>
      <p:sp>
        <p:nvSpPr>
          <p:cNvPr id="2" name="Slide Number Placeholder 1">
            <a:extLst>
              <a:ext uri="{FF2B5EF4-FFF2-40B4-BE49-F238E27FC236}">
                <a16:creationId xmlns:a16="http://schemas.microsoft.com/office/drawing/2014/main" id="{9FF4F531-1753-1544-8A42-F788362A04E3}"/>
              </a:ext>
            </a:extLst>
          </p:cNvPr>
          <p:cNvSpPr>
            <a:spLocks noGrp="1"/>
          </p:cNvSpPr>
          <p:nvPr>
            <p:ph type="sldNum" sz="quarter" idx="28"/>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68F2A2D2-DE9B-4819-9052-7451D1D54C8B}"/>
              </a:ext>
            </a:extLst>
          </p:cNvPr>
          <p:cNvSpPr>
            <a:spLocks noGrp="1"/>
          </p:cNvSpPr>
          <p:nvPr>
            <p:ph idx="1" hasCustomPrompt="1"/>
          </p:nvPr>
        </p:nvSpPr>
        <p:spPr>
          <a:xfrm>
            <a:off x="457201" y="1866901"/>
            <a:ext cx="11277599" cy="4514047"/>
          </a:xfrm>
          <a:prstGeom prst="rect">
            <a:avLst/>
          </a:prstGeom>
        </p:spPr>
        <p:txBody>
          <a:bodyPr vert="horz" wrap="square" lIns="0" tIns="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027724617"/>
      </p:ext>
    </p:extLst>
  </p:cSld>
  <p:clrMapOvr>
    <a:masterClrMapping/>
  </p:clrMapOvr>
  <p:hf hdr="0"/>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Content Small Title">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800"/>
            </a:lvl1pPr>
          </a:lstStyle>
          <a:p>
            <a:r>
              <a:rPr lang="en-US"/>
              <a:t>Click to edit Master title style</a:t>
            </a:r>
            <a:endParaRPr lang="en-US" dirty="0"/>
          </a:p>
        </p:txBody>
      </p:sp>
      <p:sp>
        <p:nvSpPr>
          <p:cNvPr id="6" name="Slide Number Placeholder 5">
            <a:extLst>
              <a:ext uri="{FF2B5EF4-FFF2-40B4-BE49-F238E27FC236}">
                <a16:creationId xmlns:a16="http://schemas.microsoft.com/office/drawing/2014/main" id="{AF9386A6-1B24-F24E-ACF1-EA03F8741407}"/>
              </a:ext>
            </a:extLst>
          </p:cNvPr>
          <p:cNvSpPr>
            <a:spLocks noGrp="1"/>
          </p:cNvSpPr>
          <p:nvPr>
            <p:ph type="sldNum" sz="quarter" idx="28"/>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3644255553"/>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6AA340A-11B1-4D46-BE2D-4B2D31C56900}"/>
              </a:ext>
            </a:extLst>
          </p:cNvPr>
          <p:cNvSpPr>
            <a:spLocks noGrp="1"/>
          </p:cNvSpPr>
          <p:nvPr>
            <p:ph type="sldNum" sz="quarter" idx="10"/>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541931509"/>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AA9B3F-D458-4F02-838C-D223F8858D2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12DD85E-03A1-4169-BB18-30D62A3FBD40}"/>
              </a:ext>
            </a:extLst>
          </p:cNvPr>
          <p:cNvSpPr>
            <a:spLocks noGrp="1"/>
          </p:cNvSpPr>
          <p:nvPr>
            <p:ph type="dt" sz="half" idx="10"/>
          </p:nvPr>
        </p:nvSpPr>
        <p:spPr/>
        <p:txBody>
          <a:bodyPr/>
          <a:lstStyle/>
          <a:p>
            <a:fld id="{C17ACBA7-97F7-4D44-97AE-ECC29D67AE8B}" type="datetimeFigureOut">
              <a:rPr lang="en-US" smtClean="0"/>
              <a:t>1/26/2019</a:t>
            </a:fld>
            <a:endParaRPr lang="en-US" dirty="0"/>
          </a:p>
        </p:txBody>
      </p:sp>
      <p:sp>
        <p:nvSpPr>
          <p:cNvPr id="4" name="Footer Placeholder 3">
            <a:extLst>
              <a:ext uri="{FF2B5EF4-FFF2-40B4-BE49-F238E27FC236}">
                <a16:creationId xmlns:a16="http://schemas.microsoft.com/office/drawing/2014/main" id="{42460DE4-F556-47AB-A480-84C0DF740BD0}"/>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D3F9680-2B0A-4FD0-B4F9-26461EF8F581}"/>
              </a:ext>
            </a:extLst>
          </p:cNvPr>
          <p:cNvSpPr>
            <a:spLocks noGrp="1"/>
          </p:cNvSpPr>
          <p:nvPr>
            <p:ph type="sldNum" sz="quarter" idx="12"/>
          </p:nvPr>
        </p:nvSpPr>
        <p:spPr/>
        <p:txBody>
          <a:bodyPr/>
          <a:lstStyle/>
          <a:p>
            <a:fld id="{9B5F2587-969F-42DD-817D-1325136C4F4C}" type="slidenum">
              <a:rPr lang="en-US" smtClean="0"/>
              <a:t>‹#›</a:t>
            </a:fld>
            <a:endParaRPr lang="en-US" dirty="0"/>
          </a:p>
        </p:txBody>
      </p:sp>
    </p:spTree>
    <p:extLst>
      <p:ext uri="{BB962C8B-B14F-4D97-AF65-F5344CB8AC3E}">
        <p14:creationId xmlns:p14="http://schemas.microsoft.com/office/powerpoint/2010/main" val="1174724308"/>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7561540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2_Title Only">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354827"/>
            <a:ext cx="11655840" cy="899665"/>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2427866625"/>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9_Title Onl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DB8707A-FE38-4F53-9F99-D18ECCBF0EDF}"/>
              </a:ext>
            </a:extLst>
          </p:cNvPr>
          <p:cNvSpPr/>
          <p:nvPr userDrawn="1"/>
        </p:nvSpPr>
        <p:spPr bwMode="auto">
          <a:xfrm>
            <a:off x="-20172" y="-1"/>
            <a:ext cx="12212173" cy="2375647"/>
          </a:xfrm>
          <a:prstGeom prst="rect">
            <a:avLst/>
          </a:prstGeom>
          <a:solidFill>
            <a:schemeClr val="tx2"/>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91414" bIns="45706"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 name="Title 2">
            <a:extLst>
              <a:ext uri="{FF2B5EF4-FFF2-40B4-BE49-F238E27FC236}">
                <a16:creationId xmlns:a16="http://schemas.microsoft.com/office/drawing/2014/main" id="{7A23328B-C5F1-4431-B4F3-E9DDC5CC2C31}"/>
              </a:ext>
            </a:extLst>
          </p:cNvPr>
          <p:cNvSpPr>
            <a:spLocks noGrp="1"/>
          </p:cNvSpPr>
          <p:nvPr>
            <p:ph type="title"/>
          </p:nvPr>
        </p:nvSpPr>
        <p:spPr>
          <a:xfrm>
            <a:off x="269242" y="289514"/>
            <a:ext cx="11662784" cy="899665"/>
          </a:xfrm>
        </p:spPr>
        <p:txBody>
          <a:bodyPr/>
          <a:lstStyle>
            <a:lvl1pPr>
              <a:defRPr>
                <a:solidFill>
                  <a:schemeClr val="bg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A9E0EA0-8D6E-4590-9148-D98C2F038D4C}"/>
              </a:ext>
            </a:extLst>
          </p:cNvPr>
          <p:cNvSpPr>
            <a:spLocks noGrp="1"/>
          </p:cNvSpPr>
          <p:nvPr>
            <p:ph type="body" sz="quarter" idx="10"/>
          </p:nvPr>
        </p:nvSpPr>
        <p:spPr>
          <a:xfrm>
            <a:off x="269876" y="1117462"/>
            <a:ext cx="11922123" cy="1000274"/>
          </a:xfrm>
        </p:spPr>
        <p:txBody>
          <a:bodyPr/>
          <a:lstStyle>
            <a:lvl1pPr marL="0" indent="0">
              <a:spcBef>
                <a:spcPts val="0"/>
              </a:spcBef>
              <a:spcAft>
                <a:spcPts val="600"/>
              </a:spcAft>
              <a:buNone/>
              <a:defRPr sz="2800">
                <a:solidFill>
                  <a:schemeClr val="bg1"/>
                </a:solidFill>
              </a:defRPr>
            </a:lvl1pPr>
            <a:lvl2pPr marL="224010" indent="0">
              <a:buNone/>
              <a:defRPr sz="2000">
                <a:solidFill>
                  <a:schemeClr val="bg1"/>
                </a:solidFill>
              </a:defRPr>
            </a:lvl2pPr>
            <a:lvl3pPr>
              <a:defRPr sz="2000">
                <a:solidFill>
                  <a:schemeClr val="tx1"/>
                </a:solidFill>
              </a:defRPr>
            </a:lvl3pPr>
            <a:lvl4pPr>
              <a:defRPr sz="1600">
                <a:solidFill>
                  <a:schemeClr val="tx1"/>
                </a:solidFill>
              </a:defRPr>
            </a:lvl4pPr>
            <a:lvl5pPr>
              <a:defRPr sz="1600">
                <a:solidFill>
                  <a:schemeClr val="tx1"/>
                </a:solidFill>
              </a:defRPr>
            </a:lvl5pPr>
          </a:lstStyle>
          <a:p>
            <a:pPr lvl="0"/>
            <a:r>
              <a:rPr lang="en-US"/>
              <a:t>Edit Master text styles</a:t>
            </a:r>
          </a:p>
          <a:p>
            <a:pPr lvl="1"/>
            <a:r>
              <a:rPr lang="en-US"/>
              <a:t>Second level</a:t>
            </a:r>
          </a:p>
        </p:txBody>
      </p:sp>
      <p:sp>
        <p:nvSpPr>
          <p:cNvPr id="5" name="Text Placeholder 4">
            <a:extLst>
              <a:ext uri="{FF2B5EF4-FFF2-40B4-BE49-F238E27FC236}">
                <a16:creationId xmlns:a16="http://schemas.microsoft.com/office/drawing/2014/main" id="{4FE376AC-ED51-4E76-B89C-5B54E5AAF041}"/>
              </a:ext>
            </a:extLst>
          </p:cNvPr>
          <p:cNvSpPr>
            <a:spLocks noGrp="1"/>
          </p:cNvSpPr>
          <p:nvPr>
            <p:ph type="body" sz="quarter" idx="11"/>
          </p:nvPr>
        </p:nvSpPr>
        <p:spPr>
          <a:xfrm>
            <a:off x="1497407" y="4842512"/>
            <a:ext cx="2868929" cy="1388515"/>
          </a:xfrm>
        </p:spPr>
        <p:txBody>
          <a:bodyPr anchor="t"/>
          <a:lstStyle>
            <a:lvl1pPr>
              <a:spcBef>
                <a:spcPts val="0"/>
              </a:spcBef>
              <a:spcAft>
                <a:spcPts val="300"/>
              </a:spcAft>
              <a:defRPr sz="2000" b="0">
                <a:solidFill>
                  <a:schemeClr val="tx2"/>
                </a:solidFill>
                <a:latin typeface="+mn-lt"/>
              </a:defRPr>
            </a:lvl1pPr>
            <a:lvl2pPr>
              <a:spcBef>
                <a:spcPts val="0"/>
              </a:spcBef>
              <a:defRPr sz="1600"/>
            </a:lvl2pPr>
            <a:lvl3pPr>
              <a:spcBef>
                <a:spcPts val="0"/>
              </a:spcBef>
              <a:defRPr sz="1600"/>
            </a:lvl3pPr>
            <a:lvl4pPr>
              <a:spcBef>
                <a:spcPts val="0"/>
              </a:spcBef>
              <a:defRPr sz="1200"/>
            </a:lvl4pPr>
            <a:lvl5pPr>
              <a:spcBef>
                <a:spcPts val="0"/>
              </a:spcBef>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4">
            <a:extLst>
              <a:ext uri="{FF2B5EF4-FFF2-40B4-BE49-F238E27FC236}">
                <a16:creationId xmlns:a16="http://schemas.microsoft.com/office/drawing/2014/main" id="{C93871F8-E8F5-4A32-8A74-A377B142F671}"/>
              </a:ext>
            </a:extLst>
          </p:cNvPr>
          <p:cNvSpPr>
            <a:spLocks noGrp="1"/>
          </p:cNvSpPr>
          <p:nvPr>
            <p:ph type="body" sz="quarter" idx="12"/>
          </p:nvPr>
        </p:nvSpPr>
        <p:spPr>
          <a:xfrm>
            <a:off x="4435065" y="4842512"/>
            <a:ext cx="2868929" cy="1388515"/>
          </a:xfrm>
        </p:spPr>
        <p:txBody>
          <a:bodyPr anchor="t"/>
          <a:lstStyle>
            <a:lvl1pPr>
              <a:spcBef>
                <a:spcPts val="0"/>
              </a:spcBef>
              <a:spcAft>
                <a:spcPts val="300"/>
              </a:spcAft>
              <a:defRPr sz="2000" b="0">
                <a:solidFill>
                  <a:schemeClr val="tx2"/>
                </a:solidFill>
                <a:latin typeface="+mn-lt"/>
              </a:defRPr>
            </a:lvl1pPr>
            <a:lvl2pPr>
              <a:spcBef>
                <a:spcPts val="0"/>
              </a:spcBef>
              <a:defRPr sz="1600"/>
            </a:lvl2pPr>
            <a:lvl3pPr>
              <a:spcBef>
                <a:spcPts val="0"/>
              </a:spcBef>
              <a:defRPr sz="1600"/>
            </a:lvl3pPr>
            <a:lvl4pPr>
              <a:spcBef>
                <a:spcPts val="0"/>
              </a:spcBef>
              <a:defRPr sz="1200"/>
            </a:lvl4pPr>
            <a:lvl5pPr>
              <a:spcBef>
                <a:spcPts val="0"/>
              </a:spcBef>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4">
            <a:extLst>
              <a:ext uri="{FF2B5EF4-FFF2-40B4-BE49-F238E27FC236}">
                <a16:creationId xmlns:a16="http://schemas.microsoft.com/office/drawing/2014/main" id="{CF2C3E02-CE73-4ECA-93F4-9A28E3166012}"/>
              </a:ext>
            </a:extLst>
          </p:cNvPr>
          <p:cNvSpPr>
            <a:spLocks noGrp="1"/>
          </p:cNvSpPr>
          <p:nvPr>
            <p:ph type="body" sz="quarter" idx="13"/>
          </p:nvPr>
        </p:nvSpPr>
        <p:spPr>
          <a:xfrm>
            <a:off x="7372723" y="4842512"/>
            <a:ext cx="2868929" cy="1388515"/>
          </a:xfrm>
        </p:spPr>
        <p:txBody>
          <a:bodyPr anchor="t"/>
          <a:lstStyle>
            <a:lvl1pPr>
              <a:spcBef>
                <a:spcPts val="0"/>
              </a:spcBef>
              <a:spcAft>
                <a:spcPts val="300"/>
              </a:spcAft>
              <a:defRPr sz="2000" b="0">
                <a:solidFill>
                  <a:schemeClr val="tx2"/>
                </a:solidFill>
                <a:latin typeface="+mn-lt"/>
              </a:defRPr>
            </a:lvl1pPr>
            <a:lvl2pPr>
              <a:spcBef>
                <a:spcPts val="0"/>
              </a:spcBef>
              <a:defRPr sz="1600"/>
            </a:lvl2pPr>
            <a:lvl3pPr>
              <a:spcBef>
                <a:spcPts val="0"/>
              </a:spcBef>
              <a:defRPr sz="1600"/>
            </a:lvl3pPr>
            <a:lvl4pPr>
              <a:spcBef>
                <a:spcPts val="0"/>
              </a:spcBef>
              <a:defRPr sz="1200"/>
            </a:lvl4pPr>
            <a:lvl5pPr>
              <a:spcBef>
                <a:spcPts val="0"/>
              </a:spcBef>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4182645"/>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cSld name="End (Data Viz)">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extLst>
              <a:ext uri="{28A0092B-C50C-407E-A947-70E740481C1C}">
                <a14:useLocalDpi xmlns:a14="http://schemas.microsoft.com/office/drawing/2010/main" val="0"/>
              </a:ext>
            </a:extLst>
          </a:blip>
          <a:srcRect l="9719"/>
          <a:stretch/>
        </p:blipFill>
        <p:spPr>
          <a:xfrm>
            <a:off x="411646" y="2839453"/>
            <a:ext cx="3924282" cy="1598503"/>
          </a:xfrm>
          <a:prstGeom prst="rect">
            <a:avLst/>
          </a:prstGeom>
        </p:spPr>
      </p:pic>
      <p:sp>
        <p:nvSpPr>
          <p:cNvPr id="5" name="Rectangle 2">
            <a:extLst>
              <a:ext uri="{FF2B5EF4-FFF2-40B4-BE49-F238E27FC236}">
                <a16:creationId xmlns:a16="http://schemas.microsoft.com/office/drawing/2014/main" id="{0CD2D2BF-BCAB-4D60-84D5-268B210223FA}"/>
              </a:ext>
            </a:extLst>
          </p:cNvPr>
          <p:cNvSpPr>
            <a:spLocks noChangeArrowheads="1"/>
          </p:cNvSpPr>
          <p:nvPr userDrawn="1"/>
        </p:nvSpPr>
        <p:spPr bwMode="auto">
          <a:xfrm>
            <a:off x="379013" y="6210236"/>
            <a:ext cx="5735541" cy="249299"/>
          </a:xfrm>
          <a:prstGeom prst="rect">
            <a:avLst/>
          </a:prstGeom>
          <a:noFill/>
          <a:ln w="9525">
            <a:noFill/>
            <a:miter lim="800000"/>
            <a:headEnd/>
            <a:tailEnd/>
          </a:ln>
        </p:spPr>
        <p:txBody>
          <a:bodyPr wrap="square">
            <a:spAutoFit/>
          </a:bodyPr>
          <a:lstStyle/>
          <a:p>
            <a:pPr marL="0" lvl="1" defTabSz="913912">
              <a:defRPr/>
            </a:pPr>
            <a:r>
              <a:rPr lang="en-US" sz="1000" b="0" i="0" dirty="0">
                <a:solidFill>
                  <a:schemeClr val="tx1"/>
                </a:solidFill>
                <a:latin typeface="Segoe UI" charset="0"/>
                <a:ea typeface="Segoe UI" charset="0"/>
                <a:cs typeface="Segoe UI" charset="0"/>
              </a:rPr>
              <a:t>© Copyright Microsoft Corporation. All rights reserved.</a:t>
            </a:r>
          </a:p>
        </p:txBody>
      </p:sp>
      <p:pic>
        <p:nvPicPr>
          <p:cNvPr id="4" name="Picture 3"/>
          <p:cNvPicPr>
            <a:picLocks noChangeAspect="1"/>
          </p:cNvPicPr>
          <p:nvPr userDrawn="1"/>
        </p:nvPicPr>
        <p:blipFill>
          <a:blip r:embed="rId3">
            <a:lum bright="13000"/>
            <a:alphaModFix amt="8000"/>
          </a:blip>
          <a:stretch>
            <a:fillRect/>
          </a:stretch>
        </p:blipFill>
        <p:spPr>
          <a:xfrm rot="17100000">
            <a:off x="5938657" y="-187673"/>
            <a:ext cx="6014762" cy="6439596"/>
          </a:xfrm>
          <a:prstGeom prst="rect">
            <a:avLst/>
          </a:prstGeom>
        </p:spPr>
      </p:pic>
    </p:spTree>
    <p:extLst>
      <p:ext uri="{BB962C8B-B14F-4D97-AF65-F5344CB8AC3E}">
        <p14:creationId xmlns:p14="http://schemas.microsoft.com/office/powerpoint/2010/main" val="20267919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 slanted Image Left">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6AA340A-11B1-4D46-BE2D-4B2D31C56900}"/>
              </a:ext>
            </a:extLst>
          </p:cNvPr>
          <p:cNvSpPr>
            <a:spLocks noGrp="1"/>
          </p:cNvSpPr>
          <p:nvPr>
            <p:ph type="sldNum" sz="quarter" idx="10"/>
          </p:nvPr>
        </p:nvSpPr>
        <p:spPr/>
        <p:txBody>
          <a:bodyPr/>
          <a:lstStyle/>
          <a:p>
            <a:fld id="{529AFA16-AEC4-7D4A-82F3-BDAE8E49079E}" type="slidenum">
              <a:rPr lang="en-US" smtClean="0"/>
              <a:pPr/>
              <a:t>‹#›</a:t>
            </a:fld>
            <a:endParaRPr lang="en-US"/>
          </a:p>
        </p:txBody>
      </p:sp>
      <p:sp>
        <p:nvSpPr>
          <p:cNvPr id="3" name="Title 1">
            <a:extLst>
              <a:ext uri="{FF2B5EF4-FFF2-40B4-BE49-F238E27FC236}">
                <a16:creationId xmlns:a16="http://schemas.microsoft.com/office/drawing/2014/main" id="{6FDD21F8-4159-4A66-BDF8-AFEDA34793F8}"/>
              </a:ext>
            </a:extLst>
          </p:cNvPr>
          <p:cNvSpPr>
            <a:spLocks noGrp="1"/>
          </p:cNvSpPr>
          <p:nvPr>
            <p:ph type="title" hasCustomPrompt="1"/>
          </p:nvPr>
        </p:nvSpPr>
        <p:spPr>
          <a:xfrm>
            <a:off x="6096000" y="457200"/>
            <a:ext cx="5638800" cy="1409699"/>
          </a:xfrm>
          <a:prstGeom prst="rect">
            <a:avLst/>
          </a:prstGeom>
        </p:spPr>
        <p:txBody>
          <a:bodyPr lIns="274320" rIns="0">
            <a:noAutofit/>
          </a:bodyPr>
          <a:lstStyle>
            <a:lvl1pPr>
              <a:defRPr sz="4000">
                <a:solidFill>
                  <a:schemeClr val="tx1"/>
                </a:solidFill>
              </a:defRPr>
            </a:lvl1pPr>
          </a:lstStyle>
          <a:p>
            <a:r>
              <a:rPr lang="en-US" dirty="0"/>
              <a:t>Click to edit title</a:t>
            </a:r>
          </a:p>
        </p:txBody>
      </p:sp>
      <p:sp>
        <p:nvSpPr>
          <p:cNvPr id="4" name="Slide Number Placeholder 2">
            <a:extLst>
              <a:ext uri="{FF2B5EF4-FFF2-40B4-BE49-F238E27FC236}">
                <a16:creationId xmlns:a16="http://schemas.microsoft.com/office/drawing/2014/main" id="{1FC412D9-CA04-44CF-B8DB-95E7E19204D5}"/>
              </a:ext>
            </a:extLst>
          </p:cNvPr>
          <p:cNvSpPr txBox="1">
            <a:spLocks/>
          </p:cNvSpPr>
          <p:nvPr userDrawn="1"/>
        </p:nvSpPr>
        <p:spPr>
          <a:xfrm>
            <a:off x="11010899" y="6442502"/>
            <a:ext cx="1180135" cy="415498"/>
          </a:xfrm>
          <a:prstGeom prst="rect">
            <a:avLst/>
          </a:prstGeom>
        </p:spPr>
        <p:txBody>
          <a:bodyPr vert="horz" lIns="91440" tIns="45720" rIns="182880" bIns="182880" rtlCol="0" anchor="b" anchorCtr="0">
            <a:spAutoFit/>
          </a:bodyPr>
          <a:lstStyle>
            <a:defPPr>
              <a:defRPr lang="en-US"/>
            </a:defPPr>
            <a:lvl1pPr marL="0" algn="r" defTabSz="914400" rtl="0" eaLnBrk="1" latinLnBrk="0" hangingPunct="1">
              <a:defRPr sz="1200" kern="1200">
                <a:solidFill>
                  <a:schemeClr val="accent6"/>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29AFA16-AEC4-7D4A-82F3-BDAE8E49079E}" type="slidenum">
              <a:rPr lang="en-US" smtClean="0"/>
              <a:pPr/>
              <a:t>‹#›</a:t>
            </a:fld>
            <a:endParaRPr lang="en-US" dirty="0"/>
          </a:p>
        </p:txBody>
      </p:sp>
      <p:sp>
        <p:nvSpPr>
          <p:cNvPr id="5" name="Text Placeholder 3">
            <a:extLst>
              <a:ext uri="{FF2B5EF4-FFF2-40B4-BE49-F238E27FC236}">
                <a16:creationId xmlns:a16="http://schemas.microsoft.com/office/drawing/2014/main" id="{ECA683ED-48AE-4856-826D-F28B2D0ECF5C}"/>
              </a:ext>
            </a:extLst>
          </p:cNvPr>
          <p:cNvSpPr>
            <a:spLocks noGrp="1"/>
          </p:cNvSpPr>
          <p:nvPr>
            <p:ph idx="27" hasCustomPrompt="1"/>
          </p:nvPr>
        </p:nvSpPr>
        <p:spPr>
          <a:xfrm>
            <a:off x="6096000" y="1866900"/>
            <a:ext cx="5638799" cy="4514047"/>
          </a:xfrm>
          <a:prstGeom prst="rect">
            <a:avLst/>
          </a:prstGeom>
        </p:spPr>
        <p:txBody>
          <a:bodyPr vert="horz" wrap="square" lIns="27432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Picture Placeholder 9">
            <a:extLst>
              <a:ext uri="{FF2B5EF4-FFF2-40B4-BE49-F238E27FC236}">
                <a16:creationId xmlns:a16="http://schemas.microsoft.com/office/drawing/2014/main" id="{6E31588E-9179-43F4-987F-E4B7A61DB4F9}"/>
              </a:ext>
            </a:extLst>
          </p:cNvPr>
          <p:cNvSpPr>
            <a:spLocks noGrp="1"/>
          </p:cNvSpPr>
          <p:nvPr>
            <p:ph type="pic" sz="quarter" idx="30" hasCustomPrompt="1"/>
          </p:nvPr>
        </p:nvSpPr>
        <p:spPr>
          <a:xfrm>
            <a:off x="-3142" y="0"/>
            <a:ext cx="6806152" cy="6858000"/>
          </a:xfrm>
          <a:custGeom>
            <a:avLst/>
            <a:gdLst>
              <a:gd name="connsiteX0" fmla="*/ 0 w 5847905"/>
              <a:gd name="connsiteY0" fmla="*/ 6849376 h 6849376"/>
              <a:gd name="connsiteX1" fmla="*/ 0 w 5847905"/>
              <a:gd name="connsiteY1" fmla="*/ 0 h 6849376"/>
              <a:gd name="connsiteX2" fmla="*/ 5847905 w 5847905"/>
              <a:gd name="connsiteY2" fmla="*/ 6849376 h 6849376"/>
              <a:gd name="connsiteX3" fmla="*/ 0 w 5847905"/>
              <a:gd name="connsiteY3" fmla="*/ 6849376 h 6849376"/>
              <a:gd name="connsiteX0" fmla="*/ 0 w 5847905"/>
              <a:gd name="connsiteY0" fmla="*/ 6849376 h 6849376"/>
              <a:gd name="connsiteX1" fmla="*/ 0 w 5847905"/>
              <a:gd name="connsiteY1" fmla="*/ 0 h 6849376"/>
              <a:gd name="connsiteX2" fmla="*/ 4703805 w 5847905"/>
              <a:gd name="connsiteY2" fmla="*/ 708068 h 6849376"/>
              <a:gd name="connsiteX3" fmla="*/ 5847905 w 5847905"/>
              <a:gd name="connsiteY3" fmla="*/ 6849376 h 6849376"/>
              <a:gd name="connsiteX4" fmla="*/ 0 w 5847905"/>
              <a:gd name="connsiteY4" fmla="*/ 6849376 h 6849376"/>
              <a:gd name="connsiteX0" fmla="*/ 0 w 5847905"/>
              <a:gd name="connsiteY0" fmla="*/ 7148223 h 7148223"/>
              <a:gd name="connsiteX1" fmla="*/ 0 w 5847905"/>
              <a:gd name="connsiteY1" fmla="*/ 298847 h 7148223"/>
              <a:gd name="connsiteX2" fmla="*/ 4967416 w 5847905"/>
              <a:gd name="connsiteY2" fmla="*/ 314937 h 7148223"/>
              <a:gd name="connsiteX3" fmla="*/ 5847905 w 5847905"/>
              <a:gd name="connsiteY3" fmla="*/ 7148223 h 7148223"/>
              <a:gd name="connsiteX4" fmla="*/ 0 w 5847905"/>
              <a:gd name="connsiteY4" fmla="*/ 7148223 h 7148223"/>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95698 w 5847905"/>
              <a:gd name="connsiteY2" fmla="*/ 4137 h 6849376"/>
              <a:gd name="connsiteX3" fmla="*/ 5847905 w 5847905"/>
              <a:gd name="connsiteY3" fmla="*/ 6849376 h 6849376"/>
              <a:gd name="connsiteX4" fmla="*/ 0 w 5847905"/>
              <a:gd name="connsiteY4" fmla="*/ 6849376 h 6849376"/>
              <a:gd name="connsiteX0" fmla="*/ 0 w 7282258"/>
              <a:gd name="connsiteY0" fmla="*/ 6849376 h 6855353"/>
              <a:gd name="connsiteX1" fmla="*/ 0 w 7282258"/>
              <a:gd name="connsiteY1" fmla="*/ 0 h 6855353"/>
              <a:gd name="connsiteX2" fmla="*/ 4895698 w 7282258"/>
              <a:gd name="connsiteY2" fmla="*/ 4137 h 6855353"/>
              <a:gd name="connsiteX3" fmla="*/ 7282258 w 7282258"/>
              <a:gd name="connsiteY3" fmla="*/ 6855353 h 6855353"/>
              <a:gd name="connsiteX4" fmla="*/ 0 w 7282258"/>
              <a:gd name="connsiteY4" fmla="*/ 6849376 h 6855353"/>
              <a:gd name="connsiteX0" fmla="*/ 0 w 7276282"/>
              <a:gd name="connsiteY0" fmla="*/ 6849376 h 6849376"/>
              <a:gd name="connsiteX1" fmla="*/ 0 w 7276282"/>
              <a:gd name="connsiteY1" fmla="*/ 0 h 6849376"/>
              <a:gd name="connsiteX2" fmla="*/ 4895698 w 7276282"/>
              <a:gd name="connsiteY2" fmla="*/ 4137 h 6849376"/>
              <a:gd name="connsiteX3" fmla="*/ 7276282 w 7276282"/>
              <a:gd name="connsiteY3" fmla="*/ 6843400 h 6849376"/>
              <a:gd name="connsiteX4" fmla="*/ 0 w 7276282"/>
              <a:gd name="connsiteY4" fmla="*/ 6849376 h 6849376"/>
              <a:gd name="connsiteX0" fmla="*/ 0 w 7276282"/>
              <a:gd name="connsiteY0" fmla="*/ 6849376 h 6849376"/>
              <a:gd name="connsiteX1" fmla="*/ 0 w 7276282"/>
              <a:gd name="connsiteY1" fmla="*/ 0 h 6849376"/>
              <a:gd name="connsiteX2" fmla="*/ 4895698 w 7276282"/>
              <a:gd name="connsiteY2" fmla="*/ 4137 h 6849376"/>
              <a:gd name="connsiteX3" fmla="*/ 7276282 w 7276282"/>
              <a:gd name="connsiteY3" fmla="*/ 6849376 h 6849376"/>
              <a:gd name="connsiteX4" fmla="*/ 0 w 7276282"/>
              <a:gd name="connsiteY4" fmla="*/ 6849376 h 6849376"/>
              <a:gd name="connsiteX0" fmla="*/ 0 w 7264329"/>
              <a:gd name="connsiteY0" fmla="*/ 6849376 h 6861329"/>
              <a:gd name="connsiteX1" fmla="*/ 0 w 7264329"/>
              <a:gd name="connsiteY1" fmla="*/ 0 h 6861329"/>
              <a:gd name="connsiteX2" fmla="*/ 4895698 w 7264329"/>
              <a:gd name="connsiteY2" fmla="*/ 4137 h 6861329"/>
              <a:gd name="connsiteX3" fmla="*/ 7264329 w 7264329"/>
              <a:gd name="connsiteY3" fmla="*/ 6861329 h 6861329"/>
              <a:gd name="connsiteX4" fmla="*/ 0 w 7264329"/>
              <a:gd name="connsiteY4" fmla="*/ 6849376 h 6861329"/>
              <a:gd name="connsiteX0" fmla="*/ 0 w 7264329"/>
              <a:gd name="connsiteY0" fmla="*/ 6849376 h 6855352"/>
              <a:gd name="connsiteX1" fmla="*/ 0 w 7264329"/>
              <a:gd name="connsiteY1" fmla="*/ 0 h 6855352"/>
              <a:gd name="connsiteX2" fmla="*/ 4895698 w 7264329"/>
              <a:gd name="connsiteY2" fmla="*/ 4137 h 6855352"/>
              <a:gd name="connsiteX3" fmla="*/ 7264329 w 7264329"/>
              <a:gd name="connsiteY3" fmla="*/ 6855352 h 6855352"/>
              <a:gd name="connsiteX4" fmla="*/ 0 w 7264329"/>
              <a:gd name="connsiteY4" fmla="*/ 6849376 h 6855352"/>
              <a:gd name="connsiteX0" fmla="*/ 0 w 7264329"/>
              <a:gd name="connsiteY0" fmla="*/ 6849376 h 6849376"/>
              <a:gd name="connsiteX1" fmla="*/ 0 w 7264329"/>
              <a:gd name="connsiteY1" fmla="*/ 0 h 6849376"/>
              <a:gd name="connsiteX2" fmla="*/ 4895698 w 7264329"/>
              <a:gd name="connsiteY2" fmla="*/ 4137 h 6849376"/>
              <a:gd name="connsiteX3" fmla="*/ 7264329 w 7264329"/>
              <a:gd name="connsiteY3" fmla="*/ 6849376 h 6849376"/>
              <a:gd name="connsiteX4" fmla="*/ 0 w 7264329"/>
              <a:gd name="connsiteY4" fmla="*/ 6849376 h 6849376"/>
              <a:gd name="connsiteX0" fmla="*/ 0 w 7264329"/>
              <a:gd name="connsiteY0" fmla="*/ 6854666 h 6854666"/>
              <a:gd name="connsiteX1" fmla="*/ 0 w 7264329"/>
              <a:gd name="connsiteY1" fmla="*/ 5290 h 6854666"/>
              <a:gd name="connsiteX2" fmla="*/ 4895698 w 7264329"/>
              <a:gd name="connsiteY2" fmla="*/ 0 h 6854666"/>
              <a:gd name="connsiteX3" fmla="*/ 7264329 w 7264329"/>
              <a:gd name="connsiteY3" fmla="*/ 6854666 h 6854666"/>
              <a:gd name="connsiteX4" fmla="*/ 0 w 7264329"/>
              <a:gd name="connsiteY4" fmla="*/ 6854666 h 6854666"/>
              <a:gd name="connsiteX0" fmla="*/ 0 w 7264329"/>
              <a:gd name="connsiteY0" fmla="*/ 6851524 h 6851524"/>
              <a:gd name="connsiteX1" fmla="*/ 0 w 7264329"/>
              <a:gd name="connsiteY1" fmla="*/ 2148 h 6851524"/>
              <a:gd name="connsiteX2" fmla="*/ 4895698 w 7264329"/>
              <a:gd name="connsiteY2" fmla="*/ 0 h 6851524"/>
              <a:gd name="connsiteX3" fmla="*/ 7264329 w 7264329"/>
              <a:gd name="connsiteY3" fmla="*/ 6851524 h 6851524"/>
              <a:gd name="connsiteX4" fmla="*/ 0 w 7264329"/>
              <a:gd name="connsiteY4" fmla="*/ 6851524 h 6851524"/>
              <a:gd name="connsiteX0" fmla="*/ 3142 w 7267471"/>
              <a:gd name="connsiteY0" fmla="*/ 6852519 h 6852519"/>
              <a:gd name="connsiteX1" fmla="*/ 0 w 7267471"/>
              <a:gd name="connsiteY1" fmla="*/ 0 h 6852519"/>
              <a:gd name="connsiteX2" fmla="*/ 4898840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898840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886271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4667 h 6854667"/>
              <a:gd name="connsiteX1" fmla="*/ 0 w 7267471"/>
              <a:gd name="connsiteY1" fmla="*/ 2148 h 6854667"/>
              <a:gd name="connsiteX2" fmla="*/ 4886271 w 7267471"/>
              <a:gd name="connsiteY2" fmla="*/ 0 h 6854667"/>
              <a:gd name="connsiteX3" fmla="*/ 7267471 w 7267471"/>
              <a:gd name="connsiteY3" fmla="*/ 6854667 h 6854667"/>
              <a:gd name="connsiteX4" fmla="*/ 3142 w 7267471"/>
              <a:gd name="connsiteY4" fmla="*/ 6854667 h 6854667"/>
              <a:gd name="connsiteX0" fmla="*/ 3142 w 7267471"/>
              <a:gd name="connsiteY0" fmla="*/ 6852519 h 6852519"/>
              <a:gd name="connsiteX1" fmla="*/ 0 w 7267471"/>
              <a:gd name="connsiteY1" fmla="*/ 0 h 6852519"/>
              <a:gd name="connsiteX2" fmla="*/ 4521768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735952 w 7267471"/>
              <a:gd name="connsiteY2" fmla="*/ 995 h 6852519"/>
              <a:gd name="connsiteX3" fmla="*/ 7267471 w 7267471"/>
              <a:gd name="connsiteY3" fmla="*/ 6852519 h 6852519"/>
              <a:gd name="connsiteX4" fmla="*/ 3142 w 7267471"/>
              <a:gd name="connsiteY4" fmla="*/ 6852519 h 6852519"/>
              <a:gd name="connsiteX0" fmla="*/ 3142 w 6806152"/>
              <a:gd name="connsiteY0" fmla="*/ 6852519 h 6852519"/>
              <a:gd name="connsiteX1" fmla="*/ 0 w 6806152"/>
              <a:gd name="connsiteY1" fmla="*/ 0 h 6852519"/>
              <a:gd name="connsiteX2" fmla="*/ 4735952 w 6806152"/>
              <a:gd name="connsiteY2" fmla="*/ 995 h 6852519"/>
              <a:gd name="connsiteX3" fmla="*/ 6806152 w 6806152"/>
              <a:gd name="connsiteY3" fmla="*/ 6852519 h 6852519"/>
              <a:gd name="connsiteX4" fmla="*/ 3142 w 6806152"/>
              <a:gd name="connsiteY4" fmla="*/ 6852519 h 6852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6152" h="6852519">
                <a:moveTo>
                  <a:pt x="3142" y="6852519"/>
                </a:moveTo>
                <a:cubicBezTo>
                  <a:pt x="2095" y="4568346"/>
                  <a:pt x="1047" y="2284173"/>
                  <a:pt x="0" y="0"/>
                </a:cubicBezTo>
                <a:lnTo>
                  <a:pt x="4735952" y="995"/>
                </a:lnTo>
                <a:lnTo>
                  <a:pt x="6806152" y="6852519"/>
                </a:lnTo>
                <a:lnTo>
                  <a:pt x="3142" y="6852519"/>
                </a:lnTo>
                <a:close/>
              </a:path>
            </a:pathLst>
          </a:custGeom>
          <a:ln>
            <a:solidFill>
              <a:srgbClr val="414241"/>
            </a:solidFill>
          </a:ln>
        </p:spPr>
        <p:txBody>
          <a:bodyPr anchor="ctr"/>
          <a:lstStyle>
            <a:lvl1pPr algn="ctr">
              <a:defRPr>
                <a:solidFill>
                  <a:srgbClr val="B4009E"/>
                </a:solidFill>
              </a:defRPr>
            </a:lvl1pPr>
          </a:lstStyle>
          <a:p>
            <a:r>
              <a:rPr lang="en-US" dirty="0"/>
              <a:t>Click icon to</a:t>
            </a:r>
            <a:br>
              <a:rPr lang="en-US" dirty="0"/>
            </a:br>
            <a:r>
              <a:rPr lang="en-US" dirty="0"/>
              <a:t>add picture</a:t>
            </a:r>
          </a:p>
        </p:txBody>
      </p:sp>
    </p:spTree>
    <p:extLst>
      <p:ext uri="{BB962C8B-B14F-4D97-AF65-F5344CB8AC3E}">
        <p14:creationId xmlns:p14="http://schemas.microsoft.com/office/powerpoint/2010/main" val="1855475229"/>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a:solidFill>
                  <a:schemeClr val="tx2"/>
                </a:solidFill>
              </a:defRPr>
            </a:lvl1pPr>
          </a:lstStyle>
          <a:p>
            <a:r>
              <a:rPr lang="en-US" dirty="0"/>
              <a:t>Title</a:t>
            </a:r>
          </a:p>
        </p:txBody>
      </p:sp>
      <p:sp>
        <p:nvSpPr>
          <p:cNvPr id="8" name="TextBox 7">
            <a:extLst>
              <a:ext uri="{FF2B5EF4-FFF2-40B4-BE49-F238E27FC236}">
                <a16:creationId xmlns:a16="http://schemas.microsoft.com/office/drawing/2014/main" id="{AE9C5276-7B68-429C-9DA6-E4F27E0CA047}"/>
              </a:ext>
            </a:extLst>
          </p:cNvPr>
          <p:cNvSpPr txBox="1"/>
          <p:nvPr userDrawn="1"/>
        </p:nvSpPr>
        <p:spPr>
          <a:xfrm>
            <a:off x="436379" y="6431005"/>
            <a:ext cx="960199" cy="94962"/>
          </a:xfrm>
          <a:prstGeom prst="rect">
            <a:avLst/>
          </a:prstGeom>
          <a:noFill/>
        </p:spPr>
        <p:txBody>
          <a:bodyPr wrap="none" lIns="0" tIns="0" rIns="0" bIns="0" rtlCol="0">
            <a:spAutoFit/>
          </a:bodyPr>
          <a:lstStyle/>
          <a:p>
            <a:pPr>
              <a:lnSpc>
                <a:spcPct val="90000"/>
              </a:lnSpc>
              <a:spcAft>
                <a:spcPts val="588"/>
              </a:spcAft>
            </a:pPr>
            <a:r>
              <a:rPr lang="en-US" sz="686" dirty="0">
                <a:solidFill>
                  <a:srgbClr val="FFFFFF">
                    <a:lumMod val="65000"/>
                  </a:srgbClr>
                </a:solidFill>
              </a:rPr>
              <a:t>© Microsoft Corporation</a:t>
            </a:r>
            <a:endParaRPr lang="en-US" sz="784" dirty="0">
              <a:solidFill>
                <a:srgbClr val="FFFFFF">
                  <a:lumMod val="65000"/>
                </a:srgbClr>
              </a:solidFill>
            </a:endParaRPr>
          </a:p>
        </p:txBody>
      </p:sp>
    </p:spTree>
    <p:extLst>
      <p:ext uri="{BB962C8B-B14F-4D97-AF65-F5344CB8AC3E}">
        <p14:creationId xmlns:p14="http://schemas.microsoft.com/office/powerpoint/2010/main" val="3909940037"/>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91232522"/>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04543155"/>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Content + slanted Image Lef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0" y="457200"/>
            <a:ext cx="5638800" cy="1409699"/>
          </a:xfrm>
          <a:prstGeom prst="rect">
            <a:avLst/>
          </a:prstGeom>
        </p:spPr>
        <p:txBody>
          <a:bodyPr lIns="274320" rIns="0">
            <a:noAutofit/>
          </a:bodyPr>
          <a:lstStyle>
            <a:lvl1pPr>
              <a:defRPr sz="4000">
                <a:solidFill>
                  <a:schemeClr val="tx1"/>
                </a:solidFill>
              </a:defRPr>
            </a:lvl1pPr>
          </a:lstStyle>
          <a:p>
            <a:r>
              <a:rPr lang="en-US" dirty="0"/>
              <a:t>Click to edit title</a:t>
            </a:r>
          </a:p>
        </p:txBody>
      </p:sp>
      <p:sp>
        <p:nvSpPr>
          <p:cNvPr id="3" name="Slide Number Placeholder 2">
            <a:extLst>
              <a:ext uri="{FF2B5EF4-FFF2-40B4-BE49-F238E27FC236}">
                <a16:creationId xmlns:a16="http://schemas.microsoft.com/office/drawing/2014/main" id="{08F0A937-5674-5E4D-BA15-88B347E17AE9}"/>
              </a:ext>
            </a:extLst>
          </p:cNvPr>
          <p:cNvSpPr>
            <a:spLocks noGrp="1"/>
          </p:cNvSpPr>
          <p:nvPr>
            <p:ph type="sldNum" sz="quarter" idx="26"/>
          </p:nvPr>
        </p:nvSpPr>
        <p:spPr/>
        <p:txBody>
          <a:bodyPr/>
          <a:lstStyle/>
          <a:p>
            <a:fld id="{529AFA16-AEC4-7D4A-82F3-BDAE8E49079E}" type="slidenum">
              <a:rPr lang="en-US" smtClean="0"/>
              <a:pPr/>
              <a:t>‹#›</a:t>
            </a:fld>
            <a:endParaRPr lang="en-US" dirty="0"/>
          </a:p>
        </p:txBody>
      </p:sp>
      <p:sp>
        <p:nvSpPr>
          <p:cNvPr id="8" name="Text Placeholder 3">
            <a:extLst>
              <a:ext uri="{FF2B5EF4-FFF2-40B4-BE49-F238E27FC236}">
                <a16:creationId xmlns:a16="http://schemas.microsoft.com/office/drawing/2014/main" id="{2D82040B-E8B0-4143-8A3F-EF4AA4D005D0}"/>
              </a:ext>
            </a:extLst>
          </p:cNvPr>
          <p:cNvSpPr>
            <a:spLocks noGrp="1"/>
          </p:cNvSpPr>
          <p:nvPr>
            <p:ph idx="27" hasCustomPrompt="1"/>
          </p:nvPr>
        </p:nvSpPr>
        <p:spPr>
          <a:xfrm>
            <a:off x="6096000" y="1866900"/>
            <a:ext cx="5638799" cy="4514047"/>
          </a:xfrm>
          <a:prstGeom prst="rect">
            <a:avLst/>
          </a:prstGeom>
        </p:spPr>
        <p:txBody>
          <a:bodyPr vert="horz" wrap="square" lIns="27432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Picture Placeholder 9">
            <a:extLst>
              <a:ext uri="{FF2B5EF4-FFF2-40B4-BE49-F238E27FC236}">
                <a16:creationId xmlns:a16="http://schemas.microsoft.com/office/drawing/2014/main" id="{5BBFF32C-2A15-44C5-B538-CFD1F92176C0}"/>
              </a:ext>
            </a:extLst>
          </p:cNvPr>
          <p:cNvSpPr>
            <a:spLocks noGrp="1"/>
          </p:cNvSpPr>
          <p:nvPr>
            <p:ph type="pic" sz="quarter" idx="30" hasCustomPrompt="1"/>
          </p:nvPr>
        </p:nvSpPr>
        <p:spPr>
          <a:xfrm>
            <a:off x="-3142" y="0"/>
            <a:ext cx="6806152" cy="6858000"/>
          </a:xfrm>
          <a:custGeom>
            <a:avLst/>
            <a:gdLst>
              <a:gd name="connsiteX0" fmla="*/ 0 w 5847905"/>
              <a:gd name="connsiteY0" fmla="*/ 6849376 h 6849376"/>
              <a:gd name="connsiteX1" fmla="*/ 0 w 5847905"/>
              <a:gd name="connsiteY1" fmla="*/ 0 h 6849376"/>
              <a:gd name="connsiteX2" fmla="*/ 5847905 w 5847905"/>
              <a:gd name="connsiteY2" fmla="*/ 6849376 h 6849376"/>
              <a:gd name="connsiteX3" fmla="*/ 0 w 5847905"/>
              <a:gd name="connsiteY3" fmla="*/ 6849376 h 6849376"/>
              <a:gd name="connsiteX0" fmla="*/ 0 w 5847905"/>
              <a:gd name="connsiteY0" fmla="*/ 6849376 h 6849376"/>
              <a:gd name="connsiteX1" fmla="*/ 0 w 5847905"/>
              <a:gd name="connsiteY1" fmla="*/ 0 h 6849376"/>
              <a:gd name="connsiteX2" fmla="*/ 4703805 w 5847905"/>
              <a:gd name="connsiteY2" fmla="*/ 708068 h 6849376"/>
              <a:gd name="connsiteX3" fmla="*/ 5847905 w 5847905"/>
              <a:gd name="connsiteY3" fmla="*/ 6849376 h 6849376"/>
              <a:gd name="connsiteX4" fmla="*/ 0 w 5847905"/>
              <a:gd name="connsiteY4" fmla="*/ 6849376 h 6849376"/>
              <a:gd name="connsiteX0" fmla="*/ 0 w 5847905"/>
              <a:gd name="connsiteY0" fmla="*/ 7148223 h 7148223"/>
              <a:gd name="connsiteX1" fmla="*/ 0 w 5847905"/>
              <a:gd name="connsiteY1" fmla="*/ 298847 h 7148223"/>
              <a:gd name="connsiteX2" fmla="*/ 4967416 w 5847905"/>
              <a:gd name="connsiteY2" fmla="*/ 314937 h 7148223"/>
              <a:gd name="connsiteX3" fmla="*/ 5847905 w 5847905"/>
              <a:gd name="connsiteY3" fmla="*/ 7148223 h 7148223"/>
              <a:gd name="connsiteX4" fmla="*/ 0 w 5847905"/>
              <a:gd name="connsiteY4" fmla="*/ 7148223 h 7148223"/>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95698 w 5847905"/>
              <a:gd name="connsiteY2" fmla="*/ 4137 h 6849376"/>
              <a:gd name="connsiteX3" fmla="*/ 5847905 w 5847905"/>
              <a:gd name="connsiteY3" fmla="*/ 6849376 h 6849376"/>
              <a:gd name="connsiteX4" fmla="*/ 0 w 5847905"/>
              <a:gd name="connsiteY4" fmla="*/ 6849376 h 6849376"/>
              <a:gd name="connsiteX0" fmla="*/ 0 w 7282258"/>
              <a:gd name="connsiteY0" fmla="*/ 6849376 h 6855353"/>
              <a:gd name="connsiteX1" fmla="*/ 0 w 7282258"/>
              <a:gd name="connsiteY1" fmla="*/ 0 h 6855353"/>
              <a:gd name="connsiteX2" fmla="*/ 4895698 w 7282258"/>
              <a:gd name="connsiteY2" fmla="*/ 4137 h 6855353"/>
              <a:gd name="connsiteX3" fmla="*/ 7282258 w 7282258"/>
              <a:gd name="connsiteY3" fmla="*/ 6855353 h 6855353"/>
              <a:gd name="connsiteX4" fmla="*/ 0 w 7282258"/>
              <a:gd name="connsiteY4" fmla="*/ 6849376 h 6855353"/>
              <a:gd name="connsiteX0" fmla="*/ 0 w 7276282"/>
              <a:gd name="connsiteY0" fmla="*/ 6849376 h 6849376"/>
              <a:gd name="connsiteX1" fmla="*/ 0 w 7276282"/>
              <a:gd name="connsiteY1" fmla="*/ 0 h 6849376"/>
              <a:gd name="connsiteX2" fmla="*/ 4895698 w 7276282"/>
              <a:gd name="connsiteY2" fmla="*/ 4137 h 6849376"/>
              <a:gd name="connsiteX3" fmla="*/ 7276282 w 7276282"/>
              <a:gd name="connsiteY3" fmla="*/ 6843400 h 6849376"/>
              <a:gd name="connsiteX4" fmla="*/ 0 w 7276282"/>
              <a:gd name="connsiteY4" fmla="*/ 6849376 h 6849376"/>
              <a:gd name="connsiteX0" fmla="*/ 0 w 7276282"/>
              <a:gd name="connsiteY0" fmla="*/ 6849376 h 6849376"/>
              <a:gd name="connsiteX1" fmla="*/ 0 w 7276282"/>
              <a:gd name="connsiteY1" fmla="*/ 0 h 6849376"/>
              <a:gd name="connsiteX2" fmla="*/ 4895698 w 7276282"/>
              <a:gd name="connsiteY2" fmla="*/ 4137 h 6849376"/>
              <a:gd name="connsiteX3" fmla="*/ 7276282 w 7276282"/>
              <a:gd name="connsiteY3" fmla="*/ 6849376 h 6849376"/>
              <a:gd name="connsiteX4" fmla="*/ 0 w 7276282"/>
              <a:gd name="connsiteY4" fmla="*/ 6849376 h 6849376"/>
              <a:gd name="connsiteX0" fmla="*/ 0 w 7264329"/>
              <a:gd name="connsiteY0" fmla="*/ 6849376 h 6861329"/>
              <a:gd name="connsiteX1" fmla="*/ 0 w 7264329"/>
              <a:gd name="connsiteY1" fmla="*/ 0 h 6861329"/>
              <a:gd name="connsiteX2" fmla="*/ 4895698 w 7264329"/>
              <a:gd name="connsiteY2" fmla="*/ 4137 h 6861329"/>
              <a:gd name="connsiteX3" fmla="*/ 7264329 w 7264329"/>
              <a:gd name="connsiteY3" fmla="*/ 6861329 h 6861329"/>
              <a:gd name="connsiteX4" fmla="*/ 0 w 7264329"/>
              <a:gd name="connsiteY4" fmla="*/ 6849376 h 6861329"/>
              <a:gd name="connsiteX0" fmla="*/ 0 w 7264329"/>
              <a:gd name="connsiteY0" fmla="*/ 6849376 h 6855352"/>
              <a:gd name="connsiteX1" fmla="*/ 0 w 7264329"/>
              <a:gd name="connsiteY1" fmla="*/ 0 h 6855352"/>
              <a:gd name="connsiteX2" fmla="*/ 4895698 w 7264329"/>
              <a:gd name="connsiteY2" fmla="*/ 4137 h 6855352"/>
              <a:gd name="connsiteX3" fmla="*/ 7264329 w 7264329"/>
              <a:gd name="connsiteY3" fmla="*/ 6855352 h 6855352"/>
              <a:gd name="connsiteX4" fmla="*/ 0 w 7264329"/>
              <a:gd name="connsiteY4" fmla="*/ 6849376 h 6855352"/>
              <a:gd name="connsiteX0" fmla="*/ 0 w 7264329"/>
              <a:gd name="connsiteY0" fmla="*/ 6849376 h 6849376"/>
              <a:gd name="connsiteX1" fmla="*/ 0 w 7264329"/>
              <a:gd name="connsiteY1" fmla="*/ 0 h 6849376"/>
              <a:gd name="connsiteX2" fmla="*/ 4895698 w 7264329"/>
              <a:gd name="connsiteY2" fmla="*/ 4137 h 6849376"/>
              <a:gd name="connsiteX3" fmla="*/ 7264329 w 7264329"/>
              <a:gd name="connsiteY3" fmla="*/ 6849376 h 6849376"/>
              <a:gd name="connsiteX4" fmla="*/ 0 w 7264329"/>
              <a:gd name="connsiteY4" fmla="*/ 6849376 h 6849376"/>
              <a:gd name="connsiteX0" fmla="*/ 0 w 7264329"/>
              <a:gd name="connsiteY0" fmla="*/ 6854666 h 6854666"/>
              <a:gd name="connsiteX1" fmla="*/ 0 w 7264329"/>
              <a:gd name="connsiteY1" fmla="*/ 5290 h 6854666"/>
              <a:gd name="connsiteX2" fmla="*/ 4895698 w 7264329"/>
              <a:gd name="connsiteY2" fmla="*/ 0 h 6854666"/>
              <a:gd name="connsiteX3" fmla="*/ 7264329 w 7264329"/>
              <a:gd name="connsiteY3" fmla="*/ 6854666 h 6854666"/>
              <a:gd name="connsiteX4" fmla="*/ 0 w 7264329"/>
              <a:gd name="connsiteY4" fmla="*/ 6854666 h 6854666"/>
              <a:gd name="connsiteX0" fmla="*/ 0 w 7264329"/>
              <a:gd name="connsiteY0" fmla="*/ 6851524 h 6851524"/>
              <a:gd name="connsiteX1" fmla="*/ 0 w 7264329"/>
              <a:gd name="connsiteY1" fmla="*/ 2148 h 6851524"/>
              <a:gd name="connsiteX2" fmla="*/ 4895698 w 7264329"/>
              <a:gd name="connsiteY2" fmla="*/ 0 h 6851524"/>
              <a:gd name="connsiteX3" fmla="*/ 7264329 w 7264329"/>
              <a:gd name="connsiteY3" fmla="*/ 6851524 h 6851524"/>
              <a:gd name="connsiteX4" fmla="*/ 0 w 7264329"/>
              <a:gd name="connsiteY4" fmla="*/ 6851524 h 6851524"/>
              <a:gd name="connsiteX0" fmla="*/ 3142 w 7267471"/>
              <a:gd name="connsiteY0" fmla="*/ 6852519 h 6852519"/>
              <a:gd name="connsiteX1" fmla="*/ 0 w 7267471"/>
              <a:gd name="connsiteY1" fmla="*/ 0 h 6852519"/>
              <a:gd name="connsiteX2" fmla="*/ 4898840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898840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886271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4667 h 6854667"/>
              <a:gd name="connsiteX1" fmla="*/ 0 w 7267471"/>
              <a:gd name="connsiteY1" fmla="*/ 2148 h 6854667"/>
              <a:gd name="connsiteX2" fmla="*/ 4886271 w 7267471"/>
              <a:gd name="connsiteY2" fmla="*/ 0 h 6854667"/>
              <a:gd name="connsiteX3" fmla="*/ 7267471 w 7267471"/>
              <a:gd name="connsiteY3" fmla="*/ 6854667 h 6854667"/>
              <a:gd name="connsiteX4" fmla="*/ 3142 w 7267471"/>
              <a:gd name="connsiteY4" fmla="*/ 6854667 h 6854667"/>
              <a:gd name="connsiteX0" fmla="*/ 3142 w 7267471"/>
              <a:gd name="connsiteY0" fmla="*/ 6852519 h 6852519"/>
              <a:gd name="connsiteX1" fmla="*/ 0 w 7267471"/>
              <a:gd name="connsiteY1" fmla="*/ 0 h 6852519"/>
              <a:gd name="connsiteX2" fmla="*/ 4521768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735952 w 7267471"/>
              <a:gd name="connsiteY2" fmla="*/ 995 h 6852519"/>
              <a:gd name="connsiteX3" fmla="*/ 7267471 w 7267471"/>
              <a:gd name="connsiteY3" fmla="*/ 6852519 h 6852519"/>
              <a:gd name="connsiteX4" fmla="*/ 3142 w 7267471"/>
              <a:gd name="connsiteY4" fmla="*/ 6852519 h 6852519"/>
              <a:gd name="connsiteX0" fmla="*/ 3142 w 6806152"/>
              <a:gd name="connsiteY0" fmla="*/ 6852519 h 6852519"/>
              <a:gd name="connsiteX1" fmla="*/ 0 w 6806152"/>
              <a:gd name="connsiteY1" fmla="*/ 0 h 6852519"/>
              <a:gd name="connsiteX2" fmla="*/ 4735952 w 6806152"/>
              <a:gd name="connsiteY2" fmla="*/ 995 h 6852519"/>
              <a:gd name="connsiteX3" fmla="*/ 6806152 w 6806152"/>
              <a:gd name="connsiteY3" fmla="*/ 6852519 h 6852519"/>
              <a:gd name="connsiteX4" fmla="*/ 3142 w 6806152"/>
              <a:gd name="connsiteY4" fmla="*/ 6852519 h 6852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6152" h="6852519">
                <a:moveTo>
                  <a:pt x="3142" y="6852519"/>
                </a:moveTo>
                <a:cubicBezTo>
                  <a:pt x="2095" y="4568346"/>
                  <a:pt x="1047" y="2284173"/>
                  <a:pt x="0" y="0"/>
                </a:cubicBezTo>
                <a:lnTo>
                  <a:pt x="4735952" y="995"/>
                </a:lnTo>
                <a:lnTo>
                  <a:pt x="6806152" y="6852519"/>
                </a:lnTo>
                <a:lnTo>
                  <a:pt x="3142" y="6852519"/>
                </a:lnTo>
                <a:close/>
              </a:path>
            </a:pathLst>
          </a:custGeom>
          <a:ln>
            <a:solidFill>
              <a:srgbClr val="414241"/>
            </a:solidFill>
          </a:ln>
        </p:spPr>
        <p:txBody>
          <a:bodyPr anchor="ctr"/>
          <a:lstStyle>
            <a:lvl1pPr algn="ctr">
              <a:defRPr>
                <a:solidFill>
                  <a:srgbClr val="B4009E"/>
                </a:solidFill>
              </a:defRPr>
            </a:lvl1pPr>
          </a:lstStyle>
          <a:p>
            <a:r>
              <a:rPr lang="en-US" dirty="0"/>
              <a:t>Click icon to</a:t>
            </a:r>
            <a:br>
              <a:rPr lang="en-US" dirty="0"/>
            </a:br>
            <a:r>
              <a:rPr lang="en-US" dirty="0"/>
              <a:t>add picture</a:t>
            </a:r>
          </a:p>
        </p:txBody>
      </p:sp>
    </p:spTree>
    <p:extLst>
      <p:ext uri="{BB962C8B-B14F-4D97-AF65-F5344CB8AC3E}">
        <p14:creationId xmlns:p14="http://schemas.microsoft.com/office/powerpoint/2010/main" val="23410002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slideLayout" Target="../slideLayouts/slideLayout45.xml"/><Relationship Id="rId18" Type="http://schemas.openxmlformats.org/officeDocument/2006/relationships/theme" Target="../theme/theme2.xml"/><Relationship Id="rId3" Type="http://schemas.openxmlformats.org/officeDocument/2006/relationships/slideLayout" Target="../slideLayouts/slideLayout35.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17" Type="http://schemas.openxmlformats.org/officeDocument/2006/relationships/slideLayout" Target="../slideLayouts/slideLayout49.xml"/><Relationship Id="rId2" Type="http://schemas.openxmlformats.org/officeDocument/2006/relationships/slideLayout" Target="../slideLayouts/slideLayout34.xml"/><Relationship Id="rId16" Type="http://schemas.openxmlformats.org/officeDocument/2006/relationships/slideLayout" Target="../slideLayouts/slideLayout48.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5" Type="http://schemas.openxmlformats.org/officeDocument/2006/relationships/slideLayout" Target="../slideLayouts/slideLayout37.xml"/><Relationship Id="rId15" Type="http://schemas.openxmlformats.org/officeDocument/2006/relationships/slideLayout" Target="../slideLayouts/slideLayout47.xml"/><Relationship Id="rId10" Type="http://schemas.openxmlformats.org/officeDocument/2006/relationships/slideLayout" Target="../slideLayouts/slideLayout42.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slideLayout" Target="../slideLayouts/slideLayout4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7.xml"/><Relationship Id="rId13" Type="http://schemas.openxmlformats.org/officeDocument/2006/relationships/slideLayout" Target="../slideLayouts/slideLayout62.xml"/><Relationship Id="rId18" Type="http://schemas.openxmlformats.org/officeDocument/2006/relationships/slideLayout" Target="../slideLayouts/slideLayout67.xml"/><Relationship Id="rId26" Type="http://schemas.openxmlformats.org/officeDocument/2006/relationships/slideLayout" Target="../slideLayouts/slideLayout75.xml"/><Relationship Id="rId3" Type="http://schemas.openxmlformats.org/officeDocument/2006/relationships/slideLayout" Target="../slideLayouts/slideLayout52.xml"/><Relationship Id="rId21" Type="http://schemas.openxmlformats.org/officeDocument/2006/relationships/slideLayout" Target="../slideLayouts/slideLayout70.xml"/><Relationship Id="rId34" Type="http://schemas.openxmlformats.org/officeDocument/2006/relationships/theme" Target="../theme/theme3.xml"/><Relationship Id="rId7" Type="http://schemas.openxmlformats.org/officeDocument/2006/relationships/slideLayout" Target="../slideLayouts/slideLayout56.xml"/><Relationship Id="rId12" Type="http://schemas.openxmlformats.org/officeDocument/2006/relationships/slideLayout" Target="../slideLayouts/slideLayout61.xml"/><Relationship Id="rId17" Type="http://schemas.openxmlformats.org/officeDocument/2006/relationships/slideLayout" Target="../slideLayouts/slideLayout66.xml"/><Relationship Id="rId25" Type="http://schemas.openxmlformats.org/officeDocument/2006/relationships/slideLayout" Target="../slideLayouts/slideLayout74.xml"/><Relationship Id="rId33" Type="http://schemas.openxmlformats.org/officeDocument/2006/relationships/slideLayout" Target="../slideLayouts/slideLayout82.xml"/><Relationship Id="rId2" Type="http://schemas.openxmlformats.org/officeDocument/2006/relationships/slideLayout" Target="../slideLayouts/slideLayout51.xml"/><Relationship Id="rId16" Type="http://schemas.openxmlformats.org/officeDocument/2006/relationships/slideLayout" Target="../slideLayouts/slideLayout65.xml"/><Relationship Id="rId20" Type="http://schemas.openxmlformats.org/officeDocument/2006/relationships/slideLayout" Target="../slideLayouts/slideLayout69.xml"/><Relationship Id="rId29" Type="http://schemas.openxmlformats.org/officeDocument/2006/relationships/slideLayout" Target="../slideLayouts/slideLayout78.xml"/><Relationship Id="rId1" Type="http://schemas.openxmlformats.org/officeDocument/2006/relationships/slideLayout" Target="../slideLayouts/slideLayout50.xml"/><Relationship Id="rId6" Type="http://schemas.openxmlformats.org/officeDocument/2006/relationships/slideLayout" Target="../slideLayouts/slideLayout55.xml"/><Relationship Id="rId11" Type="http://schemas.openxmlformats.org/officeDocument/2006/relationships/slideLayout" Target="../slideLayouts/slideLayout60.xml"/><Relationship Id="rId24" Type="http://schemas.openxmlformats.org/officeDocument/2006/relationships/slideLayout" Target="../slideLayouts/slideLayout73.xml"/><Relationship Id="rId32" Type="http://schemas.openxmlformats.org/officeDocument/2006/relationships/slideLayout" Target="../slideLayouts/slideLayout81.xml"/><Relationship Id="rId5" Type="http://schemas.openxmlformats.org/officeDocument/2006/relationships/slideLayout" Target="../slideLayouts/slideLayout54.xml"/><Relationship Id="rId15" Type="http://schemas.openxmlformats.org/officeDocument/2006/relationships/slideLayout" Target="../slideLayouts/slideLayout64.xml"/><Relationship Id="rId23" Type="http://schemas.openxmlformats.org/officeDocument/2006/relationships/slideLayout" Target="../slideLayouts/slideLayout72.xml"/><Relationship Id="rId28" Type="http://schemas.openxmlformats.org/officeDocument/2006/relationships/slideLayout" Target="../slideLayouts/slideLayout77.xml"/><Relationship Id="rId10" Type="http://schemas.openxmlformats.org/officeDocument/2006/relationships/slideLayout" Target="../slideLayouts/slideLayout59.xml"/><Relationship Id="rId19" Type="http://schemas.openxmlformats.org/officeDocument/2006/relationships/slideLayout" Target="../slideLayouts/slideLayout68.xml"/><Relationship Id="rId31" Type="http://schemas.openxmlformats.org/officeDocument/2006/relationships/slideLayout" Target="../slideLayouts/slideLayout80.xml"/><Relationship Id="rId4" Type="http://schemas.openxmlformats.org/officeDocument/2006/relationships/slideLayout" Target="../slideLayouts/slideLayout53.xml"/><Relationship Id="rId9" Type="http://schemas.openxmlformats.org/officeDocument/2006/relationships/slideLayout" Target="../slideLayouts/slideLayout58.xml"/><Relationship Id="rId14" Type="http://schemas.openxmlformats.org/officeDocument/2006/relationships/slideLayout" Target="../slideLayouts/slideLayout63.xml"/><Relationship Id="rId22" Type="http://schemas.openxmlformats.org/officeDocument/2006/relationships/slideLayout" Target="../slideLayouts/slideLayout71.xml"/><Relationship Id="rId27" Type="http://schemas.openxmlformats.org/officeDocument/2006/relationships/slideLayout" Target="../slideLayouts/slideLayout76.xml"/><Relationship Id="rId30" Type="http://schemas.openxmlformats.org/officeDocument/2006/relationships/slideLayout" Target="../slideLayouts/slideLayout79.xml"/><Relationship Id="rId35" Type="http://schemas.openxmlformats.org/officeDocument/2006/relationships/image" Target="../media/image10.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idx="1"/>
          </p:nvPr>
        </p:nvSpPr>
        <p:spPr>
          <a:xfrm>
            <a:off x="457200" y="1866900"/>
            <a:ext cx="11277600" cy="4533900"/>
          </a:xfrm>
          <a:prstGeom prst="rect">
            <a:avLst/>
          </a:prstGeom>
        </p:spPr>
        <p:txBody>
          <a:bodyPr vert="horz"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Placeholder 2"/>
          <p:cNvSpPr>
            <a:spLocks noGrp="1"/>
          </p:cNvSpPr>
          <p:nvPr>
            <p:ph type="title"/>
          </p:nvPr>
        </p:nvSpPr>
        <p:spPr>
          <a:xfrm>
            <a:off x="457200" y="457200"/>
            <a:ext cx="11277599" cy="712379"/>
          </a:xfrm>
          <a:prstGeom prst="rect">
            <a:avLst/>
          </a:prstGeom>
        </p:spPr>
        <p:txBody>
          <a:bodyPr vert="horz" lIns="0" tIns="0" rIns="0" bIns="0" rtlCol="0" anchor="t">
            <a:normAutofit/>
          </a:bodyPr>
          <a:lstStyle/>
          <a:p>
            <a:r>
              <a:rPr lang="en-US"/>
              <a:t>Click to edit Master title style</a:t>
            </a:r>
            <a:endParaRPr lang="en-US" dirty="0"/>
          </a:p>
        </p:txBody>
      </p:sp>
      <p:sp>
        <p:nvSpPr>
          <p:cNvPr id="28" name="Slide Number Placeholder 27">
            <a:extLst>
              <a:ext uri="{FF2B5EF4-FFF2-40B4-BE49-F238E27FC236}">
                <a16:creationId xmlns:a16="http://schemas.microsoft.com/office/drawing/2014/main" id="{5CFBB3EC-AC91-8E45-9E42-0DA1434795C3}"/>
              </a:ext>
            </a:extLst>
          </p:cNvPr>
          <p:cNvSpPr>
            <a:spLocks noGrp="1"/>
          </p:cNvSpPr>
          <p:nvPr userDrawn="1">
            <p:ph type="sldNum" sz="quarter" idx="4"/>
          </p:nvPr>
        </p:nvSpPr>
        <p:spPr>
          <a:xfrm>
            <a:off x="11010899" y="6442502"/>
            <a:ext cx="1180135" cy="415498"/>
          </a:xfrm>
          <a:prstGeom prst="rect">
            <a:avLst/>
          </a:prstGeom>
        </p:spPr>
        <p:txBody>
          <a:bodyPr vert="horz" lIns="91440" tIns="45720" rIns="182880" bIns="182880" rtlCol="0" anchor="b" anchorCtr="0">
            <a:spAutoFit/>
          </a:bodyPr>
          <a:lstStyle>
            <a:lvl1pPr algn="r">
              <a:defRPr sz="1200">
                <a:solidFill>
                  <a:schemeClr val="accent6"/>
                </a:solidFill>
              </a:defRPr>
            </a:lvl1pPr>
          </a:lstStyle>
          <a:p>
            <a:fld id="{529AFA16-AEC4-7D4A-82F3-BDAE8E49079E}" type="slidenum">
              <a:rPr lang="en-US" smtClean="0"/>
              <a:pPr/>
              <a:t>‹#›</a:t>
            </a:fld>
            <a:endParaRPr lang="en-US" dirty="0"/>
          </a:p>
        </p:txBody>
      </p:sp>
      <p:grpSp>
        <p:nvGrpSpPr>
          <p:cNvPr id="66" name="Group 65"/>
          <p:cNvGrpSpPr/>
          <p:nvPr userDrawn="1"/>
        </p:nvGrpSpPr>
        <p:grpSpPr>
          <a:xfrm>
            <a:off x="12478437" y="16476"/>
            <a:ext cx="1054899" cy="6900254"/>
            <a:chOff x="12478437" y="16476"/>
            <a:chExt cx="1054899" cy="6900254"/>
          </a:xfrm>
        </p:grpSpPr>
        <p:grpSp>
          <p:nvGrpSpPr>
            <p:cNvPr id="5" name="Group 4"/>
            <p:cNvGrpSpPr/>
            <p:nvPr userDrawn="1"/>
          </p:nvGrpSpPr>
          <p:grpSpPr>
            <a:xfrm>
              <a:off x="12481674" y="2825291"/>
              <a:ext cx="899599" cy="830046"/>
              <a:chOff x="12481674" y="567"/>
              <a:chExt cx="899599" cy="830046"/>
            </a:xfrm>
          </p:grpSpPr>
          <p:sp>
            <p:nvSpPr>
              <p:cNvPr id="57" name="Rectangle 56"/>
              <p:cNvSpPr/>
              <p:nvPr userDrawn="1"/>
            </p:nvSpPr>
            <p:spPr>
              <a:xfrm>
                <a:off x="12481674" y="567"/>
                <a:ext cx="899599" cy="830046"/>
              </a:xfrm>
              <a:prstGeom prst="rect">
                <a:avLst/>
              </a:prstGeom>
              <a:solidFill>
                <a:srgbClr val="42424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solidFill>
                    <a:schemeClr val="tx1"/>
                  </a:solidFill>
                  <a:latin typeface="Segoe UI" charset="0"/>
                  <a:ea typeface="Segoe UI" charset="0"/>
                  <a:cs typeface="Segoe UI" charset="0"/>
                </a:endParaRPr>
              </a:p>
            </p:txBody>
          </p:sp>
          <p:sp>
            <p:nvSpPr>
              <p:cNvPr id="58" name="Content Placeholder 17"/>
              <p:cNvSpPr txBox="1">
                <a:spLocks/>
              </p:cNvSpPr>
              <p:nvPr userDrawn="1"/>
            </p:nvSpPr>
            <p:spPr>
              <a:xfrm>
                <a:off x="12538855" y="37543"/>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1"/>
                    </a:solidFill>
                    <a:latin typeface="Segoe UI Semibold" charset="0"/>
                    <a:ea typeface="Segoe UI Semibold" charset="0"/>
                    <a:cs typeface="Segoe UI Semibold" charset="0"/>
                  </a:rPr>
                  <a:t>BACKGROUND 1</a:t>
                </a:r>
              </a:p>
              <a:p>
                <a:pPr>
                  <a:spcBef>
                    <a:spcPts val="0"/>
                  </a:spcBef>
                  <a:spcAft>
                    <a:spcPts val="0"/>
                  </a:spcAft>
                </a:pPr>
                <a:r>
                  <a:rPr lang="en-US" sz="700" b="1" i="0" dirty="0">
                    <a:solidFill>
                      <a:schemeClr val="tx1"/>
                    </a:solidFill>
                    <a:latin typeface="Segoe UI Semibold" charset="0"/>
                    <a:ea typeface="Segoe UI Semibold" charset="0"/>
                    <a:cs typeface="Segoe UI Semibold" charset="0"/>
                  </a:rPr>
                  <a:t>R66 G66 B66</a:t>
                </a:r>
                <a:br>
                  <a:rPr lang="en-US" sz="700" b="1" i="0" dirty="0">
                    <a:solidFill>
                      <a:schemeClr val="tx1"/>
                    </a:solidFill>
                    <a:latin typeface="Segoe UI Semibold" charset="0"/>
                    <a:ea typeface="Segoe UI Semibold" charset="0"/>
                    <a:cs typeface="Segoe UI Semibold" charset="0"/>
                  </a:rPr>
                </a:br>
                <a:r>
                  <a:rPr lang="tr-TR" sz="700" b="1" i="0" dirty="0">
                    <a:solidFill>
                      <a:schemeClr val="tx1"/>
                    </a:solidFill>
                    <a:latin typeface="Segoe UI Semibold" charset="0"/>
                    <a:ea typeface="Segoe UI Semibold" charset="0"/>
                    <a:cs typeface="Segoe UI Semibold" charset="0"/>
                  </a:rPr>
                  <a:t>424242</a:t>
                </a:r>
                <a:endParaRPr lang="en-US" sz="700" b="1" i="0" dirty="0">
                  <a:solidFill>
                    <a:schemeClr val="tx1"/>
                  </a:solidFill>
                  <a:latin typeface="Segoe UI Semibold" charset="0"/>
                  <a:ea typeface="Segoe UI Semibold" charset="0"/>
                  <a:cs typeface="Segoe UI Semibold" charset="0"/>
                </a:endParaRPr>
              </a:p>
            </p:txBody>
          </p:sp>
        </p:grpSp>
        <p:sp>
          <p:nvSpPr>
            <p:cNvPr id="13" name="Text Placeholder 16"/>
            <p:cNvSpPr txBox="1">
              <a:spLocks/>
            </p:cNvSpPr>
            <p:nvPr/>
          </p:nvSpPr>
          <p:spPr>
            <a:xfrm>
              <a:off x="12559431" y="201180"/>
              <a:ext cx="973905" cy="256020"/>
            </a:xfrm>
            <a:prstGeom prst="rect">
              <a:avLst/>
            </a:prstGeom>
            <a:noFill/>
            <a:ln w="12700">
              <a:noFill/>
            </a:ln>
          </p:spPr>
          <p:txBody>
            <a:bodyPr vert="horz" lIns="0" tIns="0" rIns="0" bIns="0" rtlCol="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lang="en-US" sz="1800" b="0" i="0" kern="1200" dirty="0">
                  <a:solidFill>
                    <a:schemeClr val="bg1"/>
                  </a:solidFill>
                  <a:effectLst/>
                  <a:latin typeface="Segoe UI" charset="0"/>
                  <a:ea typeface="Segoe UI" charset="0"/>
                  <a:cs typeface="Segoe UI" charset="0"/>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r>
                <a:rPr lang="en-US" sz="1100" dirty="0">
                  <a:solidFill>
                    <a:schemeClr val="tx1"/>
                  </a:solidFill>
                </a:rPr>
                <a:t>Chart Colors</a:t>
              </a:r>
            </a:p>
          </p:txBody>
        </p:sp>
        <p:grpSp>
          <p:nvGrpSpPr>
            <p:cNvPr id="6" name="Group 5"/>
            <p:cNvGrpSpPr/>
            <p:nvPr userDrawn="1"/>
          </p:nvGrpSpPr>
          <p:grpSpPr>
            <a:xfrm>
              <a:off x="12481674" y="174765"/>
              <a:ext cx="899599" cy="830046"/>
              <a:chOff x="12481674" y="1038535"/>
              <a:chExt cx="899599" cy="830046"/>
            </a:xfrm>
          </p:grpSpPr>
          <p:sp>
            <p:nvSpPr>
              <p:cNvPr id="8" name="Rectangle 7"/>
              <p:cNvSpPr/>
              <p:nvPr/>
            </p:nvSpPr>
            <p:spPr>
              <a:xfrm>
                <a:off x="12481674" y="1038535"/>
                <a:ext cx="899599" cy="83004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solidFill>
                    <a:schemeClr val="tx1"/>
                  </a:solidFill>
                  <a:latin typeface="Segoe UI" charset="0"/>
                  <a:ea typeface="Segoe UI" charset="0"/>
                  <a:cs typeface="Segoe UI" charset="0"/>
                </a:endParaRPr>
              </a:p>
            </p:txBody>
          </p:sp>
          <p:sp>
            <p:nvSpPr>
              <p:cNvPr id="14" name="Content Placeholder 17"/>
              <p:cNvSpPr txBox="1">
                <a:spLocks/>
              </p:cNvSpPr>
              <p:nvPr/>
            </p:nvSpPr>
            <p:spPr>
              <a:xfrm>
                <a:off x="12538855" y="1075511"/>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tx1"/>
                    </a:solidFill>
                    <a:latin typeface="Segoe UI Semibold" charset="0"/>
                    <a:ea typeface="Segoe UI Semibold" charset="0"/>
                    <a:cs typeface="Segoe UI Semibold" charset="0"/>
                  </a:rPr>
                  <a:t>AZURE Blue</a:t>
                </a:r>
              </a:p>
              <a:p>
                <a:pPr>
                  <a:spcBef>
                    <a:spcPts val="0"/>
                  </a:spcBef>
                  <a:spcAft>
                    <a:spcPts val="0"/>
                  </a:spcAft>
                </a:pPr>
                <a:r>
                  <a:rPr lang="en-US" sz="700" b="1" i="0" dirty="0">
                    <a:solidFill>
                      <a:schemeClr val="tx1"/>
                    </a:solidFill>
                    <a:latin typeface="Segoe UI Semibold" charset="0"/>
                    <a:ea typeface="Segoe UI Semibold" charset="0"/>
                    <a:cs typeface="Segoe UI Semibold" charset="0"/>
                  </a:rPr>
                  <a:t>R0 G120 B215</a:t>
                </a:r>
                <a:br>
                  <a:rPr lang="en-US" sz="700" b="1" i="0" dirty="0">
                    <a:solidFill>
                      <a:schemeClr val="tx1"/>
                    </a:solidFill>
                    <a:latin typeface="Segoe UI Semibold" charset="0"/>
                    <a:ea typeface="Segoe UI Semibold" charset="0"/>
                    <a:cs typeface="Segoe UI Semibold" charset="0"/>
                  </a:rPr>
                </a:br>
                <a:r>
                  <a:rPr lang="tr-TR" sz="700" b="1" i="0" dirty="0">
                    <a:solidFill>
                      <a:schemeClr val="tx1"/>
                    </a:solidFill>
                    <a:latin typeface="Segoe UI Semibold" charset="0"/>
                    <a:ea typeface="Segoe UI Semibold" charset="0"/>
                    <a:cs typeface="Segoe UI Semibold" charset="0"/>
                  </a:rPr>
                  <a:t>0078D7</a:t>
                </a:r>
                <a:endParaRPr lang="en-US" sz="700" b="1" i="0" dirty="0">
                  <a:solidFill>
                    <a:schemeClr val="tx1"/>
                  </a:solidFill>
                  <a:latin typeface="Segoe UI Semibold" charset="0"/>
                  <a:ea typeface="Segoe UI Semibold" charset="0"/>
                  <a:cs typeface="Segoe UI Semibold" charset="0"/>
                </a:endParaRPr>
              </a:p>
            </p:txBody>
          </p:sp>
        </p:grpSp>
        <p:grpSp>
          <p:nvGrpSpPr>
            <p:cNvPr id="27" name="Group 26">
              <a:extLst>
                <a:ext uri="{FF2B5EF4-FFF2-40B4-BE49-F238E27FC236}">
                  <a16:creationId xmlns:a16="http://schemas.microsoft.com/office/drawing/2014/main" id="{DCDFBAE3-68D9-4F23-BC09-995958797A9A}"/>
                </a:ext>
              </a:extLst>
            </p:cNvPr>
            <p:cNvGrpSpPr/>
            <p:nvPr userDrawn="1"/>
          </p:nvGrpSpPr>
          <p:grpSpPr>
            <a:xfrm>
              <a:off x="12482262" y="5456419"/>
              <a:ext cx="896684" cy="324884"/>
              <a:chOff x="12442099" y="7665719"/>
              <a:chExt cx="896684" cy="324884"/>
            </a:xfrm>
          </p:grpSpPr>
          <p:sp>
            <p:nvSpPr>
              <p:cNvPr id="9" name="Rectangle 8"/>
              <p:cNvSpPr/>
              <p:nvPr/>
            </p:nvSpPr>
            <p:spPr>
              <a:xfrm>
                <a:off x="12442099" y="7665719"/>
                <a:ext cx="896684" cy="308780"/>
              </a:xfrm>
              <a:prstGeom prst="rect">
                <a:avLst/>
              </a:pr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15" name="Content Placeholder 17"/>
              <p:cNvSpPr txBox="1">
                <a:spLocks/>
              </p:cNvSpPr>
              <p:nvPr/>
            </p:nvSpPr>
            <p:spPr>
              <a:xfrm>
                <a:off x="12500301" y="7707561"/>
                <a:ext cx="808679" cy="283042"/>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tx1"/>
                    </a:solidFill>
                    <a:latin typeface="Segoe UI Semibold" charset="0"/>
                    <a:ea typeface="Segoe UI Semibold" charset="0"/>
                    <a:cs typeface="Segoe UI Semibold" charset="0"/>
                  </a:rPr>
                  <a:t>R0 G138 B249</a:t>
                </a:r>
                <a:br>
                  <a:rPr lang="en-US" sz="700" b="1" i="0" dirty="0">
                    <a:solidFill>
                      <a:schemeClr val="tx1"/>
                    </a:solidFill>
                    <a:latin typeface="Segoe UI Semibold" charset="0"/>
                    <a:ea typeface="Segoe UI Semibold" charset="0"/>
                    <a:cs typeface="Segoe UI Semibold" charset="0"/>
                  </a:rPr>
                </a:br>
                <a:r>
                  <a:rPr lang="is-IS" sz="700" b="1" i="0" dirty="0">
                    <a:solidFill>
                      <a:schemeClr val="tx1"/>
                    </a:solidFill>
                    <a:latin typeface="Segoe UI Semibold" charset="0"/>
                    <a:ea typeface="Segoe UI Semibold" charset="0"/>
                    <a:cs typeface="Segoe UI Semibold" charset="0"/>
                  </a:rPr>
                  <a:t>008AF9</a:t>
                </a:r>
                <a:endParaRPr lang="en-US" sz="700" b="1" i="0" dirty="0">
                  <a:solidFill>
                    <a:schemeClr val="tx1"/>
                  </a:solidFill>
                  <a:latin typeface="Segoe UI Semibold" charset="0"/>
                  <a:ea typeface="Segoe UI Semibold" charset="0"/>
                  <a:cs typeface="Segoe UI Semibold" charset="0"/>
                </a:endParaRPr>
              </a:p>
            </p:txBody>
          </p:sp>
        </p:grpSp>
        <p:grpSp>
          <p:nvGrpSpPr>
            <p:cNvPr id="59" name="Group 58"/>
            <p:cNvGrpSpPr/>
            <p:nvPr userDrawn="1"/>
          </p:nvGrpSpPr>
          <p:grpSpPr>
            <a:xfrm>
              <a:off x="12481674" y="1058688"/>
              <a:ext cx="896685" cy="830046"/>
              <a:chOff x="12481674" y="1905452"/>
              <a:chExt cx="896685" cy="830046"/>
            </a:xfrm>
          </p:grpSpPr>
          <p:sp>
            <p:nvSpPr>
              <p:cNvPr id="10" name="Rectangle 9"/>
              <p:cNvSpPr/>
              <p:nvPr/>
            </p:nvSpPr>
            <p:spPr>
              <a:xfrm>
                <a:off x="12481674" y="1905452"/>
                <a:ext cx="896685" cy="830046"/>
              </a:xfrm>
              <a:prstGeom prst="rect">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latin typeface="Segoe UI" charset="0"/>
                  <a:ea typeface="Segoe UI" charset="0"/>
                  <a:cs typeface="Segoe UI" charset="0"/>
                </a:endParaRPr>
              </a:p>
            </p:txBody>
          </p:sp>
          <p:sp>
            <p:nvSpPr>
              <p:cNvPr id="16" name="Content Placeholder 17"/>
              <p:cNvSpPr txBox="1">
                <a:spLocks/>
              </p:cNvSpPr>
              <p:nvPr/>
            </p:nvSpPr>
            <p:spPr>
              <a:xfrm>
                <a:off x="12538855" y="1949994"/>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tx2"/>
                    </a:solidFill>
                    <a:latin typeface="Segoe UI Semibold" charset="0"/>
                    <a:ea typeface="Segoe UI Semibold" charset="0"/>
                    <a:cs typeface="Segoe UI Semibold" charset="0"/>
                  </a:rPr>
                  <a:t>Medium Blue</a:t>
                </a:r>
              </a:p>
              <a:p>
                <a:pPr>
                  <a:spcBef>
                    <a:spcPts val="0"/>
                  </a:spcBef>
                  <a:spcAft>
                    <a:spcPts val="0"/>
                  </a:spcAft>
                </a:pPr>
                <a:r>
                  <a:rPr lang="en-US" sz="700" b="1" i="0" dirty="0">
                    <a:solidFill>
                      <a:schemeClr val="tx2"/>
                    </a:solidFill>
                    <a:latin typeface="Segoe UI Semibold" charset="0"/>
                    <a:ea typeface="Segoe UI Semibold" charset="0"/>
                    <a:cs typeface="Segoe UI Semibold" charset="0"/>
                  </a:rPr>
                  <a:t>R77 G176 B255</a:t>
                </a:r>
                <a:br>
                  <a:rPr lang="en-US" sz="700" b="1" i="0" dirty="0">
                    <a:solidFill>
                      <a:schemeClr val="tx2"/>
                    </a:solidFill>
                    <a:latin typeface="Segoe UI Semibold" charset="0"/>
                    <a:ea typeface="Segoe UI Semibold" charset="0"/>
                    <a:cs typeface="Segoe UI Semibold" charset="0"/>
                  </a:rPr>
                </a:br>
                <a:r>
                  <a:rPr lang="cs-CZ" sz="700" b="1" i="0" dirty="0">
                    <a:solidFill>
                      <a:schemeClr val="tx2"/>
                    </a:solidFill>
                    <a:latin typeface="Segoe UI Semibold" charset="0"/>
                    <a:ea typeface="Segoe UI Semibold" charset="0"/>
                    <a:cs typeface="Segoe UI Semibold" charset="0"/>
                  </a:rPr>
                  <a:t>4DB0FF</a:t>
                </a:r>
                <a:endParaRPr lang="en-US" sz="700" b="1" i="0" dirty="0">
                  <a:solidFill>
                    <a:schemeClr val="tx2"/>
                  </a:solidFill>
                  <a:latin typeface="Segoe UI Semibold" charset="0"/>
                  <a:ea typeface="Segoe UI Semibold" charset="0"/>
                  <a:cs typeface="Segoe UI Semibold" charset="0"/>
                </a:endParaRPr>
              </a:p>
            </p:txBody>
          </p:sp>
        </p:grpSp>
        <p:grpSp>
          <p:nvGrpSpPr>
            <p:cNvPr id="30" name="Group 29">
              <a:extLst>
                <a:ext uri="{FF2B5EF4-FFF2-40B4-BE49-F238E27FC236}">
                  <a16:creationId xmlns:a16="http://schemas.microsoft.com/office/drawing/2014/main" id="{DC330CFF-4FDE-4352-9D1C-62BD69F6DBA6}"/>
                </a:ext>
              </a:extLst>
            </p:cNvPr>
            <p:cNvGrpSpPr/>
            <p:nvPr userDrawn="1"/>
          </p:nvGrpSpPr>
          <p:grpSpPr>
            <a:xfrm rot="5400000">
              <a:off x="12753338" y="5555171"/>
              <a:ext cx="354532" cy="896684"/>
              <a:chOff x="12516568" y="4568745"/>
              <a:chExt cx="354532" cy="896684"/>
            </a:xfrm>
          </p:grpSpPr>
          <p:sp>
            <p:nvSpPr>
              <p:cNvPr id="11" name="Rectangle 10"/>
              <p:cNvSpPr/>
              <p:nvPr/>
            </p:nvSpPr>
            <p:spPr>
              <a:xfrm rot="16200000">
                <a:off x="12222616" y="4862697"/>
                <a:ext cx="896684" cy="308780"/>
              </a:xfrm>
              <a:prstGeom prst="rect">
                <a:avLst/>
              </a:prstGeom>
              <a:solidFill>
                <a:srgbClr val="94D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17" name="Content Placeholder 17"/>
              <p:cNvSpPr txBox="1">
                <a:spLocks/>
              </p:cNvSpPr>
              <p:nvPr/>
            </p:nvSpPr>
            <p:spPr>
              <a:xfrm rot="16200000">
                <a:off x="12340014" y="4888515"/>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tx2"/>
                    </a:solidFill>
                    <a:latin typeface="Segoe UI Semibold" charset="0"/>
                    <a:ea typeface="Segoe UI Semibold" charset="0"/>
                    <a:cs typeface="Segoe UI Semibold" charset="0"/>
                  </a:rPr>
                  <a:t>R148 G208 B255</a:t>
                </a:r>
                <a:br>
                  <a:rPr lang="en-US" sz="700" b="1" i="0" dirty="0">
                    <a:solidFill>
                      <a:schemeClr val="tx2"/>
                    </a:solidFill>
                    <a:latin typeface="Segoe UI Semibold" charset="0"/>
                    <a:ea typeface="Segoe UI Semibold" charset="0"/>
                    <a:cs typeface="Segoe UI Semibold" charset="0"/>
                  </a:rPr>
                </a:br>
                <a:r>
                  <a:rPr lang="en-US" sz="700" b="1" i="0" dirty="0">
                    <a:solidFill>
                      <a:schemeClr val="tx2"/>
                    </a:solidFill>
                    <a:latin typeface="Segoe UI Semibold" charset="0"/>
                    <a:ea typeface="Segoe UI Semibold" charset="0"/>
                    <a:cs typeface="Segoe UI Semibold" charset="0"/>
                  </a:rPr>
                  <a:t>94D0FF</a:t>
                </a:r>
              </a:p>
            </p:txBody>
          </p:sp>
        </p:grpSp>
        <p:sp>
          <p:nvSpPr>
            <p:cNvPr id="12" name="Rectangle 11"/>
            <p:cNvSpPr/>
            <p:nvPr/>
          </p:nvSpPr>
          <p:spPr>
            <a:xfrm>
              <a:off x="12481674" y="1941403"/>
              <a:ext cx="890209" cy="830046"/>
            </a:xfrm>
            <a:prstGeom prst="rect">
              <a:avLst/>
            </a:prstGeom>
            <a:solidFill>
              <a:schemeClr val="accent3"/>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spcBef>
                  <a:spcPts val="0"/>
                </a:spcBef>
                <a:spcAft>
                  <a:spcPts val="0"/>
                </a:spcAft>
              </a:pPr>
              <a:endParaRPr lang="en-US" sz="900">
                <a:latin typeface="Segoe UI" charset="0"/>
                <a:ea typeface="Segoe UI" charset="0"/>
                <a:cs typeface="Segoe UI" charset="0"/>
              </a:endParaRPr>
            </a:p>
          </p:txBody>
        </p:sp>
        <p:sp>
          <p:nvSpPr>
            <p:cNvPr id="18" name="Content Placeholder 17"/>
            <p:cNvSpPr txBox="1">
              <a:spLocks/>
            </p:cNvSpPr>
            <p:nvPr/>
          </p:nvSpPr>
          <p:spPr>
            <a:xfrm>
              <a:off x="12538855" y="1998507"/>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tx2"/>
                  </a:solidFill>
                  <a:latin typeface="Segoe UI Semibold" charset="0"/>
                  <a:ea typeface="Segoe UI Semibold" charset="0"/>
                  <a:cs typeface="Segoe UI Semibold" charset="0"/>
                </a:rPr>
                <a:t>Light Blue</a:t>
              </a:r>
            </a:p>
            <a:p>
              <a:pPr>
                <a:spcBef>
                  <a:spcPts val="0"/>
                </a:spcBef>
                <a:spcAft>
                  <a:spcPts val="0"/>
                </a:spcAft>
              </a:pPr>
              <a:r>
                <a:rPr lang="en-US" sz="700" b="1" i="0" dirty="0">
                  <a:solidFill>
                    <a:schemeClr val="tx2"/>
                  </a:solidFill>
                  <a:latin typeface="Segoe UI Semibold" charset="0"/>
                  <a:ea typeface="Segoe UI Semibold" charset="0"/>
                  <a:cs typeface="Segoe UI Semibold" charset="0"/>
                </a:rPr>
                <a:t>R177 G214 B242</a:t>
              </a:r>
              <a:br>
                <a:rPr lang="en-US" sz="700" b="1" i="0" dirty="0">
                  <a:solidFill>
                    <a:schemeClr val="tx2"/>
                  </a:solidFill>
                  <a:latin typeface="Segoe UI Semibold" charset="0"/>
                  <a:ea typeface="Segoe UI Semibold" charset="0"/>
                  <a:cs typeface="Segoe UI Semibold" charset="0"/>
                </a:rPr>
              </a:br>
              <a:r>
                <a:rPr lang="en-US" sz="700" b="1" i="0" dirty="0">
                  <a:solidFill>
                    <a:schemeClr val="tx2"/>
                  </a:solidFill>
                  <a:latin typeface="Segoe UI Semibold" charset="0"/>
                  <a:ea typeface="Segoe UI Semibold" charset="0"/>
                  <a:cs typeface="Segoe UI Semibold" charset="0"/>
                </a:rPr>
                <a:t>B1D6F2</a:t>
              </a:r>
            </a:p>
          </p:txBody>
        </p:sp>
        <p:sp>
          <p:nvSpPr>
            <p:cNvPr id="64" name="Content Placeholder 17"/>
            <p:cNvSpPr txBox="1">
              <a:spLocks/>
            </p:cNvSpPr>
            <p:nvPr userDrawn="1"/>
          </p:nvSpPr>
          <p:spPr>
            <a:xfrm>
              <a:off x="12484913" y="4810897"/>
              <a:ext cx="803425" cy="24633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tx2"/>
                  </a:solidFill>
                  <a:latin typeface="Segoe UI Semibold" charset="0"/>
                  <a:ea typeface="Segoe UI Semibold" charset="0"/>
                  <a:cs typeface="Segoe UI Semibold" charset="0"/>
                </a:rPr>
                <a:t>Secondary (Chart) Colors</a:t>
              </a:r>
            </a:p>
          </p:txBody>
        </p:sp>
        <p:grpSp>
          <p:nvGrpSpPr>
            <p:cNvPr id="33" name="Group 32">
              <a:extLst>
                <a:ext uri="{FF2B5EF4-FFF2-40B4-BE49-F238E27FC236}">
                  <a16:creationId xmlns:a16="http://schemas.microsoft.com/office/drawing/2014/main" id="{5555B8AF-F664-4114-91EF-FDD01AB85822}"/>
                </a:ext>
              </a:extLst>
            </p:cNvPr>
            <p:cNvGrpSpPr/>
            <p:nvPr userDrawn="1"/>
          </p:nvGrpSpPr>
          <p:grpSpPr>
            <a:xfrm rot="5400000">
              <a:off x="12751547" y="6295566"/>
              <a:ext cx="354531" cy="887798"/>
              <a:chOff x="12516569" y="1875457"/>
              <a:chExt cx="354531" cy="911749"/>
            </a:xfrm>
          </p:grpSpPr>
          <p:sp>
            <p:nvSpPr>
              <p:cNvPr id="20" name="Rectangle 19"/>
              <p:cNvSpPr/>
              <p:nvPr userDrawn="1"/>
            </p:nvSpPr>
            <p:spPr>
              <a:xfrm rot="16200000">
                <a:off x="12215084" y="2176942"/>
                <a:ext cx="911749" cy="308780"/>
              </a:xfrm>
              <a:prstGeom prst="rect">
                <a:avLst/>
              </a:prstGeom>
              <a:solidFill>
                <a:schemeClr val="bg1">
                  <a:lumMod val="20000"/>
                  <a:lumOff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24" name="Content Placeholder 17"/>
              <p:cNvSpPr txBox="1">
                <a:spLocks/>
              </p:cNvSpPr>
              <p:nvPr userDrawn="1"/>
            </p:nvSpPr>
            <p:spPr>
              <a:xfrm rot="16200000">
                <a:off x="12340014" y="2196348"/>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tx2"/>
                    </a:solidFill>
                    <a:latin typeface="Segoe UI Semibold" charset="0"/>
                    <a:ea typeface="Segoe UI Semibold" charset="0"/>
                    <a:cs typeface="Segoe UI Semibold" charset="0"/>
                  </a:rPr>
                  <a:t>R217 G217 B217</a:t>
                </a:r>
                <a:br>
                  <a:rPr lang="en-US" sz="700" b="1" i="0" dirty="0">
                    <a:solidFill>
                      <a:schemeClr val="tx2"/>
                    </a:solidFill>
                    <a:latin typeface="Segoe UI Semibold" charset="0"/>
                    <a:ea typeface="Segoe UI Semibold" charset="0"/>
                    <a:cs typeface="Segoe UI Semibold" charset="0"/>
                  </a:rPr>
                </a:br>
                <a:r>
                  <a:rPr lang="en-US" sz="700" b="1" i="0" dirty="0">
                    <a:solidFill>
                      <a:schemeClr val="tx2"/>
                    </a:solidFill>
                    <a:latin typeface="Segoe UI Semibold" charset="0"/>
                    <a:ea typeface="Segoe UI Semibold" charset="0"/>
                    <a:cs typeface="Segoe UI Semibold" charset="0"/>
                  </a:rPr>
                  <a:t>D9D9D9</a:t>
                </a:r>
              </a:p>
            </p:txBody>
          </p:sp>
        </p:grpSp>
        <p:grpSp>
          <p:nvGrpSpPr>
            <p:cNvPr id="34" name="Group 33">
              <a:extLst>
                <a:ext uri="{FF2B5EF4-FFF2-40B4-BE49-F238E27FC236}">
                  <a16:creationId xmlns:a16="http://schemas.microsoft.com/office/drawing/2014/main" id="{3371ED8C-D29F-4855-89B3-9562BCBD74AF}"/>
                </a:ext>
              </a:extLst>
            </p:cNvPr>
            <p:cNvGrpSpPr/>
            <p:nvPr userDrawn="1"/>
          </p:nvGrpSpPr>
          <p:grpSpPr>
            <a:xfrm rot="5400000">
              <a:off x="12749513" y="4819221"/>
              <a:ext cx="354532" cy="896684"/>
              <a:chOff x="12494037" y="985248"/>
              <a:chExt cx="354532" cy="896684"/>
            </a:xfrm>
          </p:grpSpPr>
          <p:sp>
            <p:nvSpPr>
              <p:cNvPr id="21" name="Rectangle 20"/>
              <p:cNvSpPr/>
              <p:nvPr userDrawn="1"/>
            </p:nvSpPr>
            <p:spPr>
              <a:xfrm rot="16200000">
                <a:off x="12200085" y="1279200"/>
                <a:ext cx="896684" cy="308780"/>
              </a:xfrm>
              <a:prstGeom prst="rect">
                <a:avLst/>
              </a:prstGeom>
              <a:solidFill>
                <a:schemeClr val="accent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25" name="Content Placeholder 17"/>
              <p:cNvSpPr txBox="1">
                <a:spLocks/>
              </p:cNvSpPr>
              <p:nvPr userDrawn="1"/>
            </p:nvSpPr>
            <p:spPr>
              <a:xfrm rot="16200000">
                <a:off x="12317483" y="1305019"/>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bg2"/>
                    </a:solidFill>
                    <a:latin typeface="Segoe UI Semibold" charset="0"/>
                    <a:ea typeface="Segoe UI Semibold" charset="0"/>
                    <a:cs typeface="Segoe UI Semibold" charset="0"/>
                  </a:rPr>
                  <a:t>R3 G90 B160</a:t>
                </a:r>
                <a:br>
                  <a:rPr lang="en-US" sz="700" b="1" i="0" dirty="0">
                    <a:solidFill>
                      <a:schemeClr val="bg2"/>
                    </a:solidFill>
                    <a:latin typeface="Segoe UI Semibold" charset="0"/>
                    <a:ea typeface="Segoe UI Semibold" charset="0"/>
                    <a:cs typeface="Segoe UI Semibold" charset="0"/>
                  </a:rPr>
                </a:br>
                <a:r>
                  <a:rPr lang="en-US" sz="700" b="1" i="0" dirty="0">
                    <a:solidFill>
                      <a:schemeClr val="bg2"/>
                    </a:solidFill>
                    <a:latin typeface="Segoe UI Semibold" charset="0"/>
                    <a:ea typeface="Segoe UI Semibold" charset="0"/>
                    <a:cs typeface="Segoe UI Semibold" charset="0"/>
                  </a:rPr>
                  <a:t>0359A0</a:t>
                </a:r>
              </a:p>
            </p:txBody>
          </p:sp>
        </p:grpSp>
        <p:grpSp>
          <p:nvGrpSpPr>
            <p:cNvPr id="35" name="Group 34">
              <a:extLst>
                <a:ext uri="{FF2B5EF4-FFF2-40B4-BE49-F238E27FC236}">
                  <a16:creationId xmlns:a16="http://schemas.microsoft.com/office/drawing/2014/main" id="{B6F8C03F-B065-4D7E-A94A-2F3C1CB6E429}"/>
                </a:ext>
              </a:extLst>
            </p:cNvPr>
            <p:cNvGrpSpPr/>
            <p:nvPr userDrawn="1"/>
          </p:nvGrpSpPr>
          <p:grpSpPr>
            <a:xfrm rot="5400000">
              <a:off x="12749513" y="5928237"/>
              <a:ext cx="354531" cy="890209"/>
              <a:chOff x="12516569" y="100392"/>
              <a:chExt cx="354531" cy="890209"/>
            </a:xfrm>
          </p:grpSpPr>
          <p:sp>
            <p:nvSpPr>
              <p:cNvPr id="22" name="Rectangle 21"/>
              <p:cNvSpPr/>
              <p:nvPr userDrawn="1"/>
            </p:nvSpPr>
            <p:spPr>
              <a:xfrm rot="16200000">
                <a:off x="12225854" y="391107"/>
                <a:ext cx="890209" cy="308780"/>
              </a:xfrm>
              <a:prstGeom prst="rect">
                <a:avLst/>
              </a:prstGeom>
              <a:solidFill>
                <a:srgbClr val="79797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26" name="Content Placeholder 17"/>
              <p:cNvSpPr txBox="1">
                <a:spLocks/>
              </p:cNvSpPr>
              <p:nvPr userDrawn="1"/>
            </p:nvSpPr>
            <p:spPr>
              <a:xfrm rot="16200000">
                <a:off x="12340014" y="402335"/>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bg2"/>
                    </a:solidFill>
                    <a:latin typeface="Segoe UI Semibold" charset="0"/>
                    <a:ea typeface="Segoe UI Semibold" charset="0"/>
                    <a:cs typeface="Segoe UI Semibold" charset="0"/>
                  </a:rPr>
                  <a:t>R121 G121 B121</a:t>
                </a:r>
                <a:br>
                  <a:rPr lang="en-US" sz="700" b="1" i="0" dirty="0">
                    <a:solidFill>
                      <a:schemeClr val="bg2"/>
                    </a:solidFill>
                    <a:latin typeface="Segoe UI Semibold" charset="0"/>
                    <a:ea typeface="Segoe UI Semibold" charset="0"/>
                    <a:cs typeface="Segoe UI Semibold" charset="0"/>
                  </a:rPr>
                </a:br>
                <a:r>
                  <a:rPr lang="fi-FI" sz="700" b="1" i="0" dirty="0">
                    <a:solidFill>
                      <a:schemeClr val="bg2"/>
                    </a:solidFill>
                    <a:latin typeface="Segoe UI Semibold" charset="0"/>
                    <a:ea typeface="Segoe UI Semibold" charset="0"/>
                    <a:cs typeface="Segoe UI Semibold" charset="0"/>
                  </a:rPr>
                  <a:t>797979</a:t>
                </a:r>
                <a:endParaRPr lang="en-US" sz="700" b="1" i="0" dirty="0">
                  <a:solidFill>
                    <a:schemeClr val="bg2"/>
                  </a:solidFill>
                  <a:latin typeface="Segoe UI Semibold" charset="0"/>
                  <a:ea typeface="Segoe UI Semibold" charset="0"/>
                  <a:cs typeface="Segoe UI Semibold" charset="0"/>
                </a:endParaRPr>
              </a:p>
            </p:txBody>
          </p:sp>
        </p:grpSp>
        <p:grpSp>
          <p:nvGrpSpPr>
            <p:cNvPr id="61" name="Group 60"/>
            <p:cNvGrpSpPr/>
            <p:nvPr userDrawn="1"/>
          </p:nvGrpSpPr>
          <p:grpSpPr>
            <a:xfrm>
              <a:off x="12481674" y="3709179"/>
              <a:ext cx="890209" cy="830046"/>
              <a:chOff x="12481674" y="2772369"/>
              <a:chExt cx="890209" cy="830046"/>
            </a:xfrm>
          </p:grpSpPr>
          <p:sp>
            <p:nvSpPr>
              <p:cNvPr id="62" name="Rectangle 61"/>
              <p:cNvSpPr/>
              <p:nvPr/>
            </p:nvSpPr>
            <p:spPr>
              <a:xfrm>
                <a:off x="12481674" y="2772369"/>
                <a:ext cx="890209" cy="830046"/>
              </a:xfrm>
              <a:prstGeom prst="rect">
                <a:avLst/>
              </a:prstGeom>
              <a:solidFill>
                <a:schemeClr val="bg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latin typeface="Segoe UI" charset="0"/>
                  <a:ea typeface="Segoe UI" charset="0"/>
                  <a:cs typeface="Segoe UI" charset="0"/>
                </a:endParaRPr>
              </a:p>
            </p:txBody>
          </p:sp>
          <p:sp>
            <p:nvSpPr>
              <p:cNvPr id="63" name="Content Placeholder 17"/>
              <p:cNvSpPr txBox="1">
                <a:spLocks/>
              </p:cNvSpPr>
              <p:nvPr/>
            </p:nvSpPr>
            <p:spPr>
              <a:xfrm>
                <a:off x="12538855" y="2822450"/>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2"/>
                    </a:solidFill>
                    <a:latin typeface="Segoe UI Semibold" charset="0"/>
                    <a:ea typeface="Segoe UI Semibold" charset="0"/>
                    <a:cs typeface="Segoe UI Semibold" charset="0"/>
                  </a:rPr>
                  <a:t>BACKGROUND 2</a:t>
                </a:r>
                <a:endParaRPr lang="en-US" sz="700" b="1" i="0" dirty="0">
                  <a:solidFill>
                    <a:schemeClr val="tx2"/>
                  </a:solidFill>
                  <a:latin typeface="Segoe UI Semibold" charset="0"/>
                  <a:ea typeface="Segoe UI Semibold" charset="0"/>
                  <a:cs typeface="Segoe UI Semibold" charset="0"/>
                </a:endParaRPr>
              </a:p>
              <a:p>
                <a:pPr>
                  <a:spcBef>
                    <a:spcPts val="0"/>
                  </a:spcBef>
                  <a:spcAft>
                    <a:spcPts val="0"/>
                  </a:spcAft>
                </a:pPr>
                <a:r>
                  <a:rPr lang="en-US" sz="700" b="1" i="0" dirty="0">
                    <a:solidFill>
                      <a:schemeClr val="tx2"/>
                    </a:solidFill>
                    <a:latin typeface="Segoe UI Semibold" charset="0"/>
                    <a:ea typeface="Segoe UI Semibold" charset="0"/>
                    <a:cs typeface="Segoe UI Semibold" charset="0"/>
                  </a:rPr>
                  <a:t>R233 G233 B233</a:t>
                </a:r>
                <a:br>
                  <a:rPr lang="en-US" sz="700" b="1" i="0" dirty="0">
                    <a:solidFill>
                      <a:schemeClr val="tx2"/>
                    </a:solidFill>
                    <a:latin typeface="Segoe UI Semibold" charset="0"/>
                    <a:ea typeface="Segoe UI Semibold" charset="0"/>
                    <a:cs typeface="Segoe UI Semibold" charset="0"/>
                  </a:rPr>
                </a:br>
                <a:r>
                  <a:rPr lang="en-US" sz="700" b="1" i="0" dirty="0">
                    <a:solidFill>
                      <a:schemeClr val="tx2"/>
                    </a:solidFill>
                    <a:latin typeface="Segoe UI Semibold" charset="0"/>
                    <a:ea typeface="Segoe UI Semibold" charset="0"/>
                    <a:cs typeface="Segoe UI Semibold" charset="0"/>
                  </a:rPr>
                  <a:t>E9E9E9</a:t>
                </a:r>
              </a:p>
            </p:txBody>
          </p:sp>
        </p:grpSp>
        <p:sp>
          <p:nvSpPr>
            <p:cNvPr id="65" name="Content Placeholder 17"/>
            <p:cNvSpPr txBox="1">
              <a:spLocks/>
            </p:cNvSpPr>
            <p:nvPr userDrawn="1"/>
          </p:nvSpPr>
          <p:spPr>
            <a:xfrm>
              <a:off x="12484913" y="16476"/>
              <a:ext cx="803425" cy="24633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tx2"/>
                  </a:solidFill>
                  <a:latin typeface="Segoe UI Semibold" charset="0"/>
                  <a:ea typeface="Segoe UI Semibold" charset="0"/>
                  <a:cs typeface="Segoe UI Semibold" charset="0"/>
                </a:rPr>
                <a:t>Primary Colors</a:t>
              </a:r>
            </a:p>
          </p:txBody>
        </p:sp>
      </p:grpSp>
    </p:spTree>
    <p:extLst>
      <p:ext uri="{BB962C8B-B14F-4D97-AF65-F5344CB8AC3E}">
        <p14:creationId xmlns:p14="http://schemas.microsoft.com/office/powerpoint/2010/main" val="1191085574"/>
      </p:ext>
    </p:extLst>
  </p:cSld>
  <p:clrMap bg1="lt1" tx1="dk1" bg2="lt2" tx2="dk2" accent1="accent1" accent2="accent2" accent3="accent3" accent4="accent4" accent5="accent5" accent6="accent6" hlink="hlink" folHlink="folHlink"/>
  <p:sldLayoutIdLst>
    <p:sldLayoutId id="2147484374" r:id="rId1"/>
    <p:sldLayoutId id="2147484375" r:id="rId2"/>
    <p:sldLayoutId id="2147484407" r:id="rId3"/>
    <p:sldLayoutId id="2147484411" r:id="rId4"/>
    <p:sldLayoutId id="2147484424" r:id="rId5"/>
    <p:sldLayoutId id="2147484395" r:id="rId6"/>
    <p:sldLayoutId id="2147484531" r:id="rId7"/>
    <p:sldLayoutId id="2147484532" r:id="rId8"/>
    <p:sldLayoutId id="2147484530" r:id="rId9"/>
    <p:sldLayoutId id="2147484475" r:id="rId10"/>
    <p:sldLayoutId id="2147484417" r:id="rId11"/>
    <p:sldLayoutId id="2147484379" r:id="rId12"/>
    <p:sldLayoutId id="2147484380" r:id="rId13"/>
    <p:sldLayoutId id="2147484378" r:id="rId14"/>
    <p:sldLayoutId id="2147484381" r:id="rId15"/>
    <p:sldLayoutId id="2147484382" r:id="rId16"/>
    <p:sldLayoutId id="2147484388" r:id="rId17"/>
    <p:sldLayoutId id="2147484533" r:id="rId18"/>
    <p:sldLayoutId id="2147484387" r:id="rId19"/>
    <p:sldLayoutId id="2147484534" r:id="rId20"/>
    <p:sldLayoutId id="2147484386" r:id="rId21"/>
    <p:sldLayoutId id="2147484428" r:id="rId22"/>
    <p:sldLayoutId id="2147484430" r:id="rId23"/>
    <p:sldLayoutId id="2147484383" r:id="rId24"/>
    <p:sldLayoutId id="2147484384" r:id="rId25"/>
    <p:sldLayoutId id="2147484385" r:id="rId26"/>
    <p:sldLayoutId id="2147484390" r:id="rId27"/>
    <p:sldLayoutId id="2147484391" r:id="rId28"/>
    <p:sldLayoutId id="2147484389" r:id="rId29"/>
    <p:sldLayoutId id="2147484535" r:id="rId30"/>
    <p:sldLayoutId id="2147484536" r:id="rId31"/>
    <p:sldLayoutId id="2147484537" r:id="rId32"/>
  </p:sldLayoutIdLst>
  <p:hf sldNum="0" hdr="0" ftr="0" dt="0"/>
  <p:txStyles>
    <p:titleStyle>
      <a:lvl1pPr marL="0" indent="0" algn="l" defTabSz="914132" rtl="0" eaLnBrk="1" latinLnBrk="0" hangingPunct="1">
        <a:lnSpc>
          <a:spcPct val="90000"/>
        </a:lnSpc>
        <a:spcBef>
          <a:spcPct val="0"/>
        </a:spcBef>
        <a:buFont typeface="Arial" charset="0"/>
        <a:buNone/>
        <a:defRPr lang="en-US" sz="4400" b="1" i="0" kern="1200" spc="-100" baseline="0">
          <a:solidFill>
            <a:schemeClr val="tx1"/>
          </a:solidFill>
          <a:latin typeface="Segoe UI Semibold" charset="0"/>
          <a:ea typeface="Segoe UI Semibold" charset="0"/>
          <a:cs typeface="Segoe UI Semibold" charset="0"/>
        </a:defRPr>
      </a:lvl1pPr>
    </p:titleStyle>
    <p:bodyStyle>
      <a:lvl1pPr marL="0" indent="0" algn="l" defTabSz="914132" rtl="0" eaLnBrk="1" latinLnBrk="0" hangingPunct="1">
        <a:lnSpc>
          <a:spcPct val="110000"/>
        </a:lnSpc>
        <a:spcBef>
          <a:spcPts val="1200"/>
        </a:spcBef>
        <a:spcAft>
          <a:spcPts val="600"/>
        </a:spcAft>
        <a:buClr>
          <a:schemeClr val="bg1"/>
        </a:buClr>
        <a:buSzPct val="120000"/>
        <a:buFontTx/>
        <a:buNone/>
        <a:defRPr lang="en-US" sz="2800" b="1" i="0" kern="1200" dirty="0" smtClean="0">
          <a:solidFill>
            <a:schemeClr val="tx1"/>
          </a:solidFill>
          <a:effectLst/>
          <a:latin typeface="Segoe UI Semibold" charset="0"/>
          <a:ea typeface="Segoe UI Semibold" charset="0"/>
          <a:cs typeface="Segoe UI Semibold" charset="0"/>
        </a:defRPr>
      </a:lvl1pPr>
      <a:lvl2pPr marL="0" indent="0" algn="l" defTabSz="914132" rtl="0" eaLnBrk="1" latinLnBrk="0" hangingPunct="1">
        <a:lnSpc>
          <a:spcPct val="110000"/>
        </a:lnSpc>
        <a:spcBef>
          <a:spcPts val="0"/>
        </a:spcBef>
        <a:spcAft>
          <a:spcPts val="600"/>
        </a:spcAft>
        <a:buClrTx/>
        <a:buSzPct val="110000"/>
        <a:buFont typeface="Arial" charset="0"/>
        <a:buNone/>
        <a:defRPr lang="en-US" sz="2000" b="0" i="0" kern="1200" dirty="0" smtClean="0">
          <a:solidFill>
            <a:schemeClr val="tx1"/>
          </a:solidFill>
          <a:effectLst/>
          <a:latin typeface="Segoe UI" charset="0"/>
          <a:ea typeface="Segoe UI" charset="0"/>
          <a:cs typeface="Segoe UI" charset="0"/>
        </a:defRPr>
      </a:lvl2pPr>
      <a:lvl3pPr marL="288925" indent="-222250" algn="l" defTabSz="914132" rtl="0" eaLnBrk="1" latinLnBrk="0" hangingPunct="1">
        <a:lnSpc>
          <a:spcPct val="110000"/>
        </a:lnSpc>
        <a:spcBef>
          <a:spcPts val="0"/>
        </a:spcBef>
        <a:spcAft>
          <a:spcPts val="600"/>
        </a:spcAft>
        <a:buClrTx/>
        <a:buSzPct val="120000"/>
        <a:buFont typeface="Arial" charset="0"/>
        <a:buChar char="•"/>
        <a:defRPr lang="en-US" sz="2000" b="0" i="0" kern="1200" dirty="0" smtClean="0">
          <a:solidFill>
            <a:schemeClr val="tx1"/>
          </a:solidFill>
          <a:effectLst/>
          <a:latin typeface="Segoe UI" charset="0"/>
          <a:ea typeface="Segoe UI" charset="0"/>
          <a:cs typeface="Segoe UI" charset="0"/>
        </a:defRPr>
      </a:lvl3pPr>
      <a:lvl4pPr marL="631825" indent="-182880" algn="l" defTabSz="914132" rtl="0" eaLnBrk="1" latinLnBrk="0" hangingPunct="1">
        <a:lnSpc>
          <a:spcPct val="110000"/>
        </a:lnSpc>
        <a:spcBef>
          <a:spcPts val="0"/>
        </a:spcBef>
        <a:spcAft>
          <a:spcPts val="600"/>
        </a:spcAft>
        <a:buClrTx/>
        <a:buFont typeface="Arial" charset="0"/>
        <a:buChar char="•"/>
        <a:tabLst/>
        <a:defRPr lang="en-US" sz="1800" b="0" i="0" kern="1200" dirty="0" smtClean="0">
          <a:solidFill>
            <a:schemeClr val="tx1"/>
          </a:solidFill>
          <a:effectLst/>
          <a:latin typeface="Segoe UI" charset="0"/>
          <a:ea typeface="Segoe UI" charset="0"/>
          <a:cs typeface="Segoe UI" charset="0"/>
        </a:defRPr>
      </a:lvl4pPr>
      <a:lvl5pPr marL="1162685" indent="-194310" algn="l" defTabSz="914132" rtl="0" eaLnBrk="1" latinLnBrk="0" hangingPunct="1">
        <a:lnSpc>
          <a:spcPct val="100000"/>
        </a:lnSpc>
        <a:spcBef>
          <a:spcPts val="500"/>
        </a:spcBef>
        <a:buClr>
          <a:schemeClr val="bg2"/>
        </a:buClr>
        <a:buFont typeface="Arial"/>
        <a:buChar char="•"/>
        <a:defRPr lang="en-US" sz="1600" b="0" i="0" kern="1200" dirty="0">
          <a:solidFill>
            <a:schemeClr val="tx1"/>
          </a:solidFill>
          <a:effectLst/>
          <a:latin typeface="Segoe UI" charset="0"/>
          <a:ea typeface="Segoe UI" charset="0"/>
          <a:cs typeface="Segoe UI" charset="0"/>
        </a:defRPr>
      </a:lvl5pPr>
      <a:lvl6pPr marL="1965221" indent="-228533" algn="l" defTabSz="914132"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p:bodyStyle>
    <p:otherStyle>
      <a:defPPr>
        <a:defRPr lang="en-US"/>
      </a:defPPr>
      <a:lvl1pPr marL="0" algn="l" defTabSz="914132" rtl="0" eaLnBrk="1" latinLnBrk="0" hangingPunct="1">
        <a:defRPr sz="1900" kern="1200">
          <a:solidFill>
            <a:schemeClr val="tx1"/>
          </a:solidFill>
          <a:latin typeface="+mn-lt"/>
          <a:ea typeface="+mn-ea"/>
          <a:cs typeface="+mn-cs"/>
        </a:defRPr>
      </a:lvl1pPr>
      <a:lvl2pPr marL="457065" algn="l" defTabSz="914132" rtl="0" eaLnBrk="1" latinLnBrk="0" hangingPunct="1">
        <a:defRPr sz="1900" kern="1200">
          <a:solidFill>
            <a:schemeClr val="tx1"/>
          </a:solidFill>
          <a:latin typeface="+mn-lt"/>
          <a:ea typeface="+mn-ea"/>
          <a:cs typeface="+mn-cs"/>
        </a:defRPr>
      </a:lvl2pPr>
      <a:lvl3pPr marL="914132" algn="l" defTabSz="914132" rtl="0" eaLnBrk="1" latinLnBrk="0" hangingPunct="1">
        <a:defRPr sz="1900" kern="1200">
          <a:solidFill>
            <a:schemeClr val="tx1"/>
          </a:solidFill>
          <a:latin typeface="+mn-lt"/>
          <a:ea typeface="+mn-ea"/>
          <a:cs typeface="+mn-cs"/>
        </a:defRPr>
      </a:lvl3pPr>
      <a:lvl4pPr marL="1371197" algn="l" defTabSz="914132" rtl="0" eaLnBrk="1" latinLnBrk="0" hangingPunct="1">
        <a:defRPr sz="1900" kern="1200">
          <a:solidFill>
            <a:schemeClr val="tx1"/>
          </a:solidFill>
          <a:latin typeface="+mn-lt"/>
          <a:ea typeface="+mn-ea"/>
          <a:cs typeface="+mn-cs"/>
        </a:defRPr>
      </a:lvl4pPr>
      <a:lvl5pPr marL="1828262" algn="l" defTabSz="914132" rtl="0" eaLnBrk="1" latinLnBrk="0" hangingPunct="1">
        <a:defRPr sz="1900" kern="1200">
          <a:solidFill>
            <a:schemeClr val="tx1"/>
          </a:solidFill>
          <a:latin typeface="+mn-lt"/>
          <a:ea typeface="+mn-ea"/>
          <a:cs typeface="+mn-cs"/>
        </a:defRPr>
      </a:lvl5pPr>
      <a:lvl6pPr marL="2285328" algn="l" defTabSz="914132" rtl="0" eaLnBrk="1" latinLnBrk="0" hangingPunct="1">
        <a:defRPr sz="1900" kern="1200">
          <a:solidFill>
            <a:schemeClr val="tx1"/>
          </a:solidFill>
          <a:latin typeface="+mn-lt"/>
          <a:ea typeface="+mn-ea"/>
          <a:cs typeface="+mn-cs"/>
        </a:defRPr>
      </a:lvl6pPr>
      <a:lvl7pPr marL="2742394" algn="l" defTabSz="914132" rtl="0" eaLnBrk="1" latinLnBrk="0" hangingPunct="1">
        <a:defRPr sz="1900" kern="1200">
          <a:solidFill>
            <a:schemeClr val="tx1"/>
          </a:solidFill>
          <a:latin typeface="+mn-lt"/>
          <a:ea typeface="+mn-ea"/>
          <a:cs typeface="+mn-cs"/>
        </a:defRPr>
      </a:lvl7pPr>
      <a:lvl8pPr marL="3199459" algn="l" defTabSz="914132" rtl="0" eaLnBrk="1" latinLnBrk="0" hangingPunct="1">
        <a:defRPr sz="1900" kern="1200">
          <a:solidFill>
            <a:schemeClr val="tx1"/>
          </a:solidFill>
          <a:latin typeface="+mn-lt"/>
          <a:ea typeface="+mn-ea"/>
          <a:cs typeface="+mn-cs"/>
        </a:defRPr>
      </a:lvl8pPr>
      <a:lvl9pPr marL="3656524" algn="l" defTabSz="914132" rtl="0" eaLnBrk="1" latinLnBrk="0" hangingPunct="1">
        <a:defRPr sz="19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288">
          <p15:clr>
            <a:srgbClr val="C35EA4"/>
          </p15:clr>
        </p15:guide>
        <p15:guide id="2" pos="7392">
          <p15:clr>
            <a:srgbClr val="F26B43"/>
          </p15:clr>
        </p15:guide>
        <p15:guide id="3" orient="horz" pos="288">
          <p15:clr>
            <a:srgbClr val="F26B43"/>
          </p15:clr>
        </p15:guide>
        <p15:guide id="4" orient="horz" pos="3840">
          <p15:clr>
            <a:srgbClr val="F26B43"/>
          </p15:clr>
        </p15:guide>
        <p15:guide id="7" pos="744">
          <p15:clr>
            <a:srgbClr val="C35EA4"/>
          </p15:clr>
        </p15:guide>
        <p15:guide id="8" pos="1176">
          <p15:clr>
            <a:srgbClr val="C35EA4"/>
          </p15:clr>
        </p15:guide>
        <p15:guide id="10" pos="1632">
          <p15:clr>
            <a:srgbClr val="C35EA4"/>
          </p15:clr>
        </p15:guide>
        <p15:guide id="13" pos="2520">
          <p15:clr>
            <a:srgbClr val="C35EA4"/>
          </p15:clr>
        </p15:guide>
        <p15:guide id="15" pos="2952">
          <p15:clr>
            <a:srgbClr val="C35EA4"/>
          </p15:clr>
        </p15:guide>
        <p15:guide id="16" pos="3408">
          <p15:clr>
            <a:srgbClr val="C35EA4"/>
          </p15:clr>
        </p15:guide>
        <p15:guide id="20" pos="4296">
          <p15:clr>
            <a:srgbClr val="C35EA4"/>
          </p15:clr>
        </p15:guide>
        <p15:guide id="22" pos="4728">
          <p15:clr>
            <a:srgbClr val="C35EA4"/>
          </p15:clr>
        </p15:guide>
        <p15:guide id="23" pos="5184">
          <p15:clr>
            <a:srgbClr val="C35EA4"/>
          </p15:clr>
        </p15:guide>
        <p15:guide id="24" pos="5616">
          <p15:clr>
            <a:srgbClr val="C35EA4"/>
          </p15:clr>
        </p15:guide>
        <p15:guide id="25" pos="6048">
          <p15:clr>
            <a:srgbClr val="C35EA4"/>
          </p15:clr>
        </p15:guide>
        <p15:guide id="28" pos="6504">
          <p15:clr>
            <a:srgbClr val="C35EA4"/>
          </p15:clr>
        </p15:guide>
        <p15:guide id="30" pos="6936">
          <p15:clr>
            <a:srgbClr val="C35EA4"/>
          </p15:clr>
        </p15:guide>
        <p15:guide id="32" pos="2064">
          <p15:clr>
            <a:srgbClr val="C35EA4"/>
          </p15:clr>
        </p15:guide>
        <p15:guide id="33" pos="3840">
          <p15:clr>
            <a:srgbClr val="C35EA4"/>
          </p15:clr>
        </p15:guide>
        <p15:guide id="38" orient="horz" pos="744">
          <p15:clr>
            <a:srgbClr val="F26B43"/>
          </p15:clr>
        </p15:guide>
        <p15:guide id="40" orient="horz" pos="1176">
          <p15:clr>
            <a:srgbClr val="F26B43"/>
          </p15:clr>
        </p15:guide>
        <p15:guide id="41" orient="horz" pos="1632">
          <p15:clr>
            <a:srgbClr val="F26B43"/>
          </p15:clr>
        </p15:guide>
        <p15:guide id="42" orient="horz" pos="2064">
          <p15:clr>
            <a:srgbClr val="F26B43"/>
          </p15:clr>
        </p15:guide>
        <p15:guide id="45" orient="horz" pos="2520">
          <p15:clr>
            <a:srgbClr val="F26B43"/>
          </p15:clr>
        </p15:guide>
        <p15:guide id="46" orient="horz" pos="2952">
          <p15:clr>
            <a:srgbClr val="F26B43"/>
          </p15:clr>
        </p15:guide>
        <p15:guide id="47" orient="horz" pos="4272">
          <p15:clr>
            <a:srgbClr val="F26B43"/>
          </p15:clr>
        </p15:guide>
        <p15:guide id="48" orient="horz" pos="3384">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idx="1"/>
          </p:nvPr>
        </p:nvSpPr>
        <p:spPr>
          <a:xfrm>
            <a:off x="457200" y="1866900"/>
            <a:ext cx="11277600" cy="4533900"/>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p:txBody>
      </p:sp>
      <p:sp>
        <p:nvSpPr>
          <p:cNvPr id="3" name="Title Placeholder 2"/>
          <p:cNvSpPr>
            <a:spLocks noGrp="1"/>
          </p:cNvSpPr>
          <p:nvPr>
            <p:ph type="title"/>
          </p:nvPr>
        </p:nvSpPr>
        <p:spPr>
          <a:xfrm>
            <a:off x="457200" y="457200"/>
            <a:ext cx="11277599" cy="712379"/>
          </a:xfrm>
          <a:prstGeom prst="rect">
            <a:avLst/>
          </a:prstGeom>
        </p:spPr>
        <p:txBody>
          <a:bodyPr vert="horz" lIns="0" tIns="0" rIns="0" bIns="0" rtlCol="0" anchor="t">
            <a:normAutofit/>
          </a:bodyPr>
          <a:lstStyle/>
          <a:p>
            <a:r>
              <a:rPr lang="en-US"/>
              <a:t>Click to edit Master title style</a:t>
            </a:r>
            <a:endParaRPr lang="en-US" dirty="0"/>
          </a:p>
        </p:txBody>
      </p:sp>
      <p:sp>
        <p:nvSpPr>
          <p:cNvPr id="28" name="Slide Number Placeholder 27">
            <a:extLst>
              <a:ext uri="{FF2B5EF4-FFF2-40B4-BE49-F238E27FC236}">
                <a16:creationId xmlns:a16="http://schemas.microsoft.com/office/drawing/2014/main" id="{5CFBB3EC-AC91-8E45-9E42-0DA1434795C3}"/>
              </a:ext>
            </a:extLst>
          </p:cNvPr>
          <p:cNvSpPr>
            <a:spLocks noGrp="1"/>
          </p:cNvSpPr>
          <p:nvPr>
            <p:ph type="sldNum" sz="quarter" idx="4"/>
          </p:nvPr>
        </p:nvSpPr>
        <p:spPr>
          <a:xfrm>
            <a:off x="11010899" y="6442502"/>
            <a:ext cx="1180135" cy="415498"/>
          </a:xfrm>
          <a:prstGeom prst="rect">
            <a:avLst/>
          </a:prstGeom>
        </p:spPr>
        <p:txBody>
          <a:bodyPr vert="horz" lIns="91440" tIns="45720" rIns="182880" bIns="182880" rtlCol="0" anchor="b" anchorCtr="0">
            <a:spAutoFit/>
          </a:bodyPr>
          <a:lstStyle>
            <a:lvl1pPr algn="r">
              <a:defRPr sz="1200">
                <a:solidFill>
                  <a:schemeClr val="accent6"/>
                </a:solidFill>
              </a:defRPr>
            </a:lvl1pPr>
          </a:lstStyle>
          <a:p>
            <a:fld id="{529AFA16-AEC4-7D4A-82F3-BDAE8E49079E}" type="slidenum">
              <a:rPr lang="en-US" smtClean="0"/>
              <a:pPr/>
              <a:t>‹#›</a:t>
            </a:fld>
            <a:endParaRPr lang="en-US" dirty="0"/>
          </a:p>
        </p:txBody>
      </p:sp>
    </p:spTree>
    <p:extLst>
      <p:ext uri="{BB962C8B-B14F-4D97-AF65-F5344CB8AC3E}">
        <p14:creationId xmlns:p14="http://schemas.microsoft.com/office/powerpoint/2010/main" val="4030894136"/>
      </p:ext>
    </p:extLst>
  </p:cSld>
  <p:clrMap bg1="lt1" tx1="dk1" bg2="lt2" tx2="dk2" accent1="accent1" accent2="accent2" accent3="accent3" accent4="accent4" accent5="accent5" accent6="accent6" hlink="hlink" folHlink="folHlink"/>
  <p:sldLayoutIdLst>
    <p:sldLayoutId id="2147484508" r:id="rId1"/>
    <p:sldLayoutId id="2147484522" r:id="rId2"/>
    <p:sldLayoutId id="2147484529" r:id="rId3"/>
    <p:sldLayoutId id="2147484511" r:id="rId4"/>
    <p:sldLayoutId id="2147484512" r:id="rId5"/>
    <p:sldLayoutId id="2147484509" r:id="rId6"/>
    <p:sldLayoutId id="2147484510" r:id="rId7"/>
    <p:sldLayoutId id="2147484513" r:id="rId8"/>
    <p:sldLayoutId id="2147484523" r:id="rId9"/>
    <p:sldLayoutId id="2147484514" r:id="rId10"/>
    <p:sldLayoutId id="2147484515" r:id="rId11"/>
    <p:sldLayoutId id="2147484524" r:id="rId12"/>
    <p:sldLayoutId id="2147484516" r:id="rId13"/>
    <p:sldLayoutId id="2147484521" r:id="rId14"/>
    <p:sldLayoutId id="2147484517" r:id="rId15"/>
    <p:sldLayoutId id="2147484519" r:id="rId16"/>
    <p:sldLayoutId id="2147484520" r:id="rId17"/>
  </p:sldLayoutIdLst>
  <p:hf sldNum="0" hdr="0" ftr="0" dt="0"/>
  <p:txStyles>
    <p:titleStyle>
      <a:lvl1pPr marL="0" indent="0" algn="l" defTabSz="914132" rtl="0" eaLnBrk="1" latinLnBrk="0" hangingPunct="1">
        <a:lnSpc>
          <a:spcPct val="90000"/>
        </a:lnSpc>
        <a:spcBef>
          <a:spcPct val="0"/>
        </a:spcBef>
        <a:buFont typeface="Arial" charset="0"/>
        <a:buNone/>
        <a:defRPr lang="en-US" sz="4400" b="1" i="0" kern="1200" spc="-100" baseline="0">
          <a:solidFill>
            <a:schemeClr val="tx1"/>
          </a:solidFill>
          <a:latin typeface="Segoe UI Semibold" charset="0"/>
          <a:ea typeface="Segoe UI Semibold" charset="0"/>
          <a:cs typeface="Segoe UI Semibold" charset="0"/>
        </a:defRPr>
      </a:lvl1pPr>
    </p:titleStyle>
    <p:bodyStyle>
      <a:lvl1pPr marL="0" indent="0" algn="l" defTabSz="914132" rtl="0" eaLnBrk="1" latinLnBrk="0" hangingPunct="1">
        <a:lnSpc>
          <a:spcPct val="110000"/>
        </a:lnSpc>
        <a:spcBef>
          <a:spcPts val="1200"/>
        </a:spcBef>
        <a:spcAft>
          <a:spcPts val="600"/>
        </a:spcAft>
        <a:buClr>
          <a:schemeClr val="bg1"/>
        </a:buClr>
        <a:buSzPct val="120000"/>
        <a:buFontTx/>
        <a:buNone/>
        <a:defRPr lang="en-US" sz="2000" b="1" i="0" kern="1200" dirty="0" smtClean="0">
          <a:solidFill>
            <a:schemeClr val="accent2"/>
          </a:solidFill>
          <a:effectLst/>
          <a:latin typeface="Segoe UI Semibold" charset="0"/>
          <a:ea typeface="Segoe UI Semibold" charset="0"/>
          <a:cs typeface="Segoe UI Semibold" charset="0"/>
        </a:defRPr>
      </a:lvl1pPr>
      <a:lvl2pPr marL="0" indent="0" algn="l" defTabSz="914132" rtl="0" eaLnBrk="1" latinLnBrk="0" hangingPunct="1">
        <a:lnSpc>
          <a:spcPct val="110000"/>
        </a:lnSpc>
        <a:spcBef>
          <a:spcPts val="0"/>
        </a:spcBef>
        <a:spcAft>
          <a:spcPts val="600"/>
        </a:spcAft>
        <a:buClrTx/>
        <a:buSzPct val="110000"/>
        <a:buFont typeface="Arial" charset="0"/>
        <a:buNone/>
        <a:defRPr lang="en-US" sz="2000" b="0" i="0" kern="1200" dirty="0" smtClean="0">
          <a:solidFill>
            <a:schemeClr val="tx1"/>
          </a:solidFill>
          <a:effectLst/>
          <a:latin typeface="Segoe UI" charset="0"/>
          <a:ea typeface="Segoe UI" charset="0"/>
          <a:cs typeface="Segoe UI" charset="0"/>
        </a:defRPr>
      </a:lvl2pPr>
      <a:lvl3pPr marL="288925" indent="-222250" algn="l" defTabSz="914132" rtl="0" eaLnBrk="1" latinLnBrk="0" hangingPunct="1">
        <a:lnSpc>
          <a:spcPct val="110000"/>
        </a:lnSpc>
        <a:spcBef>
          <a:spcPts val="0"/>
        </a:spcBef>
        <a:spcAft>
          <a:spcPts val="600"/>
        </a:spcAft>
        <a:buClrTx/>
        <a:buSzPct val="120000"/>
        <a:buFont typeface="Arial" charset="0"/>
        <a:buChar char="•"/>
        <a:defRPr lang="en-US" sz="1800" b="0" i="0" kern="1200" dirty="0" smtClean="0">
          <a:solidFill>
            <a:schemeClr val="tx1"/>
          </a:solidFill>
          <a:effectLst/>
          <a:latin typeface="Segoe UI" charset="0"/>
          <a:ea typeface="Segoe UI" charset="0"/>
          <a:cs typeface="Segoe UI" charset="0"/>
        </a:defRPr>
      </a:lvl3pPr>
      <a:lvl4pPr marL="631825" indent="-182880" algn="l" defTabSz="914132" rtl="0" eaLnBrk="1" latinLnBrk="0" hangingPunct="1">
        <a:lnSpc>
          <a:spcPct val="110000"/>
        </a:lnSpc>
        <a:spcBef>
          <a:spcPts val="0"/>
        </a:spcBef>
        <a:spcAft>
          <a:spcPts val="600"/>
        </a:spcAft>
        <a:buClrTx/>
        <a:buFont typeface="Arial" charset="0"/>
        <a:buChar char="•"/>
        <a:tabLst/>
        <a:defRPr lang="en-US" sz="1600" b="0" i="0" kern="1200" dirty="0" smtClean="0">
          <a:solidFill>
            <a:schemeClr val="tx1"/>
          </a:solidFill>
          <a:effectLst/>
          <a:latin typeface="Segoe UI" charset="0"/>
          <a:ea typeface="Segoe UI" charset="0"/>
          <a:cs typeface="Segoe UI" charset="0"/>
        </a:defRPr>
      </a:lvl4pPr>
      <a:lvl5pPr marL="1254125" indent="-194310" algn="l" defTabSz="914132" rtl="0" eaLnBrk="1" latinLnBrk="0" hangingPunct="1">
        <a:lnSpc>
          <a:spcPct val="100000"/>
        </a:lnSpc>
        <a:spcBef>
          <a:spcPts val="500"/>
        </a:spcBef>
        <a:buClr>
          <a:schemeClr val="bg2"/>
        </a:buClr>
        <a:buFont typeface="Arial"/>
        <a:buChar char="•"/>
        <a:defRPr lang="en-US" sz="1400" b="0" i="0" kern="1200" dirty="0">
          <a:solidFill>
            <a:schemeClr val="tx1"/>
          </a:solidFill>
          <a:effectLst/>
          <a:latin typeface="Segoe UI" charset="0"/>
          <a:ea typeface="Segoe UI" charset="0"/>
          <a:cs typeface="Segoe UI" charset="0"/>
        </a:defRPr>
      </a:lvl5pPr>
      <a:lvl6pPr marL="1965221" indent="-228533" algn="l" defTabSz="914132" rtl="0" eaLnBrk="1" latinLnBrk="0" hangingPunct="1">
        <a:lnSpc>
          <a:spcPct val="110000"/>
        </a:lnSpc>
        <a:spcBef>
          <a:spcPts val="500"/>
        </a:spcBef>
        <a:buFont typeface="Arial" panose="020B0604020202020204" pitchFamily="34" charset="0"/>
        <a:buChar char="•"/>
        <a:defRPr sz="1200" b="0" i="0" kern="1200">
          <a:solidFill>
            <a:schemeClr val="tx1"/>
          </a:solidFill>
          <a:latin typeface="Segoe UI" charset="0"/>
          <a:ea typeface="Segoe UI" charset="0"/>
          <a:cs typeface="Segoe UI" charset="0"/>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p:bodyStyle>
    <p:otherStyle>
      <a:defPPr>
        <a:defRPr lang="en-US"/>
      </a:defPPr>
      <a:lvl1pPr marL="0" algn="l" defTabSz="914132" rtl="0" eaLnBrk="1" latinLnBrk="0" hangingPunct="1">
        <a:defRPr sz="1900" kern="1200">
          <a:solidFill>
            <a:schemeClr val="tx1"/>
          </a:solidFill>
          <a:latin typeface="+mn-lt"/>
          <a:ea typeface="+mn-ea"/>
          <a:cs typeface="+mn-cs"/>
        </a:defRPr>
      </a:lvl1pPr>
      <a:lvl2pPr marL="457065" algn="l" defTabSz="914132" rtl="0" eaLnBrk="1" latinLnBrk="0" hangingPunct="1">
        <a:defRPr sz="1900" kern="1200">
          <a:solidFill>
            <a:schemeClr val="tx1"/>
          </a:solidFill>
          <a:latin typeface="+mn-lt"/>
          <a:ea typeface="+mn-ea"/>
          <a:cs typeface="+mn-cs"/>
        </a:defRPr>
      </a:lvl2pPr>
      <a:lvl3pPr marL="914132" algn="l" defTabSz="914132" rtl="0" eaLnBrk="1" latinLnBrk="0" hangingPunct="1">
        <a:defRPr sz="1900" kern="1200">
          <a:solidFill>
            <a:schemeClr val="tx1"/>
          </a:solidFill>
          <a:latin typeface="+mn-lt"/>
          <a:ea typeface="+mn-ea"/>
          <a:cs typeface="+mn-cs"/>
        </a:defRPr>
      </a:lvl3pPr>
      <a:lvl4pPr marL="1371197" algn="l" defTabSz="914132" rtl="0" eaLnBrk="1" latinLnBrk="0" hangingPunct="1">
        <a:defRPr sz="1900" kern="1200">
          <a:solidFill>
            <a:schemeClr val="tx1"/>
          </a:solidFill>
          <a:latin typeface="+mn-lt"/>
          <a:ea typeface="+mn-ea"/>
          <a:cs typeface="+mn-cs"/>
        </a:defRPr>
      </a:lvl4pPr>
      <a:lvl5pPr marL="1828262" algn="l" defTabSz="914132" rtl="0" eaLnBrk="1" latinLnBrk="0" hangingPunct="1">
        <a:defRPr sz="1900" kern="1200">
          <a:solidFill>
            <a:schemeClr val="tx1"/>
          </a:solidFill>
          <a:latin typeface="+mn-lt"/>
          <a:ea typeface="+mn-ea"/>
          <a:cs typeface="+mn-cs"/>
        </a:defRPr>
      </a:lvl5pPr>
      <a:lvl6pPr marL="2285328" algn="l" defTabSz="914132" rtl="0" eaLnBrk="1" latinLnBrk="0" hangingPunct="1">
        <a:defRPr sz="1900" kern="1200">
          <a:solidFill>
            <a:schemeClr val="tx1"/>
          </a:solidFill>
          <a:latin typeface="+mn-lt"/>
          <a:ea typeface="+mn-ea"/>
          <a:cs typeface="+mn-cs"/>
        </a:defRPr>
      </a:lvl6pPr>
      <a:lvl7pPr marL="2742394" algn="l" defTabSz="914132" rtl="0" eaLnBrk="1" latinLnBrk="0" hangingPunct="1">
        <a:defRPr sz="1900" kern="1200">
          <a:solidFill>
            <a:schemeClr val="tx1"/>
          </a:solidFill>
          <a:latin typeface="+mn-lt"/>
          <a:ea typeface="+mn-ea"/>
          <a:cs typeface="+mn-cs"/>
        </a:defRPr>
      </a:lvl7pPr>
      <a:lvl8pPr marL="3199459" algn="l" defTabSz="914132" rtl="0" eaLnBrk="1" latinLnBrk="0" hangingPunct="1">
        <a:defRPr sz="1900" kern="1200">
          <a:solidFill>
            <a:schemeClr val="tx1"/>
          </a:solidFill>
          <a:latin typeface="+mn-lt"/>
          <a:ea typeface="+mn-ea"/>
          <a:cs typeface="+mn-cs"/>
        </a:defRPr>
      </a:lvl8pPr>
      <a:lvl9pPr marL="3656524" algn="l" defTabSz="914132" rtl="0" eaLnBrk="1" latinLnBrk="0" hangingPunct="1">
        <a:defRPr sz="19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288">
          <p15:clr>
            <a:srgbClr val="C35EA4"/>
          </p15:clr>
        </p15:guide>
        <p15:guide id="2" pos="7392">
          <p15:clr>
            <a:srgbClr val="F26B43"/>
          </p15:clr>
        </p15:guide>
        <p15:guide id="3" orient="horz" pos="288">
          <p15:clr>
            <a:srgbClr val="F26B43"/>
          </p15:clr>
        </p15:guide>
        <p15:guide id="4" orient="horz" pos="3840">
          <p15:clr>
            <a:srgbClr val="F26B43"/>
          </p15:clr>
        </p15:guide>
        <p15:guide id="7" pos="744">
          <p15:clr>
            <a:srgbClr val="C35EA4"/>
          </p15:clr>
        </p15:guide>
        <p15:guide id="8" pos="1176">
          <p15:clr>
            <a:srgbClr val="C35EA4"/>
          </p15:clr>
        </p15:guide>
        <p15:guide id="10" pos="1632">
          <p15:clr>
            <a:srgbClr val="C35EA4"/>
          </p15:clr>
        </p15:guide>
        <p15:guide id="13" pos="2520">
          <p15:clr>
            <a:srgbClr val="C35EA4"/>
          </p15:clr>
        </p15:guide>
        <p15:guide id="15" pos="2952">
          <p15:clr>
            <a:srgbClr val="C35EA4"/>
          </p15:clr>
        </p15:guide>
        <p15:guide id="16" pos="3408">
          <p15:clr>
            <a:srgbClr val="C35EA4"/>
          </p15:clr>
        </p15:guide>
        <p15:guide id="20" pos="4296">
          <p15:clr>
            <a:srgbClr val="C35EA4"/>
          </p15:clr>
        </p15:guide>
        <p15:guide id="22" pos="4728">
          <p15:clr>
            <a:srgbClr val="C35EA4"/>
          </p15:clr>
        </p15:guide>
        <p15:guide id="23" pos="5184">
          <p15:clr>
            <a:srgbClr val="C35EA4"/>
          </p15:clr>
        </p15:guide>
        <p15:guide id="24" pos="5616">
          <p15:clr>
            <a:srgbClr val="C35EA4"/>
          </p15:clr>
        </p15:guide>
        <p15:guide id="25" pos="6048">
          <p15:clr>
            <a:srgbClr val="C35EA4"/>
          </p15:clr>
        </p15:guide>
        <p15:guide id="28" pos="6504">
          <p15:clr>
            <a:srgbClr val="C35EA4"/>
          </p15:clr>
        </p15:guide>
        <p15:guide id="30" pos="6936">
          <p15:clr>
            <a:srgbClr val="C35EA4"/>
          </p15:clr>
        </p15:guide>
        <p15:guide id="32" pos="2064">
          <p15:clr>
            <a:srgbClr val="C35EA4"/>
          </p15:clr>
        </p15:guide>
        <p15:guide id="33" pos="3840">
          <p15:clr>
            <a:srgbClr val="C35EA4"/>
          </p15:clr>
        </p15:guide>
        <p15:guide id="38" orient="horz" pos="744">
          <p15:clr>
            <a:srgbClr val="F26B43"/>
          </p15:clr>
        </p15:guide>
        <p15:guide id="40" orient="horz" pos="1176">
          <p15:clr>
            <a:srgbClr val="F26B43"/>
          </p15:clr>
        </p15:guide>
        <p15:guide id="41" orient="horz" pos="1632">
          <p15:clr>
            <a:srgbClr val="F26B43"/>
          </p15:clr>
        </p15:guide>
        <p15:guide id="42" orient="horz" pos="2064">
          <p15:clr>
            <a:srgbClr val="F26B43"/>
          </p15:clr>
        </p15:guide>
        <p15:guide id="45" orient="horz" pos="2520">
          <p15:clr>
            <a:srgbClr val="F26B43"/>
          </p15:clr>
        </p15:guide>
        <p15:guide id="46" orient="horz" pos="2952">
          <p15:clr>
            <a:srgbClr val="F26B43"/>
          </p15:clr>
        </p15:guide>
        <p15:guide id="47" orient="horz" pos="4272">
          <p15:clr>
            <a:srgbClr val="F26B43"/>
          </p15:clr>
        </p15:guide>
        <p15:guide id="48" orient="horz" pos="3384">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6469" cy="813819"/>
          </a:xfrm>
          <a:prstGeom prst="rect">
            <a:avLst/>
          </a:prstGeom>
        </p:spPr>
        <p:txBody>
          <a:bodyPr vert="horz" wrap="square" lIns="0" tIns="91440" rIns="146304" bIns="91440" rtlCol="0" anchor="t">
            <a:noAutofit/>
          </a:bodyPr>
          <a:lstStyle/>
          <a:p>
            <a:r>
              <a:rPr lang="en-US" dirty="0"/>
              <a:t>Heading Segoe UI </a:t>
            </a:r>
            <a:r>
              <a:rPr lang="en-US" dirty="0" err="1"/>
              <a:t>Semibold</a:t>
            </a:r>
            <a:r>
              <a:rPr lang="en-US" dirty="0"/>
              <a:t> 28/32</a:t>
            </a:r>
          </a:p>
        </p:txBody>
      </p:sp>
      <p:sp>
        <p:nvSpPr>
          <p:cNvPr id="4" name="Text Placeholder 3"/>
          <p:cNvSpPr>
            <a:spLocks noGrp="1"/>
          </p:cNvSpPr>
          <p:nvPr>
            <p:ph type="body" idx="1"/>
          </p:nvPr>
        </p:nvSpPr>
        <p:spPr>
          <a:xfrm>
            <a:off x="455994" y="1817559"/>
            <a:ext cx="11306469" cy="2323623"/>
          </a:xfrm>
          <a:prstGeom prst="rect">
            <a:avLst/>
          </a:prstGeom>
        </p:spPr>
        <p:txBody>
          <a:bodyPr vert="horz" wrap="square" lIns="0" tIns="91440" rIns="146304" bIns="91440" rtlCol="0">
            <a:spAutoFit/>
          </a:bodyPr>
          <a:lstStyle/>
          <a:p>
            <a:pPr lvl="0"/>
            <a:r>
              <a:rPr lang="en-US" dirty="0"/>
              <a:t>H2 Segoe UI </a:t>
            </a:r>
            <a:r>
              <a:rPr lang="en-US" dirty="0" err="1"/>
              <a:t>Semibold</a:t>
            </a:r>
            <a:r>
              <a:rPr lang="en-US" dirty="0"/>
              <a:t> 20/24</a:t>
            </a:r>
          </a:p>
          <a:p>
            <a:pPr lvl="1"/>
            <a:r>
              <a:rPr lang="en-US" dirty="0"/>
              <a:t>B1 Segoe UI Regular 20/24 </a:t>
            </a:r>
          </a:p>
          <a:p>
            <a:pPr lvl="1"/>
            <a:endParaRPr lang="en-US" dirty="0"/>
          </a:p>
          <a:p>
            <a:pPr lvl="2"/>
            <a:r>
              <a:rPr lang="en-US" dirty="0"/>
              <a:t>H3 Segoe UI </a:t>
            </a:r>
            <a:r>
              <a:rPr lang="en-US" dirty="0" err="1"/>
              <a:t>Semibold</a:t>
            </a:r>
            <a:r>
              <a:rPr lang="en-US" dirty="0"/>
              <a:t> 14/18</a:t>
            </a:r>
          </a:p>
          <a:p>
            <a:pPr lvl="3"/>
            <a:r>
              <a:rPr lang="en-US" dirty="0"/>
              <a:t>B2 Segoe UI Regular 14/18</a:t>
            </a:r>
          </a:p>
          <a:p>
            <a:pPr lvl="3"/>
            <a:endParaRPr lang="en-US" dirty="0"/>
          </a:p>
          <a:p>
            <a:pPr lvl="4"/>
            <a:r>
              <a:rPr lang="en-US" dirty="0"/>
              <a:t>H4 Segoe UI Bold 10/12</a:t>
            </a:r>
          </a:p>
          <a:p>
            <a:pPr lvl="6"/>
            <a:r>
              <a:rPr lang="en-US" dirty="0"/>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pic>
        <p:nvPicPr>
          <p:cNvPr id="7" name="Picture 6"/>
          <p:cNvPicPr>
            <a:picLocks noChangeAspect="1"/>
          </p:cNvPicPr>
          <p:nvPr userDrawn="1"/>
        </p:nvPicPr>
        <p:blipFill>
          <a:blip r:embed="rId35" cstate="print">
            <a:extLst>
              <a:ext uri="{28A0092B-C50C-407E-A947-70E740481C1C}">
                <a14:useLocalDpi xmlns:a14="http://schemas.microsoft.com/office/drawing/2010/main" val="0"/>
              </a:ext>
            </a:extLst>
          </a:blip>
          <a:stretch>
            <a:fillRect/>
          </a:stretch>
        </p:blipFill>
        <p:spPr>
          <a:xfrm rot="5400000">
            <a:off x="9432277" y="2842059"/>
            <a:ext cx="6843271" cy="1164777"/>
          </a:xfrm>
          <a:prstGeom prst="rect">
            <a:avLst/>
          </a:prstGeom>
        </p:spPr>
      </p:pic>
    </p:spTree>
    <p:extLst>
      <p:ext uri="{BB962C8B-B14F-4D97-AF65-F5344CB8AC3E}">
        <p14:creationId xmlns:p14="http://schemas.microsoft.com/office/powerpoint/2010/main" val="693068538"/>
      </p:ext>
    </p:extLst>
  </p:cSld>
  <p:clrMap bg1="lt1" tx1="dk1" bg2="lt2" tx2="dk2" accent1="accent1" accent2="accent2" accent3="accent3" accent4="accent4" accent5="accent5" accent6="accent6" hlink="hlink" folHlink="folHlink"/>
  <p:sldLayoutIdLst>
    <p:sldLayoutId id="2147484540" r:id="rId1"/>
    <p:sldLayoutId id="2147484541" r:id="rId2"/>
    <p:sldLayoutId id="2147484542" r:id="rId3"/>
    <p:sldLayoutId id="2147484543" r:id="rId4"/>
    <p:sldLayoutId id="2147484544" r:id="rId5"/>
    <p:sldLayoutId id="2147484545" r:id="rId6"/>
    <p:sldLayoutId id="2147484546" r:id="rId7"/>
    <p:sldLayoutId id="2147484547" r:id="rId8"/>
    <p:sldLayoutId id="2147484548" r:id="rId9"/>
    <p:sldLayoutId id="2147484549" r:id="rId10"/>
    <p:sldLayoutId id="2147484550" r:id="rId11"/>
    <p:sldLayoutId id="2147484551" r:id="rId12"/>
    <p:sldLayoutId id="2147484552" r:id="rId13"/>
    <p:sldLayoutId id="2147484553" r:id="rId14"/>
    <p:sldLayoutId id="2147484554" r:id="rId15"/>
    <p:sldLayoutId id="2147484555" r:id="rId16"/>
    <p:sldLayoutId id="2147484556" r:id="rId17"/>
    <p:sldLayoutId id="2147484557" r:id="rId18"/>
    <p:sldLayoutId id="2147484558" r:id="rId19"/>
    <p:sldLayoutId id="2147484559" r:id="rId20"/>
    <p:sldLayoutId id="2147484560" r:id="rId21"/>
    <p:sldLayoutId id="2147484561" r:id="rId22"/>
    <p:sldLayoutId id="2147484562" r:id="rId23"/>
    <p:sldLayoutId id="2147484563" r:id="rId24"/>
    <p:sldLayoutId id="2147484564" r:id="rId25"/>
    <p:sldLayoutId id="2147484565" r:id="rId26"/>
    <p:sldLayoutId id="2147484566" r:id="rId27"/>
    <p:sldLayoutId id="2147484567" r:id="rId28"/>
    <p:sldLayoutId id="2147484568" r:id="rId29"/>
    <p:sldLayoutId id="2147484569" r:id="rId30"/>
    <p:sldLayoutId id="2147484570" r:id="rId31"/>
    <p:sldLayoutId id="2147484571" r:id="rId32"/>
    <p:sldLayoutId id="2147484572" r:id="rId33"/>
  </p:sldLayoutIdLst>
  <p:transition>
    <p:fade/>
  </p:transition>
  <p:hf sldNum="0" hdr="0" dt="0"/>
  <p:txStyles>
    <p:titleStyle>
      <a:lvl1pPr algn="l" defTabSz="914367"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0.xml"/></Relationships>
</file>

<file path=ppt/slides/_rels/slide11.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37.png"/><Relationship Id="rId18" Type="http://schemas.openxmlformats.org/officeDocument/2006/relationships/image" Target="../media/image42.png"/><Relationship Id="rId26" Type="http://schemas.openxmlformats.org/officeDocument/2006/relationships/image" Target="../media/image50.png"/><Relationship Id="rId3" Type="http://schemas.openxmlformats.org/officeDocument/2006/relationships/image" Target="../media/image27.png"/><Relationship Id="rId21" Type="http://schemas.openxmlformats.org/officeDocument/2006/relationships/image" Target="../media/image45.png"/><Relationship Id="rId7" Type="http://schemas.openxmlformats.org/officeDocument/2006/relationships/image" Target="../media/image31.png"/><Relationship Id="rId12" Type="http://schemas.openxmlformats.org/officeDocument/2006/relationships/image" Target="../media/image36.png"/><Relationship Id="rId17" Type="http://schemas.openxmlformats.org/officeDocument/2006/relationships/image" Target="../media/image41.png"/><Relationship Id="rId25" Type="http://schemas.openxmlformats.org/officeDocument/2006/relationships/image" Target="../media/image49.png"/><Relationship Id="rId2" Type="http://schemas.openxmlformats.org/officeDocument/2006/relationships/notesSlide" Target="../notesSlides/notesSlide9.xml"/><Relationship Id="rId16" Type="http://schemas.openxmlformats.org/officeDocument/2006/relationships/image" Target="../media/image40.png"/><Relationship Id="rId20" Type="http://schemas.openxmlformats.org/officeDocument/2006/relationships/image" Target="../media/image44.png"/><Relationship Id="rId29" Type="http://schemas.openxmlformats.org/officeDocument/2006/relationships/image" Target="../media/image53.png"/><Relationship Id="rId1" Type="http://schemas.openxmlformats.org/officeDocument/2006/relationships/slideLayout" Target="../slideLayouts/slideLayout31.xml"/><Relationship Id="rId6" Type="http://schemas.openxmlformats.org/officeDocument/2006/relationships/image" Target="../media/image30.gif"/><Relationship Id="rId11" Type="http://schemas.openxmlformats.org/officeDocument/2006/relationships/image" Target="../media/image35.png"/><Relationship Id="rId24" Type="http://schemas.openxmlformats.org/officeDocument/2006/relationships/image" Target="../media/image48.png"/><Relationship Id="rId32" Type="http://schemas.openxmlformats.org/officeDocument/2006/relationships/image" Target="../media/image56.png"/><Relationship Id="rId5" Type="http://schemas.openxmlformats.org/officeDocument/2006/relationships/image" Target="../media/image29.png"/><Relationship Id="rId15" Type="http://schemas.openxmlformats.org/officeDocument/2006/relationships/image" Target="../media/image39.png"/><Relationship Id="rId23" Type="http://schemas.openxmlformats.org/officeDocument/2006/relationships/image" Target="../media/image47.png"/><Relationship Id="rId28" Type="http://schemas.openxmlformats.org/officeDocument/2006/relationships/image" Target="../media/image52.png"/><Relationship Id="rId10" Type="http://schemas.openxmlformats.org/officeDocument/2006/relationships/image" Target="../media/image34.png"/><Relationship Id="rId19" Type="http://schemas.openxmlformats.org/officeDocument/2006/relationships/image" Target="../media/image43.png"/><Relationship Id="rId31" Type="http://schemas.openxmlformats.org/officeDocument/2006/relationships/image" Target="../media/image55.png"/><Relationship Id="rId4" Type="http://schemas.openxmlformats.org/officeDocument/2006/relationships/image" Target="../media/image28.png"/><Relationship Id="rId9" Type="http://schemas.openxmlformats.org/officeDocument/2006/relationships/image" Target="../media/image33.png"/><Relationship Id="rId14" Type="http://schemas.openxmlformats.org/officeDocument/2006/relationships/image" Target="../media/image38.png"/><Relationship Id="rId22" Type="http://schemas.openxmlformats.org/officeDocument/2006/relationships/image" Target="../media/image46.png"/><Relationship Id="rId27" Type="http://schemas.openxmlformats.org/officeDocument/2006/relationships/image" Target="../media/image51.png"/><Relationship Id="rId30" Type="http://schemas.openxmlformats.org/officeDocument/2006/relationships/image" Target="../media/image54.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0.xml"/></Relationships>
</file>

<file path=ppt/slides/_rels/slide16.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58.png"/><Relationship Id="rId7" Type="http://schemas.openxmlformats.org/officeDocument/2006/relationships/image" Target="../media/image62.svg"/><Relationship Id="rId2" Type="http://schemas.openxmlformats.org/officeDocument/2006/relationships/notesSlide" Target="../notesSlides/notesSlide14.xml"/><Relationship Id="rId1" Type="http://schemas.openxmlformats.org/officeDocument/2006/relationships/slideLayout" Target="../slideLayouts/slideLayout31.xml"/><Relationship Id="rId6" Type="http://schemas.openxmlformats.org/officeDocument/2006/relationships/image" Target="../media/image61.png"/><Relationship Id="rId11" Type="http://schemas.openxmlformats.org/officeDocument/2006/relationships/image" Target="../media/image66.svg"/><Relationship Id="rId5" Type="http://schemas.openxmlformats.org/officeDocument/2006/relationships/image" Target="../media/image60.svg"/><Relationship Id="rId10" Type="http://schemas.openxmlformats.org/officeDocument/2006/relationships/image" Target="../media/image65.png"/><Relationship Id="rId4" Type="http://schemas.openxmlformats.org/officeDocument/2006/relationships/image" Target="../media/image59.png"/><Relationship Id="rId9" Type="http://schemas.openxmlformats.org/officeDocument/2006/relationships/image" Target="../media/image64.sv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8" Type="http://schemas.openxmlformats.org/officeDocument/2006/relationships/image" Target="../media/image72.png"/><Relationship Id="rId13" Type="http://schemas.openxmlformats.org/officeDocument/2006/relationships/image" Target="../media/image76.png"/><Relationship Id="rId18" Type="http://schemas.openxmlformats.org/officeDocument/2006/relationships/image" Target="../media/image80.png"/><Relationship Id="rId26" Type="http://schemas.openxmlformats.org/officeDocument/2006/relationships/image" Target="../media/image88.png"/><Relationship Id="rId39" Type="http://schemas.openxmlformats.org/officeDocument/2006/relationships/image" Target="../media/image101.png"/><Relationship Id="rId3" Type="http://schemas.openxmlformats.org/officeDocument/2006/relationships/image" Target="../media/image67.png"/><Relationship Id="rId21" Type="http://schemas.openxmlformats.org/officeDocument/2006/relationships/image" Target="../media/image83.png"/><Relationship Id="rId34" Type="http://schemas.openxmlformats.org/officeDocument/2006/relationships/image" Target="../media/image96.png"/><Relationship Id="rId7" Type="http://schemas.openxmlformats.org/officeDocument/2006/relationships/image" Target="../media/image71.png"/><Relationship Id="rId12" Type="http://schemas.openxmlformats.org/officeDocument/2006/relationships/hyperlink" Target="http://www.asd.gov.au/infosec/irap/index.htm" TargetMode="External"/><Relationship Id="rId17" Type="http://schemas.openxmlformats.org/officeDocument/2006/relationships/image" Target="../media/image79.jpeg"/><Relationship Id="rId25" Type="http://schemas.openxmlformats.org/officeDocument/2006/relationships/image" Target="../media/image87.jpeg"/><Relationship Id="rId33" Type="http://schemas.openxmlformats.org/officeDocument/2006/relationships/image" Target="../media/image95.jpeg"/><Relationship Id="rId38" Type="http://schemas.openxmlformats.org/officeDocument/2006/relationships/image" Target="../media/image100.png"/><Relationship Id="rId2" Type="http://schemas.openxmlformats.org/officeDocument/2006/relationships/notesSlide" Target="../notesSlides/notesSlide16.xml"/><Relationship Id="rId16" Type="http://schemas.openxmlformats.org/officeDocument/2006/relationships/image" Target="../media/image78.jpeg"/><Relationship Id="rId20" Type="http://schemas.openxmlformats.org/officeDocument/2006/relationships/image" Target="../media/image82.png"/><Relationship Id="rId29" Type="http://schemas.openxmlformats.org/officeDocument/2006/relationships/image" Target="../media/image91.png"/><Relationship Id="rId1" Type="http://schemas.openxmlformats.org/officeDocument/2006/relationships/slideLayout" Target="../slideLayouts/slideLayout6.xml"/><Relationship Id="rId6" Type="http://schemas.openxmlformats.org/officeDocument/2006/relationships/image" Target="../media/image70.png"/><Relationship Id="rId11" Type="http://schemas.openxmlformats.org/officeDocument/2006/relationships/image" Target="../media/image75.png"/><Relationship Id="rId24" Type="http://schemas.openxmlformats.org/officeDocument/2006/relationships/image" Target="../media/image86.png"/><Relationship Id="rId32" Type="http://schemas.openxmlformats.org/officeDocument/2006/relationships/image" Target="../media/image94.png"/><Relationship Id="rId37" Type="http://schemas.openxmlformats.org/officeDocument/2006/relationships/image" Target="../media/image99.png"/><Relationship Id="rId40" Type="http://schemas.openxmlformats.org/officeDocument/2006/relationships/image" Target="../media/image102.png"/><Relationship Id="rId5" Type="http://schemas.openxmlformats.org/officeDocument/2006/relationships/image" Target="../media/image69.jpeg"/><Relationship Id="rId15" Type="http://schemas.openxmlformats.org/officeDocument/2006/relationships/image" Target="../media/image77.jpeg"/><Relationship Id="rId23" Type="http://schemas.openxmlformats.org/officeDocument/2006/relationships/image" Target="../media/image85.jpeg"/><Relationship Id="rId28" Type="http://schemas.openxmlformats.org/officeDocument/2006/relationships/image" Target="../media/image90.jpeg"/><Relationship Id="rId36" Type="http://schemas.openxmlformats.org/officeDocument/2006/relationships/image" Target="../media/image98.jpeg"/><Relationship Id="rId10" Type="http://schemas.openxmlformats.org/officeDocument/2006/relationships/image" Target="../media/image74.png"/><Relationship Id="rId19" Type="http://schemas.openxmlformats.org/officeDocument/2006/relationships/image" Target="../media/image81.png"/><Relationship Id="rId31" Type="http://schemas.openxmlformats.org/officeDocument/2006/relationships/image" Target="../media/image93.png"/><Relationship Id="rId4" Type="http://schemas.openxmlformats.org/officeDocument/2006/relationships/image" Target="../media/image68.jpeg"/><Relationship Id="rId9" Type="http://schemas.openxmlformats.org/officeDocument/2006/relationships/image" Target="../media/image73.png"/><Relationship Id="rId14" Type="http://schemas.openxmlformats.org/officeDocument/2006/relationships/hyperlink" Target="https://www.fisc.or.jp/" TargetMode="External"/><Relationship Id="rId22" Type="http://schemas.openxmlformats.org/officeDocument/2006/relationships/image" Target="../media/image84.png"/><Relationship Id="rId27" Type="http://schemas.openxmlformats.org/officeDocument/2006/relationships/image" Target="../media/image89.png"/><Relationship Id="rId30" Type="http://schemas.openxmlformats.org/officeDocument/2006/relationships/image" Target="../media/image92.png"/><Relationship Id="rId35" Type="http://schemas.openxmlformats.org/officeDocument/2006/relationships/image" Target="../media/image97.jpe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18.xml"/><Relationship Id="rId1" Type="http://schemas.openxmlformats.org/officeDocument/2006/relationships/slideLayout" Target="../slideLayouts/slideLayout6.xml"/><Relationship Id="rId4" Type="http://schemas.openxmlformats.org/officeDocument/2006/relationships/image" Target="../media/image104.sv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8.xml"/></Relationships>
</file>

<file path=ppt/slides/_rels/slide22.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image" Target="../media/image107.jpeg"/><Relationship Id="rId18" Type="http://schemas.openxmlformats.org/officeDocument/2006/relationships/image" Target="../media/image112.png"/><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image" Target="../media/image106.jpeg"/><Relationship Id="rId17" Type="http://schemas.openxmlformats.org/officeDocument/2006/relationships/image" Target="../media/image111.jpeg"/><Relationship Id="rId2" Type="http://schemas.openxmlformats.org/officeDocument/2006/relationships/tags" Target="../tags/tag2.xml"/><Relationship Id="rId16" Type="http://schemas.openxmlformats.org/officeDocument/2006/relationships/image" Target="../media/image110.jpeg"/><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image" Target="../media/image105.jpeg"/><Relationship Id="rId5" Type="http://schemas.openxmlformats.org/officeDocument/2006/relationships/tags" Target="../tags/tag5.xml"/><Relationship Id="rId15" Type="http://schemas.openxmlformats.org/officeDocument/2006/relationships/image" Target="../media/image109.jpeg"/><Relationship Id="rId10" Type="http://schemas.openxmlformats.org/officeDocument/2006/relationships/notesSlide" Target="../notesSlides/notesSlide20.xml"/><Relationship Id="rId4" Type="http://schemas.openxmlformats.org/officeDocument/2006/relationships/tags" Target="../tags/tag4.xml"/><Relationship Id="rId9" Type="http://schemas.openxmlformats.org/officeDocument/2006/relationships/slideLayout" Target="../slideLayouts/slideLayout82.xml"/><Relationship Id="rId14" Type="http://schemas.openxmlformats.org/officeDocument/2006/relationships/image" Target="../media/image108.jpe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81.xml"/></Relationships>
</file>

<file path=ppt/slides/_rels/slide24.xml.rels><?xml version="1.0" encoding="UTF-8" standalone="yes"?>
<Relationships xmlns="http://schemas.openxmlformats.org/package/2006/relationships"><Relationship Id="rId8" Type="http://schemas.openxmlformats.org/officeDocument/2006/relationships/image" Target="../media/image117.png"/><Relationship Id="rId3" Type="http://schemas.openxmlformats.org/officeDocument/2006/relationships/notesSlide" Target="../notesSlides/notesSlide22.xml"/><Relationship Id="rId7" Type="http://schemas.openxmlformats.org/officeDocument/2006/relationships/image" Target="../media/image116.png"/><Relationship Id="rId2" Type="http://schemas.openxmlformats.org/officeDocument/2006/relationships/slideLayout" Target="../slideLayouts/slideLayout80.xml"/><Relationship Id="rId1" Type="http://schemas.openxmlformats.org/officeDocument/2006/relationships/tags" Target="../tags/tag9.xml"/><Relationship Id="rId6" Type="http://schemas.openxmlformats.org/officeDocument/2006/relationships/image" Target="../media/image115.png"/><Relationship Id="rId5" Type="http://schemas.openxmlformats.org/officeDocument/2006/relationships/image" Target="../media/image114.png"/><Relationship Id="rId4" Type="http://schemas.openxmlformats.org/officeDocument/2006/relationships/image" Target="../media/image113.png"/></Relationships>
</file>

<file path=ppt/slides/_rels/slide25.xml.rels><?xml version="1.0" encoding="UTF-8" standalone="yes"?>
<Relationships xmlns="http://schemas.openxmlformats.org/package/2006/relationships"><Relationship Id="rId3" Type="http://schemas.openxmlformats.org/officeDocument/2006/relationships/hyperlink" Target="https://azure.microsoft.com/blog/near-real-time-analytics-in-azure-sql-data-warehouse" TargetMode="External"/><Relationship Id="rId2" Type="http://schemas.openxmlformats.org/officeDocument/2006/relationships/hyperlink" Target="https://azure.microsoft.com/blog/implementation-patterns-for-big-data-and-data-warehouse-on-azure" TargetMode="External"/><Relationship Id="rId1" Type="http://schemas.openxmlformats.org/officeDocument/2006/relationships/slideLayout" Target="../slideLayouts/slideLayout5.xml"/><Relationship Id="rId4" Type="http://schemas.openxmlformats.org/officeDocument/2006/relationships/hyperlink" Target="https://github.com/Microsoft/MCW-Big-data-and-visualization"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7.xml"/><Relationship Id="rId1" Type="http://schemas.openxmlformats.org/officeDocument/2006/relationships/slideLayout" Target="../slideLayouts/slideLayout6.xml"/><Relationship Id="rId5" Type="http://schemas.openxmlformats.org/officeDocument/2006/relationships/image" Target="../media/image26.png"/><Relationship Id="rId4" Type="http://schemas.openxmlformats.org/officeDocument/2006/relationships/image" Target="../media/image25.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CE51844-1ADD-4757-B714-B388328BD0F1}"/>
              </a:ext>
            </a:extLst>
          </p:cNvPr>
          <p:cNvSpPr>
            <a:spLocks noGrp="1"/>
          </p:cNvSpPr>
          <p:nvPr>
            <p:ph type="title"/>
          </p:nvPr>
        </p:nvSpPr>
        <p:spPr>
          <a:xfrm>
            <a:off x="457199" y="2279587"/>
            <a:ext cx="11547231" cy="1402854"/>
          </a:xfrm>
        </p:spPr>
        <p:txBody>
          <a:bodyPr/>
          <a:lstStyle/>
          <a:p>
            <a:r>
              <a:rPr lang="en-US" sz="4800" dirty="0"/>
              <a:t>Analytics with NRT Intelligence on Azure</a:t>
            </a:r>
          </a:p>
        </p:txBody>
      </p:sp>
      <p:sp>
        <p:nvSpPr>
          <p:cNvPr id="7" name="Text Placeholder 6">
            <a:extLst>
              <a:ext uri="{FF2B5EF4-FFF2-40B4-BE49-F238E27FC236}">
                <a16:creationId xmlns:a16="http://schemas.microsoft.com/office/drawing/2014/main" id="{33FBEB16-FF1E-4DA1-8222-6B00A7ABE7D9}"/>
              </a:ext>
            </a:extLst>
          </p:cNvPr>
          <p:cNvSpPr>
            <a:spLocks noGrp="1"/>
          </p:cNvSpPr>
          <p:nvPr>
            <p:ph type="body" idx="7"/>
          </p:nvPr>
        </p:nvSpPr>
        <p:spPr>
          <a:xfrm>
            <a:off x="457199" y="3706346"/>
            <a:ext cx="10553700" cy="679384"/>
          </a:xfrm>
        </p:spPr>
        <p:txBody>
          <a:bodyPr/>
          <a:lstStyle/>
          <a:p>
            <a:r>
              <a:rPr lang="en-US" dirty="0"/>
              <a:t>Azure Discovery Days 2019</a:t>
            </a:r>
          </a:p>
        </p:txBody>
      </p:sp>
      <p:sp>
        <p:nvSpPr>
          <p:cNvPr id="4" name="Slide Number Placeholder 3">
            <a:extLst>
              <a:ext uri="{FF2B5EF4-FFF2-40B4-BE49-F238E27FC236}">
                <a16:creationId xmlns:a16="http://schemas.microsoft.com/office/drawing/2014/main" id="{23605535-882A-4A48-AB9B-D31E27FD7B34}"/>
              </a:ext>
            </a:extLst>
          </p:cNvPr>
          <p:cNvSpPr>
            <a:spLocks noGrp="1"/>
          </p:cNvSpPr>
          <p:nvPr>
            <p:ph type="sldNum" sz="quarter" idx="4294967295"/>
          </p:nvPr>
        </p:nvSpPr>
        <p:spPr>
          <a:xfrm>
            <a:off x="11012488" y="6442075"/>
            <a:ext cx="1179512" cy="415925"/>
          </a:xfrm>
        </p:spPr>
        <p:txBody>
          <a:bodyPr/>
          <a:lstStyle/>
          <a:p>
            <a:fld id="{529AFA16-AEC4-7D4A-82F3-BDAE8E49079E}" type="slidenum">
              <a:rPr lang="en-US" smtClean="0"/>
              <a:pPr/>
              <a:t>1</a:t>
            </a:fld>
            <a:endParaRPr lang="en-US"/>
          </a:p>
        </p:txBody>
      </p:sp>
      <p:sp>
        <p:nvSpPr>
          <p:cNvPr id="19" name="TextBox 18">
            <a:extLst>
              <a:ext uri="{FF2B5EF4-FFF2-40B4-BE49-F238E27FC236}">
                <a16:creationId xmlns:a16="http://schemas.microsoft.com/office/drawing/2014/main" id="{41B56C6C-7D60-46D5-8F12-80BB5DBE5875}"/>
              </a:ext>
            </a:extLst>
          </p:cNvPr>
          <p:cNvSpPr txBox="1"/>
          <p:nvPr/>
        </p:nvSpPr>
        <p:spPr>
          <a:xfrm>
            <a:off x="457199" y="5060455"/>
            <a:ext cx="4748801" cy="1107996"/>
          </a:xfrm>
          <a:prstGeom prst="rect">
            <a:avLst/>
          </a:prstGeom>
        </p:spPr>
        <p:txBody>
          <a:bodyPr wrap="none" lIns="0" tIns="0" rIns="0" bIns="0" rtlCol="0" anchor="t" anchorCtr="0">
            <a:spAutoFit/>
          </a:bodyPr>
          <a:lstStyle/>
          <a:p>
            <a:r>
              <a:rPr lang="en-US" sz="2400" dirty="0">
                <a:solidFill>
                  <a:schemeClr val="accent2"/>
                </a:solidFill>
              </a:rPr>
              <a:t>Patrick El-Azem</a:t>
            </a:r>
          </a:p>
          <a:p>
            <a:r>
              <a:rPr lang="en-US" sz="2400" dirty="0"/>
              <a:t>Cloud Solution Architect, Microsoft</a:t>
            </a:r>
          </a:p>
          <a:p>
            <a:r>
              <a:rPr lang="en-US" sz="2400" dirty="0"/>
              <a:t>LinkedIn: </a:t>
            </a:r>
            <a:r>
              <a:rPr lang="en-US" sz="2400" dirty="0">
                <a:solidFill>
                  <a:schemeClr val="accent2"/>
                </a:solidFill>
              </a:rPr>
              <a:t>pelazem</a:t>
            </a:r>
          </a:p>
        </p:txBody>
      </p:sp>
    </p:spTree>
    <p:extLst>
      <p:ext uri="{BB962C8B-B14F-4D97-AF65-F5344CB8AC3E}">
        <p14:creationId xmlns:p14="http://schemas.microsoft.com/office/powerpoint/2010/main" val="23257683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Rectangle 3"/>
          <p:cNvSpPr/>
          <p:nvPr/>
        </p:nvSpPr>
        <p:spPr bwMode="auto">
          <a:xfrm>
            <a:off x="-1" y="1298750"/>
            <a:ext cx="6104467" cy="2999745"/>
          </a:xfrm>
          <a:prstGeom prst="rect">
            <a:avLst/>
          </a:prstGeom>
          <a:solidFill>
            <a:srgbClr val="0068BB"/>
          </a:solidFill>
          <a:ln w="9525" cap="flat" cmpd="sng" algn="ctr">
            <a:noFill/>
            <a:prstDash val="solid"/>
            <a:headEnd type="none" w="med" len="med"/>
            <a:tailEnd type="none" w="med" len="med"/>
          </a:ln>
          <a:effectLst/>
        </p:spPr>
        <p:txBody>
          <a:bodyPr rot="0" spcFirstLastPara="0" vertOverflow="overflow" horzOverflow="overflow" vert="horz" wrap="square" lIns="548640" tIns="274320" rIns="548640" bIns="143387" numCol="1" spcCol="0" rtlCol="0" fromWordArt="0" anchor="t" anchorCtr="0" forceAA="0" compatLnSpc="1">
            <a:prstTxWarp prst="textNoShape">
              <a:avLst/>
            </a:prstTxWarp>
            <a:noAutofit/>
          </a:bodyPr>
          <a:lstStyle/>
          <a:p>
            <a:pPr marL="0" lvl="1" defTabSz="914367">
              <a:lnSpc>
                <a:spcPct val="90000"/>
              </a:lnSpc>
              <a:spcBef>
                <a:spcPts val="588"/>
              </a:spcBef>
              <a:spcAft>
                <a:spcPts val="1200"/>
              </a:spcAft>
              <a:buSzPct val="90000"/>
              <a:defRPr/>
            </a:pPr>
            <a:r>
              <a:rPr lang="en-US" sz="3600" dirty="0">
                <a:gradFill>
                  <a:gsLst>
                    <a:gs pos="26667">
                      <a:srgbClr val="FFFFFF"/>
                    </a:gs>
                    <a:gs pos="84000">
                      <a:srgbClr val="FFFFFF"/>
                    </a:gs>
                  </a:gsLst>
                  <a:lin ang="5400000" scaled="1"/>
                </a:gradFill>
                <a:latin typeface="Segoe UI Light"/>
                <a:cs typeface="Segoe UI" pitchFamily="34" charset="0"/>
              </a:rPr>
              <a:t>Traditional datacenter</a:t>
            </a:r>
            <a:endParaRPr lang="en-US" sz="300" dirty="0">
              <a:gradFill>
                <a:gsLst>
                  <a:gs pos="26667">
                    <a:srgbClr val="FFFFFF"/>
                  </a:gs>
                  <a:gs pos="84000">
                    <a:srgbClr val="FFFFFF"/>
                  </a:gs>
                </a:gsLst>
                <a:lin ang="5400000" scaled="1"/>
              </a:gradFill>
              <a:latin typeface="Segoe UI Light"/>
              <a:cs typeface="Segoe UI" pitchFamily="34" charset="0"/>
            </a:endParaRPr>
          </a:p>
          <a:p>
            <a:pPr marL="224011" lvl="1" indent="-224011" defTabSz="914367">
              <a:lnSpc>
                <a:spcPct val="90000"/>
              </a:lnSpc>
              <a:spcBef>
                <a:spcPts val="1174"/>
              </a:spcBef>
              <a:buSzPct val="90000"/>
              <a:buFont typeface="Arial" pitchFamily="34" charset="0"/>
              <a:buChar char="•"/>
              <a:defRPr/>
            </a:pPr>
            <a:r>
              <a:rPr lang="en-US" sz="2000" dirty="0">
                <a:gradFill>
                  <a:gsLst>
                    <a:gs pos="26667">
                      <a:srgbClr val="FFFFFF"/>
                    </a:gs>
                    <a:gs pos="84000">
                      <a:srgbClr val="FFFFFF"/>
                    </a:gs>
                  </a:gsLst>
                  <a:lin ang="5400000" scaled="1"/>
                </a:gradFill>
                <a:latin typeface="Segoe UI" panose="020B0502040204020203" pitchFamily="34" charset="0"/>
                <a:cs typeface="Segoe UI" panose="020B0502040204020203" pitchFamily="34" charset="0"/>
              </a:rPr>
              <a:t>Expensive, vertically integrated hardware</a:t>
            </a:r>
          </a:p>
          <a:p>
            <a:pPr marL="224011" lvl="1" indent="-224011" defTabSz="914367">
              <a:lnSpc>
                <a:spcPct val="90000"/>
              </a:lnSpc>
              <a:spcBef>
                <a:spcPts val="1174"/>
              </a:spcBef>
              <a:buSzPct val="90000"/>
              <a:buFont typeface="Arial" pitchFamily="34" charset="0"/>
              <a:buChar char="•"/>
              <a:defRPr/>
            </a:pPr>
            <a:r>
              <a:rPr lang="en-US" sz="2000" dirty="0">
                <a:gradFill>
                  <a:gsLst>
                    <a:gs pos="26667">
                      <a:srgbClr val="FFFFFF"/>
                    </a:gs>
                    <a:gs pos="84000">
                      <a:srgbClr val="FFFFFF"/>
                    </a:gs>
                  </a:gsLst>
                  <a:lin ang="5400000" scaled="1"/>
                </a:gradFill>
                <a:latin typeface="Segoe UI" panose="020B0502040204020203" pitchFamily="34" charset="0"/>
                <a:cs typeface="Segoe UI" panose="020B0502040204020203" pitchFamily="34" charset="0"/>
              </a:rPr>
              <a:t>Complex and time-consuming scalability</a:t>
            </a:r>
          </a:p>
          <a:p>
            <a:pPr marL="224011" lvl="1" indent="-224011" defTabSz="914367">
              <a:lnSpc>
                <a:spcPct val="90000"/>
              </a:lnSpc>
              <a:spcBef>
                <a:spcPts val="1174"/>
              </a:spcBef>
              <a:buSzPct val="90000"/>
              <a:buFont typeface="Arial" pitchFamily="34" charset="0"/>
              <a:buChar char="•"/>
              <a:defRPr/>
            </a:pPr>
            <a:r>
              <a:rPr lang="en-IN" sz="2000" dirty="0">
                <a:gradFill>
                  <a:gsLst>
                    <a:gs pos="26667">
                      <a:srgbClr val="FFFFFF"/>
                    </a:gs>
                    <a:gs pos="84000">
                      <a:srgbClr val="FFFFFF"/>
                    </a:gs>
                  </a:gsLst>
                  <a:lin ang="5400000" scaled="1"/>
                </a:gradFill>
                <a:latin typeface="Segoe UI" panose="020B0502040204020203" pitchFamily="34" charset="0"/>
                <a:cs typeface="Segoe UI" panose="020B0502040204020203" pitchFamily="34" charset="0"/>
              </a:rPr>
              <a:t>Overloaded IT teams with isolated security and management</a:t>
            </a:r>
            <a:endParaRPr lang="en-US" sz="2000" dirty="0">
              <a:gradFill>
                <a:gsLst>
                  <a:gs pos="26667">
                    <a:srgbClr val="FFFFFF"/>
                  </a:gs>
                  <a:gs pos="84000">
                    <a:srgbClr val="FFFFFF"/>
                  </a:gs>
                </a:gsLst>
                <a:lin ang="5400000" scaled="1"/>
              </a:gradFill>
              <a:latin typeface="Segoe UI" panose="020B0502040204020203" pitchFamily="34" charset="0"/>
              <a:cs typeface="Segoe UI" panose="020B0502040204020203" pitchFamily="34" charset="0"/>
            </a:endParaRPr>
          </a:p>
          <a:p>
            <a:pPr marL="224011" lvl="1" indent="-224011" defTabSz="914367">
              <a:lnSpc>
                <a:spcPct val="90000"/>
              </a:lnSpc>
              <a:spcBef>
                <a:spcPts val="1174"/>
              </a:spcBef>
              <a:buSzPct val="90000"/>
              <a:buFont typeface="Arial" pitchFamily="34" charset="0"/>
              <a:buChar char="•"/>
              <a:defRPr/>
            </a:pPr>
            <a:r>
              <a:rPr lang="en-US" sz="2000" dirty="0">
                <a:gradFill>
                  <a:gsLst>
                    <a:gs pos="26667">
                      <a:srgbClr val="FFFFFF"/>
                    </a:gs>
                    <a:gs pos="84000">
                      <a:srgbClr val="FFFFFF"/>
                    </a:gs>
                  </a:gsLst>
                  <a:lin ang="5400000" scaled="1"/>
                </a:gradFill>
                <a:latin typeface="Segoe UI" panose="020B0502040204020203" pitchFamily="34" charset="0"/>
                <a:cs typeface="Segoe UI" panose="020B0502040204020203" pitchFamily="34" charset="0"/>
              </a:rPr>
              <a:t>Siloed infrastructure and DevOps teams</a:t>
            </a:r>
          </a:p>
        </p:txBody>
      </p:sp>
      <p:sp>
        <p:nvSpPr>
          <p:cNvPr id="23" name="Rectangle 22">
            <a:extLst>
              <a:ext uri="{FF2B5EF4-FFF2-40B4-BE49-F238E27FC236}">
                <a16:creationId xmlns:a16="http://schemas.microsoft.com/office/drawing/2014/main" id="{DF6FB1AA-0E3A-4C88-BFCB-DAD6D1E30D63}"/>
              </a:ext>
            </a:extLst>
          </p:cNvPr>
          <p:cNvSpPr/>
          <p:nvPr/>
        </p:nvSpPr>
        <p:spPr>
          <a:xfrm>
            <a:off x="0" y="4298495"/>
            <a:ext cx="12192000" cy="262159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Content Placeholder 2"/>
          <p:cNvSpPr txBox="1">
            <a:spLocks/>
          </p:cNvSpPr>
          <p:nvPr/>
        </p:nvSpPr>
        <p:spPr>
          <a:xfrm>
            <a:off x="6104466" y="1298750"/>
            <a:ext cx="6074467" cy="3002834"/>
          </a:xfrm>
          <a:prstGeom prst="rect">
            <a:avLst/>
          </a:prstGeom>
          <a:solidFill>
            <a:srgbClr val="00BCF2"/>
          </a:solidFill>
        </p:spPr>
        <p:txBody>
          <a:bodyPr vert="horz" wrap="square" lIns="548640" tIns="274320" rIns="548640" bIns="143387" rtlCol="0">
            <a:no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1" indent="0" defTabSz="914367" fontAlgn="auto">
              <a:spcBef>
                <a:spcPts val="588"/>
              </a:spcBef>
              <a:spcAft>
                <a:spcPts val="1200"/>
              </a:spcAft>
              <a:buClrTx/>
              <a:buFont typeface="Arial" pitchFamily="34" charset="0"/>
              <a:buNone/>
              <a:tabLst/>
              <a:defRPr/>
            </a:pPr>
            <a:r>
              <a:rPr lang="en-US" sz="3600" dirty="0">
                <a:gradFill>
                  <a:gsLst>
                    <a:gs pos="26667">
                      <a:srgbClr val="FFFFFF"/>
                    </a:gs>
                    <a:gs pos="84000">
                      <a:srgbClr val="FFFFFF"/>
                    </a:gs>
                  </a:gsLst>
                  <a:lin ang="5400000" scaled="1"/>
                </a:gradFill>
                <a:latin typeface="Segoe UI Light"/>
                <a:cs typeface="Segoe UI" pitchFamily="34" charset="0"/>
              </a:rPr>
              <a:t>Cloud</a:t>
            </a:r>
          </a:p>
          <a:p>
            <a:pPr marL="224011" marR="0" lvl="1" indent="-224011" algn="l" defTabSz="914367" rtl="0" eaLnBrk="1" fontAlgn="auto" latinLnBrk="0" hangingPunct="1">
              <a:lnSpc>
                <a:spcPct val="90000"/>
              </a:lnSpc>
              <a:spcBef>
                <a:spcPts val="1174"/>
              </a:spcBef>
              <a:spcAft>
                <a:spcPts val="0"/>
              </a:spcAft>
              <a:buClrTx/>
              <a:buSzPct val="90000"/>
              <a:buFont typeface="Arial" pitchFamily="34" charset="0"/>
              <a:buChar char="•"/>
              <a:tabLst/>
              <a:defRPr/>
            </a:pPr>
            <a:r>
              <a:rPr kumimoji="0" lang="en-US" sz="2000" b="0" i="0" u="none" strike="noStrike" kern="1200" cap="none" spc="0" normalizeH="0" baseline="0" noProof="0" dirty="0">
                <a:ln>
                  <a:noFill/>
                </a:ln>
                <a:gradFill>
                  <a:gsLst>
                    <a:gs pos="26667">
                      <a:srgbClr val="FFFFFF"/>
                    </a:gs>
                    <a:gs pos="84000">
                      <a:srgbClr val="FFFFFF"/>
                    </a:gs>
                  </a:gsLst>
                  <a:lin ang="5400000" scaled="1"/>
                </a:gradFill>
                <a:effectLst/>
                <a:uLnTx/>
                <a:uFillTx/>
                <a:latin typeface="Segoe UI" panose="020B0502040204020203" pitchFamily="34" charset="0"/>
                <a:ea typeface="+mn-ea"/>
                <a:cs typeface="Segoe UI" panose="020B0502040204020203" pitchFamily="34" charset="0"/>
              </a:rPr>
              <a:t>Industry-standard hardware</a:t>
            </a:r>
          </a:p>
          <a:p>
            <a:pPr marL="224011" marR="0" lvl="1" indent="-224011" algn="l" defTabSz="914367" rtl="0" eaLnBrk="1" fontAlgn="auto" latinLnBrk="0" hangingPunct="1">
              <a:lnSpc>
                <a:spcPct val="90000"/>
              </a:lnSpc>
              <a:spcBef>
                <a:spcPts val="1174"/>
              </a:spcBef>
              <a:spcAft>
                <a:spcPts val="0"/>
              </a:spcAft>
              <a:buClrTx/>
              <a:buSzPct val="90000"/>
              <a:buFont typeface="Arial" pitchFamily="34" charset="0"/>
              <a:buChar char="•"/>
              <a:tabLst/>
              <a:defRPr/>
            </a:pPr>
            <a:r>
              <a:rPr kumimoji="0" lang="en-US" sz="2000" b="0" i="0" u="none" strike="noStrike" kern="1200" cap="none" spc="0" normalizeH="0" baseline="0" noProof="0" dirty="0">
                <a:ln>
                  <a:noFill/>
                </a:ln>
                <a:gradFill>
                  <a:gsLst>
                    <a:gs pos="26667">
                      <a:srgbClr val="FFFFFF"/>
                    </a:gs>
                    <a:gs pos="84000">
                      <a:srgbClr val="FFFFFF"/>
                    </a:gs>
                  </a:gsLst>
                  <a:lin ang="5400000" scaled="1"/>
                </a:gradFill>
                <a:effectLst/>
                <a:uLnTx/>
                <a:uFillTx/>
                <a:latin typeface="Segoe UI" panose="020B0502040204020203" pitchFamily="34" charset="0"/>
                <a:ea typeface="+mn-ea"/>
                <a:cs typeface="Segoe UI" panose="020B0502040204020203" pitchFamily="34" charset="0"/>
              </a:rPr>
              <a:t>Elasticity to scale up and down instantly </a:t>
            </a:r>
          </a:p>
          <a:p>
            <a:pPr marL="224011" marR="0" lvl="1" indent="-224011" algn="l" defTabSz="914367" rtl="0" eaLnBrk="1" fontAlgn="auto" latinLnBrk="0" hangingPunct="1">
              <a:lnSpc>
                <a:spcPct val="90000"/>
              </a:lnSpc>
              <a:spcBef>
                <a:spcPts val="1174"/>
              </a:spcBef>
              <a:spcAft>
                <a:spcPts val="0"/>
              </a:spcAft>
              <a:buClrTx/>
              <a:buSzPct val="90000"/>
              <a:buFont typeface="Arial" pitchFamily="34" charset="0"/>
              <a:buChar char="•"/>
              <a:tabLst/>
              <a:defRPr/>
            </a:pPr>
            <a:r>
              <a:rPr kumimoji="0" lang="en-US" sz="2000" b="0" i="0" u="none" strike="noStrike" kern="1200" cap="none" spc="0" normalizeH="0" baseline="0" noProof="0" dirty="0">
                <a:ln>
                  <a:noFill/>
                </a:ln>
                <a:gradFill>
                  <a:gsLst>
                    <a:gs pos="26667">
                      <a:srgbClr val="FFFFFF"/>
                    </a:gs>
                    <a:gs pos="84000">
                      <a:srgbClr val="FFFFFF"/>
                    </a:gs>
                  </a:gsLst>
                  <a:lin ang="5400000" scaled="1"/>
                </a:gradFill>
                <a:effectLst/>
                <a:uLnTx/>
                <a:uFillTx/>
                <a:latin typeface="Segoe UI" panose="020B0502040204020203" pitchFamily="34" charset="0"/>
                <a:ea typeface="+mn-ea"/>
                <a:cs typeface="Segoe UI" panose="020B0502040204020203" pitchFamily="34" charset="0"/>
              </a:rPr>
              <a:t>No need to worry about underlying cloud infrastructure and its security</a:t>
            </a:r>
          </a:p>
          <a:p>
            <a:pPr marL="224011" marR="0" lvl="1" indent="-224011" algn="l" defTabSz="914367" rtl="0" eaLnBrk="1" fontAlgn="auto" latinLnBrk="0" hangingPunct="1">
              <a:lnSpc>
                <a:spcPct val="90000"/>
              </a:lnSpc>
              <a:spcBef>
                <a:spcPts val="1174"/>
              </a:spcBef>
              <a:spcAft>
                <a:spcPts val="0"/>
              </a:spcAft>
              <a:buClrTx/>
              <a:buSzPct val="90000"/>
              <a:buFont typeface="Arial" pitchFamily="34" charset="0"/>
              <a:buChar char="•"/>
              <a:tabLst/>
              <a:defRPr/>
            </a:pPr>
            <a:r>
              <a:rPr kumimoji="0" lang="en-US" sz="2000" b="0" i="0" u="none" strike="noStrike" kern="1200" cap="none" spc="0" normalizeH="0" baseline="0" noProof="0" dirty="0">
                <a:ln>
                  <a:noFill/>
                </a:ln>
                <a:gradFill>
                  <a:gsLst>
                    <a:gs pos="26667">
                      <a:srgbClr val="FFFFFF"/>
                    </a:gs>
                    <a:gs pos="84000">
                      <a:srgbClr val="FFFFFF"/>
                    </a:gs>
                  </a:gsLst>
                  <a:lin ang="5400000" scaled="1"/>
                </a:gradFill>
                <a:effectLst/>
                <a:uLnTx/>
                <a:uFillTx/>
                <a:latin typeface="Segoe UI" panose="020B0502040204020203" pitchFamily="34" charset="0"/>
                <a:ea typeface="+mn-ea"/>
                <a:cs typeface="Segoe UI" panose="020B0502040204020203" pitchFamily="34" charset="0"/>
              </a:rPr>
              <a:t>Service-focused DevOps</a:t>
            </a:r>
          </a:p>
        </p:txBody>
      </p:sp>
      <p:sp>
        <p:nvSpPr>
          <p:cNvPr id="8" name="Rectangle 7"/>
          <p:cNvSpPr/>
          <p:nvPr/>
        </p:nvSpPr>
        <p:spPr bwMode="auto">
          <a:xfrm>
            <a:off x="-905996" y="1659260"/>
            <a:ext cx="269163" cy="315098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9" name="Rectangle 8"/>
          <p:cNvSpPr/>
          <p:nvPr/>
        </p:nvSpPr>
        <p:spPr bwMode="auto">
          <a:xfrm>
            <a:off x="12940122" y="2158793"/>
            <a:ext cx="257683" cy="315098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81" name="Rectangle 80"/>
          <p:cNvSpPr/>
          <p:nvPr/>
        </p:nvSpPr>
        <p:spPr>
          <a:xfrm>
            <a:off x="483181" y="4469342"/>
            <a:ext cx="6502713" cy="400110"/>
          </a:xfrm>
          <a:prstGeom prst="rect">
            <a:avLst/>
          </a:prstGeom>
        </p:spPr>
        <p:txBody>
          <a:bodyPr wrap="square">
            <a:spAutoFit/>
          </a:bodyPr>
          <a:lstStyle/>
          <a:p>
            <a:r>
              <a:rPr lang="en-US" sz="2000" b="1" dirty="0">
                <a:solidFill>
                  <a:srgbClr val="0068BB"/>
                </a:solidFill>
                <a:latin typeface="Segoe UI" panose="020B0502040204020203" pitchFamily="34" charset="0"/>
                <a:cs typeface="Segoe UI" panose="020B0502040204020203" pitchFamily="34" charset="0"/>
              </a:rPr>
              <a:t>Cloud adoption on the rise</a:t>
            </a:r>
          </a:p>
        </p:txBody>
      </p:sp>
      <p:cxnSp>
        <p:nvCxnSpPr>
          <p:cNvPr id="82" name="Straight Connector 81"/>
          <p:cNvCxnSpPr/>
          <p:nvPr/>
        </p:nvCxnSpPr>
        <p:spPr>
          <a:xfrm>
            <a:off x="11414009" y="-814448"/>
            <a:ext cx="2429692" cy="0"/>
          </a:xfrm>
          <a:prstGeom prst="line">
            <a:avLst/>
          </a:prstGeom>
          <a:ln w="38100">
            <a:solidFill>
              <a:srgbClr val="0068BB"/>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a:off x="12573103" y="5930663"/>
            <a:ext cx="2429692" cy="0"/>
          </a:xfrm>
          <a:prstGeom prst="line">
            <a:avLst/>
          </a:prstGeom>
          <a:ln w="38100">
            <a:solidFill>
              <a:srgbClr val="0068BB"/>
            </a:solidFill>
          </a:ln>
        </p:spPr>
        <p:style>
          <a:lnRef idx="1">
            <a:schemeClr val="accent1"/>
          </a:lnRef>
          <a:fillRef idx="0">
            <a:schemeClr val="accent1"/>
          </a:fillRef>
          <a:effectRef idx="0">
            <a:schemeClr val="accent1"/>
          </a:effectRef>
          <a:fontRef idx="minor">
            <a:schemeClr val="tx1"/>
          </a:fontRef>
        </p:style>
      </p:cxnSp>
      <p:sp>
        <p:nvSpPr>
          <p:cNvPr id="13" name="Content Placeholder 2">
            <a:extLst>
              <a:ext uri="{FF2B5EF4-FFF2-40B4-BE49-F238E27FC236}">
                <a16:creationId xmlns:a16="http://schemas.microsoft.com/office/drawing/2014/main" id="{0159A98C-0D48-43E4-AA58-6292B38A2660}"/>
              </a:ext>
            </a:extLst>
          </p:cNvPr>
          <p:cNvSpPr txBox="1">
            <a:spLocks/>
          </p:cNvSpPr>
          <p:nvPr/>
        </p:nvSpPr>
        <p:spPr>
          <a:xfrm>
            <a:off x="483181" y="5059676"/>
            <a:ext cx="2271559" cy="1466529"/>
          </a:xfrm>
          <a:prstGeom prst="rect">
            <a:avLst/>
          </a:prstGeom>
          <a:noFill/>
          <a:ln w="15875">
            <a:noFill/>
          </a:ln>
        </p:spPr>
        <p:txBody>
          <a:bodyPr vert="horz" wrap="square" lIns="91427" tIns="91427" rIns="91427" bIns="91427" rtlCol="0" anchor="ctr">
            <a:spAutoFit/>
          </a:bodyPr>
          <a:lstStyle>
            <a:lvl1pPr marL="0" indent="0" algn="l" defTabSz="914400" rtl="0" eaLnBrk="1" latinLnBrk="0" hangingPunct="1">
              <a:lnSpc>
                <a:spcPct val="90000"/>
              </a:lnSpc>
              <a:spcBef>
                <a:spcPts val="1200"/>
              </a:spcBef>
              <a:buClr>
                <a:schemeClr val="tx1">
                  <a:lumMod val="60000"/>
                  <a:lumOff val="40000"/>
                </a:schemeClr>
              </a:buClr>
              <a:buSzPct val="90000"/>
              <a:buFont typeface="Arial" panose="020B0604020202020204" pitchFamily="34" charset="0"/>
              <a:buNone/>
              <a:defRPr sz="20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SzPct val="90000"/>
              <a:buFont typeface="Arial" panose="020B0604020202020204" pitchFamily="34" charset="0"/>
              <a:buChar char="–"/>
              <a:defRPr sz="1800" kern="1200">
                <a:solidFill>
                  <a:schemeClr val="tx1">
                    <a:lumMod val="75000"/>
                  </a:schemeClr>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600" kern="1200">
                <a:solidFill>
                  <a:schemeClr val="tx1">
                    <a:lumMod val="75000"/>
                  </a:schemeClr>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lumMod val="75000"/>
                  </a:schemeClr>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lumMod val="75000"/>
                  </a:schemeClr>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
                <a:srgbClr val="FFFFFF">
                  <a:lumMod val="60000"/>
                  <a:lumOff val="40000"/>
                </a:srgbClr>
              </a:buClr>
              <a:buSzPct val="90000"/>
              <a:buFont typeface="Arial" panose="020B0604020202020204" pitchFamily="34" charset="0"/>
              <a:buNone/>
              <a:tabLst/>
              <a:defRPr/>
            </a:pPr>
            <a:r>
              <a:rPr kumimoji="0" lang="en-US" sz="4800" b="1" i="0" u="none" strike="noStrike" kern="1200" cap="none" spc="0" normalizeH="0" baseline="0" noProof="0" dirty="0">
                <a:ln>
                  <a:noFill/>
                </a:ln>
                <a:solidFill>
                  <a:srgbClr val="0068BB"/>
                </a:solidFill>
                <a:effectLst/>
                <a:uLnTx/>
                <a:uFillTx/>
                <a:latin typeface="Segoe UI" panose="020B0502040204020203" pitchFamily="34" charset="0"/>
                <a:ea typeface="Segoe UI" panose="020B0502040204020203" pitchFamily="34" charset="0"/>
                <a:cs typeface="Segoe UI" panose="020B0502040204020203" pitchFamily="34" charset="0"/>
              </a:rPr>
              <a:t>$266B</a:t>
            </a:r>
          </a:p>
          <a:p>
            <a:pPr marL="0" marR="0" lvl="0" indent="0" algn="l" defTabSz="896386" rtl="0" eaLnBrk="1" fontAlgn="auto" latinLnBrk="0" hangingPunct="1">
              <a:lnSpc>
                <a:spcPct val="100000"/>
              </a:lnSpc>
              <a:spcBef>
                <a:spcPts val="0"/>
              </a:spcBef>
              <a:spcAft>
                <a:spcPts val="0"/>
              </a:spcAft>
              <a:buClr>
                <a:srgbClr val="FFFFFF">
                  <a:lumMod val="60000"/>
                  <a:lumOff val="40000"/>
                </a:srgbClr>
              </a:buClr>
              <a:buSzPct val="90000"/>
              <a:buFont typeface="Arial" panose="020B0604020202020204" pitchFamily="34" charset="0"/>
              <a:buNone/>
              <a:tabLst/>
              <a:defRPr/>
            </a:pPr>
            <a:r>
              <a:rPr kumimoji="0" lang="en-US" sz="1765" b="0" i="0" u="none" strike="noStrike" kern="1200" cap="none" spc="0" normalizeH="0" baseline="0" noProof="0" dirty="0">
                <a:ln>
                  <a:noFill/>
                </a:ln>
                <a:solidFill>
                  <a:srgbClr val="505050"/>
                </a:solidFill>
                <a:effectLst/>
                <a:uLnTx/>
                <a:uFillTx/>
                <a:latin typeface="Segoe UI" panose="020B0502040204020203" pitchFamily="34" charset="0"/>
                <a:ea typeface="Segoe UI" panose="020B0502040204020203" pitchFamily="34" charset="0"/>
                <a:cs typeface="Segoe UI" panose="020B0502040204020203" pitchFamily="34" charset="0"/>
              </a:rPr>
              <a:t>public cloud market by 2021</a:t>
            </a:r>
          </a:p>
        </p:txBody>
      </p:sp>
      <p:sp>
        <p:nvSpPr>
          <p:cNvPr id="14" name="Content Placeholder 2">
            <a:extLst>
              <a:ext uri="{FF2B5EF4-FFF2-40B4-BE49-F238E27FC236}">
                <a16:creationId xmlns:a16="http://schemas.microsoft.com/office/drawing/2014/main" id="{316A03A1-4BE0-4005-ACDF-B2CB36F5FDAB}"/>
              </a:ext>
            </a:extLst>
          </p:cNvPr>
          <p:cNvSpPr txBox="1">
            <a:spLocks/>
          </p:cNvSpPr>
          <p:nvPr/>
        </p:nvSpPr>
        <p:spPr>
          <a:xfrm>
            <a:off x="4116074" y="4987102"/>
            <a:ext cx="3279312" cy="1466529"/>
          </a:xfrm>
          <a:prstGeom prst="rect">
            <a:avLst/>
          </a:prstGeom>
          <a:noFill/>
          <a:ln w="15875">
            <a:noFill/>
          </a:ln>
        </p:spPr>
        <p:txBody>
          <a:bodyPr vert="horz" wrap="square" lIns="91427" tIns="91427" rIns="91427" bIns="91427" rtlCol="0" anchor="ctr">
            <a:spAutoFit/>
          </a:bodyPr>
          <a:lstStyle>
            <a:lvl1pPr marL="0" indent="0" algn="l" defTabSz="914400" rtl="0" eaLnBrk="1" latinLnBrk="0" hangingPunct="1">
              <a:lnSpc>
                <a:spcPct val="90000"/>
              </a:lnSpc>
              <a:spcBef>
                <a:spcPts val="1200"/>
              </a:spcBef>
              <a:buClr>
                <a:schemeClr val="tx1">
                  <a:lumMod val="60000"/>
                  <a:lumOff val="40000"/>
                </a:schemeClr>
              </a:buClr>
              <a:buSzPct val="90000"/>
              <a:buFont typeface="Arial" panose="020B0604020202020204" pitchFamily="34" charset="0"/>
              <a:buNone/>
              <a:defRPr sz="20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SzPct val="90000"/>
              <a:buFont typeface="Arial" panose="020B0604020202020204" pitchFamily="34" charset="0"/>
              <a:buChar char="–"/>
              <a:defRPr sz="1800" kern="1200">
                <a:solidFill>
                  <a:schemeClr val="tx1">
                    <a:lumMod val="75000"/>
                  </a:schemeClr>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600" kern="1200">
                <a:solidFill>
                  <a:schemeClr val="tx1">
                    <a:lumMod val="75000"/>
                  </a:schemeClr>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lumMod val="75000"/>
                  </a:schemeClr>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lumMod val="75000"/>
                  </a:schemeClr>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
                <a:srgbClr val="FFFFFF">
                  <a:lumMod val="60000"/>
                  <a:lumOff val="40000"/>
                </a:srgbClr>
              </a:buClr>
              <a:buSzPct val="90000"/>
              <a:buFont typeface="Arial" panose="020B0604020202020204" pitchFamily="34" charset="0"/>
              <a:buNone/>
              <a:tabLst/>
              <a:defRPr/>
            </a:pPr>
            <a:r>
              <a:rPr kumimoji="0" lang="en-US" sz="4800" b="1" i="0" u="none" strike="noStrike" kern="1200" cap="none" spc="0" normalizeH="0" baseline="0" noProof="0" dirty="0">
                <a:ln>
                  <a:noFill/>
                </a:ln>
                <a:solidFill>
                  <a:srgbClr val="0068BB"/>
                </a:solidFill>
                <a:effectLst/>
                <a:uLnTx/>
                <a:uFillTx/>
                <a:latin typeface="Segoe UI" panose="020B0502040204020203" pitchFamily="34" charset="0"/>
                <a:ea typeface="Segoe UI" panose="020B0502040204020203" pitchFamily="34" charset="0"/>
                <a:cs typeface="Segoe UI" panose="020B0502040204020203" pitchFamily="34" charset="0"/>
              </a:rPr>
              <a:t>62% </a:t>
            </a:r>
          </a:p>
          <a:p>
            <a:pPr marL="0" marR="0" lvl="0" indent="0" algn="l" defTabSz="896386" rtl="0" eaLnBrk="1" fontAlgn="auto" latinLnBrk="0" hangingPunct="1">
              <a:lnSpc>
                <a:spcPct val="100000"/>
              </a:lnSpc>
              <a:spcBef>
                <a:spcPts val="0"/>
              </a:spcBef>
              <a:spcAft>
                <a:spcPts val="0"/>
              </a:spcAft>
              <a:buClr>
                <a:srgbClr val="FFFFFF">
                  <a:lumMod val="60000"/>
                  <a:lumOff val="40000"/>
                </a:srgbClr>
              </a:buClr>
              <a:buSzPct val="90000"/>
              <a:buFont typeface="Arial" panose="020B0604020202020204" pitchFamily="34" charset="0"/>
              <a:buNone/>
              <a:tabLst/>
              <a:defRPr/>
            </a:pPr>
            <a:r>
              <a:rPr kumimoji="0" lang="en-US" sz="1765" b="0" i="0" u="none" strike="noStrike" kern="1200" cap="none" spc="0" normalizeH="0" baseline="0" noProof="0" dirty="0">
                <a:ln>
                  <a:noFill/>
                </a:ln>
                <a:solidFill>
                  <a:srgbClr val="505050"/>
                </a:solidFill>
                <a:effectLst/>
                <a:uLnTx/>
                <a:uFillTx/>
                <a:latin typeface="Segoe UI" panose="020B0502040204020203" pitchFamily="34" charset="0"/>
                <a:ea typeface="Segoe UI" panose="020B0502040204020203" pitchFamily="34" charset="0"/>
                <a:cs typeface="Segoe UI" panose="020B0502040204020203" pitchFamily="34" charset="0"/>
              </a:rPr>
              <a:t>use cloud as a platform for modernizing IT environments</a:t>
            </a:r>
          </a:p>
        </p:txBody>
      </p:sp>
      <p:sp>
        <p:nvSpPr>
          <p:cNvPr id="15" name="Content Placeholder 2">
            <a:extLst>
              <a:ext uri="{FF2B5EF4-FFF2-40B4-BE49-F238E27FC236}">
                <a16:creationId xmlns:a16="http://schemas.microsoft.com/office/drawing/2014/main" id="{E997B7AA-C2D6-404C-9653-12A7269AA13D}"/>
              </a:ext>
            </a:extLst>
          </p:cNvPr>
          <p:cNvSpPr txBox="1">
            <a:spLocks/>
          </p:cNvSpPr>
          <p:nvPr/>
        </p:nvSpPr>
        <p:spPr>
          <a:xfrm>
            <a:off x="8756721" y="4892075"/>
            <a:ext cx="2815650" cy="1656581"/>
          </a:xfrm>
          <a:prstGeom prst="rect">
            <a:avLst/>
          </a:prstGeom>
          <a:noFill/>
          <a:ln w="15875">
            <a:noFill/>
          </a:ln>
        </p:spPr>
        <p:txBody>
          <a:bodyPr vert="horz" wrap="square" lIns="91427" tIns="91427" rIns="91427" bIns="91427" rtlCol="0" anchor="ctr">
            <a:spAutoFit/>
          </a:bodyPr>
          <a:lstStyle>
            <a:lvl1pPr marL="0" indent="0" algn="l" defTabSz="914400" rtl="0" eaLnBrk="1" latinLnBrk="0" hangingPunct="1">
              <a:lnSpc>
                <a:spcPct val="90000"/>
              </a:lnSpc>
              <a:spcBef>
                <a:spcPts val="1200"/>
              </a:spcBef>
              <a:buClr>
                <a:schemeClr val="tx1">
                  <a:lumMod val="60000"/>
                  <a:lumOff val="40000"/>
                </a:schemeClr>
              </a:buClr>
              <a:buSzPct val="90000"/>
              <a:buFont typeface="Arial" panose="020B0604020202020204" pitchFamily="34" charset="0"/>
              <a:buNone/>
              <a:defRPr sz="20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SzPct val="90000"/>
              <a:buFont typeface="Arial" panose="020B0604020202020204" pitchFamily="34" charset="0"/>
              <a:buChar char="–"/>
              <a:defRPr sz="1800" kern="1200">
                <a:solidFill>
                  <a:schemeClr val="tx1">
                    <a:lumMod val="75000"/>
                  </a:schemeClr>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600" kern="1200">
                <a:solidFill>
                  <a:schemeClr val="tx1">
                    <a:lumMod val="75000"/>
                  </a:schemeClr>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lumMod val="75000"/>
                  </a:schemeClr>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lumMod val="75000"/>
                  </a:schemeClr>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
                <a:srgbClr val="FFFFFF">
                  <a:lumMod val="60000"/>
                  <a:lumOff val="40000"/>
                </a:srgbClr>
              </a:buClr>
              <a:buSzPct val="90000"/>
              <a:buFont typeface="Arial" panose="020B0604020202020204" pitchFamily="34" charset="0"/>
              <a:buNone/>
              <a:tabLst/>
              <a:defRPr/>
            </a:pPr>
            <a:r>
              <a:rPr kumimoji="0" lang="en-US" sz="4800" b="1" i="0" u="none" strike="noStrike" kern="1200" cap="none" spc="0" normalizeH="0" baseline="0" noProof="0" dirty="0">
                <a:ln>
                  <a:noFill/>
                </a:ln>
                <a:solidFill>
                  <a:srgbClr val="0068BB"/>
                </a:solidFill>
                <a:effectLst/>
                <a:uLnTx/>
                <a:uFillTx/>
                <a:latin typeface="Segoe UI" panose="020B0502040204020203" pitchFamily="34" charset="0"/>
                <a:ea typeface="Segoe UI" panose="020B0502040204020203" pitchFamily="34" charset="0"/>
                <a:cs typeface="Segoe UI" panose="020B0502040204020203" pitchFamily="34" charset="0"/>
              </a:rPr>
              <a:t>87%</a:t>
            </a:r>
          </a:p>
          <a:p>
            <a:pPr marL="0" marR="0" lvl="0" indent="0" algn="l" defTabSz="913841" rtl="0" eaLnBrk="1" fontAlgn="auto" latinLnBrk="0" hangingPunct="1">
              <a:lnSpc>
                <a:spcPct val="90000"/>
              </a:lnSpc>
              <a:spcBef>
                <a:spcPts val="0"/>
              </a:spcBef>
              <a:spcAft>
                <a:spcPts val="0"/>
              </a:spcAft>
              <a:buClrTx/>
              <a:buSzTx/>
              <a:buFont typeface="Arial" panose="020B0604020202020204" pitchFamily="34" charset="0"/>
              <a:buNone/>
              <a:tabLst/>
              <a:defRPr/>
            </a:pPr>
            <a:r>
              <a:rPr kumimoji="0" lang="en-US" sz="1765" b="0" i="0" u="none" strike="noStrike" kern="1200" cap="none" spc="0" normalizeH="0" baseline="0" noProof="0" dirty="0">
                <a:ln>
                  <a:noFill/>
                </a:ln>
                <a:solidFill>
                  <a:srgbClr val="505050"/>
                </a:solidFill>
                <a:effectLst/>
                <a:uLnTx/>
                <a:uFillTx/>
                <a:latin typeface="Segoe UI" panose="020B0502040204020203" pitchFamily="34" charset="0"/>
                <a:ea typeface="Segoe UI" panose="020B0502040204020203" pitchFamily="34" charset="0"/>
                <a:cs typeface="Segoe UI" panose="020B0502040204020203" pitchFamily="34" charset="0"/>
              </a:rPr>
              <a:t>plan to integrate their on-premises datacenter with public cloud</a:t>
            </a:r>
          </a:p>
        </p:txBody>
      </p:sp>
      <p:sp>
        <p:nvSpPr>
          <p:cNvPr id="16" name="Title 1">
            <a:extLst>
              <a:ext uri="{FF2B5EF4-FFF2-40B4-BE49-F238E27FC236}">
                <a16:creationId xmlns:a16="http://schemas.microsoft.com/office/drawing/2014/main" id="{D207EC6F-C3AF-4AF1-AA3F-123AE12C2CFB}"/>
              </a:ext>
            </a:extLst>
          </p:cNvPr>
          <p:cNvSpPr txBox="1">
            <a:spLocks/>
          </p:cNvSpPr>
          <p:nvPr/>
        </p:nvSpPr>
        <p:spPr>
          <a:xfrm>
            <a:off x="483181" y="241232"/>
            <a:ext cx="10489619" cy="939868"/>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5400" kern="1200">
                <a:solidFill>
                  <a:schemeClr val="bg1"/>
                </a:solidFill>
                <a:latin typeface="Segoe UI Light" panose="020B0502040204020203" pitchFamily="34" charset="0"/>
                <a:ea typeface="+mj-ea"/>
                <a:cs typeface="Segoe UI Light" panose="020B0502040204020203" pitchFamily="34" charset="0"/>
              </a:defRPr>
            </a:lvl1pPr>
          </a:lstStyle>
          <a:p>
            <a:r>
              <a:rPr lang="en-US" sz="4800" dirty="0">
                <a:solidFill>
                  <a:srgbClr val="0068BB"/>
                </a:solidFill>
              </a:rPr>
              <a:t>Why consider cloud?</a:t>
            </a:r>
          </a:p>
        </p:txBody>
      </p:sp>
    </p:spTree>
    <p:extLst>
      <p:ext uri="{BB962C8B-B14F-4D97-AF65-F5344CB8AC3E}">
        <p14:creationId xmlns:p14="http://schemas.microsoft.com/office/powerpoint/2010/main" val="3109787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down)">
                                      <p:cBhvr>
                                        <p:cTn id="7" dur="500"/>
                                        <p:tgtEl>
                                          <p:spTgt spid="13"/>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wipe(down)">
                                      <p:cBhvr>
                                        <p:cTn id="11" dur="500"/>
                                        <p:tgtEl>
                                          <p:spTgt spid="14"/>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wipe(down)">
                                      <p:cBhvr>
                                        <p:cTn id="15"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34" name="TextBox 133"/>
          <p:cNvSpPr txBox="1"/>
          <p:nvPr/>
        </p:nvSpPr>
        <p:spPr>
          <a:xfrm>
            <a:off x="8029821" y="1945223"/>
            <a:ext cx="3878212" cy="3570024"/>
          </a:xfrm>
          <a:prstGeom prst="rect">
            <a:avLst/>
          </a:prstGeom>
          <a:noFill/>
        </p:spPr>
        <p:txBody>
          <a:bodyPr wrap="square" lIns="179234" tIns="143387" rIns="179234" bIns="143387" rtlCol="0">
            <a:spAutoFit/>
          </a:bodyPr>
          <a:lstStyle/>
          <a:p>
            <a:pPr algn="ctr" defTabSz="914016">
              <a:spcAft>
                <a:spcPts val="588"/>
              </a:spcAft>
              <a:defRPr/>
            </a:pPr>
            <a:r>
              <a:rPr lang="en-US" sz="7998" spc="-700" dirty="0">
                <a:solidFill>
                  <a:srgbClr val="1A1A1A"/>
                </a:solidFill>
                <a:latin typeface="Segoe UI Semibold"/>
                <a:ea typeface="Adobe Gothic Std B" panose="020B0800000000000000" pitchFamily="34" charset="-128"/>
                <a:cs typeface="Segoe UI Semibold" panose="020B0702040204020203" pitchFamily="34" charset="0"/>
              </a:rPr>
              <a:t>&gt;</a:t>
            </a:r>
            <a:r>
              <a:rPr lang="en-US" sz="11298" kern="0" dirty="0">
                <a:solidFill>
                  <a:srgbClr val="1A1A1A"/>
                </a:solidFill>
                <a:latin typeface="Segoe UI Semibold"/>
                <a:ea typeface="MS PGothic" panose="020B0600070205080204" pitchFamily="34" charset="-128"/>
                <a:cs typeface="Segoe UI Semibold" panose="020B0702040204020203" pitchFamily="34" charset="0"/>
              </a:rPr>
              <a:t>95</a:t>
            </a:r>
            <a:r>
              <a:rPr lang="en-US" sz="7996" dirty="0">
                <a:solidFill>
                  <a:srgbClr val="1A1A1A"/>
                </a:solidFill>
                <a:latin typeface="Segoe UI Semibold"/>
                <a:ea typeface="MS PGothic" panose="020B0600070205080204" pitchFamily="34" charset="-128"/>
                <a:cs typeface="Segoe UI Semibold" panose="020B0702040204020203" pitchFamily="34" charset="0"/>
              </a:rPr>
              <a:t>%</a:t>
            </a:r>
            <a:r>
              <a:rPr lang="en-US" sz="11296" dirty="0">
                <a:solidFill>
                  <a:srgbClr val="1A1A1A"/>
                </a:solidFill>
                <a:latin typeface="Segoe UI Semibold"/>
                <a:ea typeface="MS PGothic" panose="020B0600070205080204" pitchFamily="34" charset="-128"/>
                <a:cs typeface="Segoe UI Semibold" panose="020B0702040204020203" pitchFamily="34" charset="0"/>
              </a:rPr>
              <a:t> </a:t>
            </a:r>
            <a:br>
              <a:rPr lang="en-US" sz="5880" dirty="0">
                <a:solidFill>
                  <a:srgbClr val="1A1A1A"/>
                </a:solidFill>
                <a:latin typeface="Segoe UI Light"/>
                <a:ea typeface="MS PGothic" panose="020B0600070205080204" pitchFamily="34" charset="-128"/>
                <a:cs typeface="Segoe UI Semibold" panose="020B0702040204020203" pitchFamily="34" charset="0"/>
              </a:rPr>
            </a:br>
            <a:r>
              <a:rPr lang="en-US" sz="2800" dirty="0">
                <a:solidFill>
                  <a:srgbClr val="1A1A1A"/>
                </a:solidFill>
                <a:latin typeface="Segoe UI Semibold"/>
                <a:ea typeface="MS PGothic" panose="020B0600070205080204" pitchFamily="34" charset="-128"/>
                <a:cs typeface="Segoe UI Semibold" panose="020B0702040204020203" pitchFamily="34" charset="0"/>
              </a:rPr>
              <a:t>of Fortune 500 use Microsoft Azure</a:t>
            </a:r>
            <a:endParaRPr lang="en-US" sz="3136" dirty="0">
              <a:solidFill>
                <a:srgbClr val="1A1A1A"/>
              </a:solidFill>
              <a:latin typeface="Segoe UI Semibold"/>
              <a:ea typeface="MS PGothic" panose="020B0600070205080204" pitchFamily="34" charset="-128"/>
            </a:endParaRPr>
          </a:p>
          <a:p>
            <a:pPr algn="ctr" defTabSz="914016">
              <a:spcAft>
                <a:spcPts val="588"/>
              </a:spcAft>
              <a:defRPr/>
            </a:pPr>
            <a:endParaRPr lang="en-US" sz="3919" dirty="0">
              <a:solidFill>
                <a:srgbClr val="1A1A1A"/>
              </a:solidFill>
              <a:latin typeface="Segoe UI Semilight"/>
              <a:ea typeface="MS PGothic" panose="020B0600070205080204" pitchFamily="34" charset="-128"/>
            </a:endParaRPr>
          </a:p>
        </p:txBody>
      </p:sp>
      <p:grpSp>
        <p:nvGrpSpPr>
          <p:cNvPr id="13" name="Group 12">
            <a:extLst>
              <a:ext uri="{FF2B5EF4-FFF2-40B4-BE49-F238E27FC236}">
                <a16:creationId xmlns:a16="http://schemas.microsoft.com/office/drawing/2014/main" id="{DE2DE172-3338-4685-BE8E-6F7533A803C9}"/>
              </a:ext>
            </a:extLst>
          </p:cNvPr>
          <p:cNvGrpSpPr/>
          <p:nvPr/>
        </p:nvGrpSpPr>
        <p:grpSpPr>
          <a:xfrm>
            <a:off x="4103297" y="310660"/>
            <a:ext cx="1249338" cy="6212786"/>
            <a:chOff x="4185288" y="315940"/>
            <a:chExt cx="1274570" cy="6338264"/>
          </a:xfrm>
          <a:solidFill>
            <a:schemeClr val="bg1"/>
          </a:solidFill>
        </p:grpSpPr>
        <p:sp>
          <p:nvSpPr>
            <p:cNvPr id="60" name="Rectangle 59"/>
            <p:cNvSpPr/>
            <p:nvPr/>
          </p:nvSpPr>
          <p:spPr bwMode="auto">
            <a:xfrm>
              <a:off x="4221399" y="1592575"/>
              <a:ext cx="1222267" cy="122226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1" name="Rectangle 60"/>
            <p:cNvSpPr/>
            <p:nvPr/>
          </p:nvSpPr>
          <p:spPr bwMode="auto">
            <a:xfrm>
              <a:off x="4221399" y="2869210"/>
              <a:ext cx="1222267" cy="122226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2" name="Rectangle 61"/>
            <p:cNvSpPr/>
            <p:nvPr/>
          </p:nvSpPr>
          <p:spPr bwMode="auto">
            <a:xfrm>
              <a:off x="4221399" y="4145845"/>
              <a:ext cx="1222267" cy="122226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3" name="Rectangle 72"/>
            <p:cNvSpPr/>
            <p:nvPr/>
          </p:nvSpPr>
          <p:spPr bwMode="auto">
            <a:xfrm>
              <a:off x="4221399" y="5431937"/>
              <a:ext cx="1222267" cy="122226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7" name="Group 6">
              <a:extLst>
                <a:ext uri="{FF2B5EF4-FFF2-40B4-BE49-F238E27FC236}">
                  <a16:creationId xmlns:a16="http://schemas.microsoft.com/office/drawing/2014/main" id="{EBDE5B39-57C9-4876-809E-317A280F9DEC}"/>
                </a:ext>
              </a:extLst>
            </p:cNvPr>
            <p:cNvGrpSpPr/>
            <p:nvPr/>
          </p:nvGrpSpPr>
          <p:grpSpPr>
            <a:xfrm>
              <a:off x="4185288" y="315940"/>
              <a:ext cx="1274570" cy="1222267"/>
              <a:chOff x="4185288" y="315940"/>
              <a:chExt cx="1274570" cy="1222267"/>
            </a:xfrm>
            <a:grpFill/>
          </p:grpSpPr>
          <p:sp>
            <p:nvSpPr>
              <p:cNvPr id="59" name="Rectangle 58"/>
              <p:cNvSpPr/>
              <p:nvPr/>
            </p:nvSpPr>
            <p:spPr bwMode="auto">
              <a:xfrm>
                <a:off x="4221399" y="315940"/>
                <a:ext cx="1222267" cy="122226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81" name="Picture 80"/>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185288" y="482778"/>
                <a:ext cx="1274570" cy="955928"/>
              </a:xfrm>
              <a:prstGeom prst="rect">
                <a:avLst/>
              </a:prstGeom>
              <a:grpFill/>
              <a:ln>
                <a:noFill/>
              </a:ln>
            </p:spPr>
          </p:pic>
        </p:grpSp>
        <p:pic>
          <p:nvPicPr>
            <p:cNvPr id="89" name="Picture 88"/>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310993" y="2055693"/>
              <a:ext cx="1032933" cy="346704"/>
            </a:xfrm>
            <a:prstGeom prst="rect">
              <a:avLst/>
            </a:prstGeom>
            <a:grpFill/>
            <a:ln>
              <a:noFill/>
            </a:ln>
          </p:spPr>
        </p:pic>
        <p:pic>
          <p:nvPicPr>
            <p:cNvPr id="100" name="Picture 2" descr="http://pngimg.com/upload/car_logo_PNG1666.png"/>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4369257" y="3321093"/>
              <a:ext cx="939602" cy="360414"/>
            </a:xfrm>
            <a:prstGeom prst="rect">
              <a:avLst/>
            </a:prstGeom>
            <a:grpFill/>
            <a:ln>
              <a:noFill/>
            </a:ln>
            <a:extLst/>
          </p:spPr>
        </p:pic>
        <p:pic>
          <p:nvPicPr>
            <p:cNvPr id="110" name="Picture 4" descr="https://upload.wikimedia.org/wikipedia/commons/a/ab/Logo_EY.gif"/>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4537035" y="4387372"/>
              <a:ext cx="644475" cy="721813"/>
            </a:xfrm>
            <a:prstGeom prst="rect">
              <a:avLst/>
            </a:prstGeom>
            <a:grpFill/>
            <a:ln>
              <a:noFill/>
            </a:ln>
            <a:extLst/>
          </p:spPr>
        </p:pic>
        <p:pic>
          <p:nvPicPr>
            <p:cNvPr id="117" name="Picture 116"/>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4343210" y="5874524"/>
              <a:ext cx="999192" cy="262083"/>
            </a:xfrm>
            <a:prstGeom prst="rect">
              <a:avLst/>
            </a:prstGeom>
            <a:grpFill/>
            <a:ln>
              <a:noFill/>
            </a:ln>
          </p:spPr>
        </p:pic>
      </p:grpSp>
      <p:grpSp>
        <p:nvGrpSpPr>
          <p:cNvPr id="12" name="Group 11">
            <a:extLst>
              <a:ext uri="{FF2B5EF4-FFF2-40B4-BE49-F238E27FC236}">
                <a16:creationId xmlns:a16="http://schemas.microsoft.com/office/drawing/2014/main" id="{7F759620-16FE-44A3-B085-E971BB11F059}"/>
              </a:ext>
            </a:extLst>
          </p:cNvPr>
          <p:cNvGrpSpPr/>
          <p:nvPr/>
        </p:nvGrpSpPr>
        <p:grpSpPr>
          <a:xfrm>
            <a:off x="2868793" y="310660"/>
            <a:ext cx="1214537" cy="6212786"/>
            <a:chOff x="2925850" y="315940"/>
            <a:chExt cx="1239066" cy="6338264"/>
          </a:xfrm>
          <a:solidFill>
            <a:schemeClr val="bg1"/>
          </a:solidFill>
        </p:grpSpPr>
        <p:sp>
          <p:nvSpPr>
            <p:cNvPr id="56" name="Rectangle 55"/>
            <p:cNvSpPr/>
            <p:nvPr/>
          </p:nvSpPr>
          <p:spPr bwMode="auto">
            <a:xfrm>
              <a:off x="2925850" y="1592575"/>
              <a:ext cx="1222267" cy="122226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7" name="Rectangle 56"/>
            <p:cNvSpPr/>
            <p:nvPr/>
          </p:nvSpPr>
          <p:spPr bwMode="auto">
            <a:xfrm>
              <a:off x="2925850" y="2869210"/>
              <a:ext cx="1222267" cy="122226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8" name="Rectangle 57"/>
            <p:cNvSpPr/>
            <p:nvPr/>
          </p:nvSpPr>
          <p:spPr bwMode="auto">
            <a:xfrm>
              <a:off x="2925850" y="4145845"/>
              <a:ext cx="1222267" cy="122226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2" name="Rectangle 71"/>
            <p:cNvSpPr/>
            <p:nvPr/>
          </p:nvSpPr>
          <p:spPr bwMode="auto">
            <a:xfrm>
              <a:off x="2925850" y="5431937"/>
              <a:ext cx="1222267" cy="122226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6" name="Group 5">
              <a:extLst>
                <a:ext uri="{FF2B5EF4-FFF2-40B4-BE49-F238E27FC236}">
                  <a16:creationId xmlns:a16="http://schemas.microsoft.com/office/drawing/2014/main" id="{111188E9-7191-440F-9805-AE3EA2BFDE10}"/>
                </a:ext>
              </a:extLst>
            </p:cNvPr>
            <p:cNvGrpSpPr/>
            <p:nvPr/>
          </p:nvGrpSpPr>
          <p:grpSpPr>
            <a:xfrm>
              <a:off x="2925850" y="315940"/>
              <a:ext cx="1239066" cy="1222267"/>
              <a:chOff x="2925850" y="315940"/>
              <a:chExt cx="1239066" cy="1222267"/>
            </a:xfrm>
            <a:grpFill/>
          </p:grpSpPr>
          <p:sp>
            <p:nvSpPr>
              <p:cNvPr id="55" name="Rectangle 54"/>
              <p:cNvSpPr/>
              <p:nvPr/>
            </p:nvSpPr>
            <p:spPr bwMode="auto">
              <a:xfrm>
                <a:off x="2925850" y="315940"/>
                <a:ext cx="1222267" cy="122226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79" name="Picture 2" descr="http://logok.org/wp-content/uploads/2014/05/Walmart-Logo-slogan.png"/>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2989770" y="515755"/>
                <a:ext cx="1175146" cy="881359"/>
              </a:xfrm>
              <a:prstGeom prst="rect">
                <a:avLst/>
              </a:prstGeom>
              <a:grpFill/>
              <a:ln>
                <a:noFill/>
              </a:ln>
              <a:extLst/>
            </p:spPr>
          </p:pic>
        </p:grpSp>
        <p:pic>
          <p:nvPicPr>
            <p:cNvPr id="98" name="Picture 97"/>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3034850" y="3435512"/>
              <a:ext cx="1006387" cy="147108"/>
            </a:xfrm>
            <a:prstGeom prst="rect">
              <a:avLst/>
            </a:prstGeom>
            <a:grpFill/>
            <a:ln>
              <a:noFill/>
            </a:ln>
          </p:spPr>
        </p:pic>
        <p:pic>
          <p:nvPicPr>
            <p:cNvPr id="116" name="Picture 115"/>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2983575" y="5770793"/>
              <a:ext cx="1048449" cy="436417"/>
            </a:xfrm>
            <a:prstGeom prst="rect">
              <a:avLst/>
            </a:prstGeom>
            <a:grpFill/>
            <a:ln>
              <a:noFill/>
            </a:ln>
          </p:spPr>
        </p:pic>
        <p:pic>
          <p:nvPicPr>
            <p:cNvPr id="77" name="Picture 76"/>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2957891" y="1848668"/>
              <a:ext cx="1142054" cy="525300"/>
            </a:xfrm>
            <a:prstGeom prst="rect">
              <a:avLst/>
            </a:prstGeom>
            <a:grpFill/>
            <a:ln>
              <a:noFill/>
            </a:ln>
          </p:spPr>
        </p:pic>
        <p:pic>
          <p:nvPicPr>
            <p:cNvPr id="80" name="Picture 79"/>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3010210" y="4686709"/>
              <a:ext cx="1060168" cy="260271"/>
            </a:xfrm>
            <a:prstGeom prst="rect">
              <a:avLst/>
            </a:prstGeom>
            <a:grpFill/>
            <a:ln>
              <a:noFill/>
            </a:ln>
          </p:spPr>
        </p:pic>
      </p:grpSp>
      <p:grpSp>
        <p:nvGrpSpPr>
          <p:cNvPr id="10" name="Group 9">
            <a:extLst>
              <a:ext uri="{FF2B5EF4-FFF2-40B4-BE49-F238E27FC236}">
                <a16:creationId xmlns:a16="http://schemas.microsoft.com/office/drawing/2014/main" id="{00184CD3-E90D-4DD9-A7EA-513FFD60227E}"/>
              </a:ext>
            </a:extLst>
          </p:cNvPr>
          <p:cNvGrpSpPr/>
          <p:nvPr/>
        </p:nvGrpSpPr>
        <p:grpSpPr>
          <a:xfrm>
            <a:off x="336461" y="310660"/>
            <a:ext cx="1198070" cy="6212786"/>
            <a:chOff x="342373" y="315940"/>
            <a:chExt cx="1222267" cy="6338264"/>
          </a:xfrm>
          <a:solidFill>
            <a:schemeClr val="bg1"/>
          </a:solidFill>
        </p:grpSpPr>
        <p:sp>
          <p:nvSpPr>
            <p:cNvPr id="125" name="Rectangle 124"/>
            <p:cNvSpPr/>
            <p:nvPr/>
          </p:nvSpPr>
          <p:spPr bwMode="auto">
            <a:xfrm>
              <a:off x="342373" y="1592575"/>
              <a:ext cx="1222267" cy="122226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6" name="Rectangle 125"/>
            <p:cNvSpPr/>
            <p:nvPr/>
          </p:nvSpPr>
          <p:spPr bwMode="auto">
            <a:xfrm>
              <a:off x="342373" y="2869210"/>
              <a:ext cx="1222267" cy="122226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7" name="Rectangle 126"/>
            <p:cNvSpPr/>
            <p:nvPr/>
          </p:nvSpPr>
          <p:spPr bwMode="auto">
            <a:xfrm>
              <a:off x="342373" y="4145845"/>
              <a:ext cx="1222267" cy="122226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8" name="Rectangle 127"/>
            <p:cNvSpPr/>
            <p:nvPr/>
          </p:nvSpPr>
          <p:spPr bwMode="auto">
            <a:xfrm>
              <a:off x="342373" y="5431937"/>
              <a:ext cx="1222267" cy="122226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ctr" anchorCtr="0" forceAA="0" compatLnSpc="1">
              <a:prstTxWarp prst="textNoShape">
                <a:avLst/>
              </a:prstTxWarp>
              <a:noAutofit/>
            </a:bodyPr>
            <a:lstStyle/>
            <a:p>
              <a:pPr algn="ctr" defTabSz="913751" fontAlgn="base">
                <a:lnSpc>
                  <a:spcPct val="90000"/>
                </a:lnSpc>
                <a:spcBef>
                  <a:spcPct val="0"/>
                </a:spcBef>
                <a:spcAft>
                  <a:spcPct val="0"/>
                </a:spcAft>
                <a:defRPr/>
              </a:pPr>
              <a:endParaRPr lang="en-US" sz="1961">
                <a:solidFill>
                  <a:srgbClr val="505050">
                    <a:lumMod val="60000"/>
                    <a:lumOff val="40000"/>
                  </a:srgbClr>
                </a:solidFill>
                <a:latin typeface="Segoe UI Semilight"/>
                <a:ea typeface="Segoe UI" pitchFamily="34" charset="0"/>
                <a:cs typeface="Segoe UI" pitchFamily="34" charset="0"/>
              </a:endParaRPr>
            </a:p>
          </p:txBody>
        </p:sp>
        <p:grpSp>
          <p:nvGrpSpPr>
            <p:cNvPr id="3" name="Group 2">
              <a:extLst>
                <a:ext uri="{FF2B5EF4-FFF2-40B4-BE49-F238E27FC236}">
                  <a16:creationId xmlns:a16="http://schemas.microsoft.com/office/drawing/2014/main" id="{2B411F6D-BB1C-4886-AD5F-8C2C63E90C9A}"/>
                </a:ext>
              </a:extLst>
            </p:cNvPr>
            <p:cNvGrpSpPr/>
            <p:nvPr/>
          </p:nvGrpSpPr>
          <p:grpSpPr>
            <a:xfrm>
              <a:off x="342373" y="315940"/>
              <a:ext cx="1222267" cy="1222267"/>
              <a:chOff x="342373" y="315940"/>
              <a:chExt cx="1222267" cy="1222267"/>
            </a:xfrm>
            <a:grpFill/>
          </p:grpSpPr>
          <p:sp>
            <p:nvSpPr>
              <p:cNvPr id="124" name="Rectangle 123"/>
              <p:cNvSpPr/>
              <p:nvPr/>
            </p:nvSpPr>
            <p:spPr bwMode="auto">
              <a:xfrm>
                <a:off x="342373" y="315940"/>
                <a:ext cx="1222267" cy="122226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76" name="Picture 75"/>
              <p:cNvPicPr>
                <a:picLocks noChangeAspect="1"/>
              </p:cNvPicPr>
              <p:nvPr/>
            </p:nvPicPr>
            <p:blipFill rotWithShape="1">
              <a:blip r:embed="rId13" cstate="screen">
                <a:extLst>
                  <a:ext uri="{28A0092B-C50C-407E-A947-70E740481C1C}">
                    <a14:useLocalDpi xmlns:a14="http://schemas.microsoft.com/office/drawing/2010/main"/>
                  </a:ext>
                </a:extLst>
              </a:blip>
              <a:srcRect/>
              <a:stretch/>
            </p:blipFill>
            <p:spPr>
              <a:xfrm>
                <a:off x="579436" y="496027"/>
                <a:ext cx="762001" cy="735236"/>
              </a:xfrm>
              <a:prstGeom prst="rect">
                <a:avLst/>
              </a:prstGeom>
              <a:grpFill/>
            </p:spPr>
          </p:pic>
        </p:grpSp>
        <p:pic>
          <p:nvPicPr>
            <p:cNvPr id="85" name="Picture 84"/>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428924" y="2051577"/>
              <a:ext cx="1032404" cy="274232"/>
            </a:xfrm>
            <a:prstGeom prst="rect">
              <a:avLst/>
            </a:prstGeom>
            <a:grpFill/>
          </p:spPr>
        </p:pic>
        <p:pic>
          <p:nvPicPr>
            <p:cNvPr id="92" name="Picture 91"/>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385264" y="3323717"/>
              <a:ext cx="1136484" cy="259859"/>
            </a:xfrm>
            <a:prstGeom prst="rect">
              <a:avLst/>
            </a:prstGeom>
            <a:grpFill/>
          </p:spPr>
        </p:pic>
        <p:pic>
          <p:nvPicPr>
            <p:cNvPr id="104" name="Picture 103"/>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632675" y="4398093"/>
              <a:ext cx="655724" cy="655724"/>
            </a:xfrm>
            <a:prstGeom prst="rect">
              <a:avLst/>
            </a:prstGeom>
            <a:grpFill/>
          </p:spPr>
        </p:pic>
        <p:pic>
          <p:nvPicPr>
            <p:cNvPr id="90" name="Picture 89"/>
            <p:cNvPicPr>
              <a:picLocks noChangeAspect="1"/>
            </p:cNvPicPr>
            <p:nvPr/>
          </p:nvPicPr>
          <p:blipFill>
            <a:blip r:embed="rId17" cstate="screen">
              <a:extLst>
                <a:ext uri="{28A0092B-C50C-407E-A947-70E740481C1C}">
                  <a14:useLocalDpi xmlns:a14="http://schemas.microsoft.com/office/drawing/2010/main"/>
                </a:ext>
              </a:extLst>
            </a:blip>
            <a:stretch>
              <a:fillRect/>
            </a:stretch>
          </p:blipFill>
          <p:spPr>
            <a:xfrm>
              <a:off x="427152" y="5916499"/>
              <a:ext cx="1072128" cy="275898"/>
            </a:xfrm>
            <a:prstGeom prst="rect">
              <a:avLst/>
            </a:prstGeom>
            <a:grpFill/>
          </p:spPr>
        </p:pic>
      </p:grpSp>
      <p:grpSp>
        <p:nvGrpSpPr>
          <p:cNvPr id="14" name="Group 13">
            <a:extLst>
              <a:ext uri="{FF2B5EF4-FFF2-40B4-BE49-F238E27FC236}">
                <a16:creationId xmlns:a16="http://schemas.microsoft.com/office/drawing/2014/main" id="{7E1517EB-0A22-4012-9A9C-E0DD67551EA3}"/>
              </a:ext>
            </a:extLst>
          </p:cNvPr>
          <p:cNvGrpSpPr/>
          <p:nvPr/>
        </p:nvGrpSpPr>
        <p:grpSpPr>
          <a:xfrm>
            <a:off x="5408595" y="310660"/>
            <a:ext cx="1198070" cy="6212786"/>
            <a:chOff x="5516948" y="315940"/>
            <a:chExt cx="1222267" cy="6338264"/>
          </a:xfrm>
          <a:solidFill>
            <a:schemeClr val="bg1"/>
          </a:solidFill>
        </p:grpSpPr>
        <p:sp>
          <p:nvSpPr>
            <p:cNvPr id="64" name="Rectangle 63"/>
            <p:cNvSpPr/>
            <p:nvPr/>
          </p:nvSpPr>
          <p:spPr bwMode="auto">
            <a:xfrm>
              <a:off x="5516948" y="1592575"/>
              <a:ext cx="1222267" cy="122226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5" name="Rectangle 64"/>
            <p:cNvSpPr/>
            <p:nvPr/>
          </p:nvSpPr>
          <p:spPr bwMode="auto">
            <a:xfrm>
              <a:off x="5516948" y="2869210"/>
              <a:ext cx="1222267" cy="122226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6" name="Rectangle 65"/>
            <p:cNvSpPr/>
            <p:nvPr/>
          </p:nvSpPr>
          <p:spPr bwMode="auto">
            <a:xfrm>
              <a:off x="5516948" y="4145845"/>
              <a:ext cx="1222267" cy="122226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4" name="Rectangle 73"/>
            <p:cNvSpPr/>
            <p:nvPr/>
          </p:nvSpPr>
          <p:spPr bwMode="auto">
            <a:xfrm>
              <a:off x="5516948" y="5431937"/>
              <a:ext cx="1222267" cy="122226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8" name="Group 7">
              <a:extLst>
                <a:ext uri="{FF2B5EF4-FFF2-40B4-BE49-F238E27FC236}">
                  <a16:creationId xmlns:a16="http://schemas.microsoft.com/office/drawing/2014/main" id="{226EFBEC-C1F8-4566-89D7-71A88FED901A}"/>
                </a:ext>
              </a:extLst>
            </p:cNvPr>
            <p:cNvGrpSpPr/>
            <p:nvPr/>
          </p:nvGrpSpPr>
          <p:grpSpPr>
            <a:xfrm>
              <a:off x="5516948" y="315940"/>
              <a:ext cx="1222267" cy="1222267"/>
              <a:chOff x="5516948" y="315940"/>
              <a:chExt cx="1222267" cy="1222267"/>
            </a:xfrm>
            <a:grpFill/>
          </p:grpSpPr>
          <p:sp>
            <p:nvSpPr>
              <p:cNvPr id="63" name="Rectangle 62"/>
              <p:cNvSpPr/>
              <p:nvPr/>
            </p:nvSpPr>
            <p:spPr bwMode="auto">
              <a:xfrm>
                <a:off x="5516948" y="315940"/>
                <a:ext cx="1222267" cy="122226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82" name="Picture 81"/>
              <p:cNvPicPr>
                <a:picLocks noChangeAspect="1"/>
              </p:cNvPicPr>
              <p:nvPr/>
            </p:nvPicPr>
            <p:blipFill>
              <a:blip r:embed="rId18"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5805294" y="772723"/>
                <a:ext cx="633813" cy="368936"/>
              </a:xfrm>
              <a:prstGeom prst="rect">
                <a:avLst/>
              </a:prstGeom>
              <a:grpFill/>
              <a:ln>
                <a:noFill/>
              </a:ln>
            </p:spPr>
          </p:pic>
        </p:grpSp>
        <p:pic>
          <p:nvPicPr>
            <p:cNvPr id="113" name="Picture 112"/>
            <p:cNvPicPr>
              <a:picLocks noChangeAspect="1"/>
            </p:cNvPicPr>
            <p:nvPr/>
          </p:nvPicPr>
          <p:blipFill>
            <a:blip r:embed="rId19" cstate="screen">
              <a:extLst>
                <a:ext uri="{28A0092B-C50C-407E-A947-70E740481C1C}">
                  <a14:useLocalDpi xmlns:a14="http://schemas.microsoft.com/office/drawing/2010/main"/>
                </a:ext>
              </a:extLst>
            </a:blip>
            <a:stretch>
              <a:fillRect/>
            </a:stretch>
          </p:blipFill>
          <p:spPr>
            <a:xfrm>
              <a:off x="5553818" y="4460364"/>
              <a:ext cx="1148523" cy="551551"/>
            </a:xfrm>
            <a:prstGeom prst="rect">
              <a:avLst/>
            </a:prstGeom>
            <a:grpFill/>
            <a:ln>
              <a:noFill/>
            </a:ln>
          </p:spPr>
        </p:pic>
        <p:pic>
          <p:nvPicPr>
            <p:cNvPr id="118" name="Picture 117"/>
            <p:cNvPicPr>
              <a:picLocks noChangeAspect="1"/>
            </p:cNvPicPr>
            <p:nvPr/>
          </p:nvPicPr>
          <p:blipFill>
            <a:blip r:embed="rId20"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5664666" y="5850999"/>
              <a:ext cx="926829" cy="360616"/>
            </a:xfrm>
            <a:prstGeom prst="rect">
              <a:avLst/>
            </a:prstGeom>
            <a:grpFill/>
            <a:ln>
              <a:noFill/>
            </a:ln>
          </p:spPr>
        </p:pic>
        <p:pic>
          <p:nvPicPr>
            <p:cNvPr id="121" name="Picture 2" descr="http://www.hunterssupport.com/hunters/images/Lufthansa.png"/>
            <p:cNvPicPr>
              <a:picLocks noChangeAspect="1" noChangeArrowheads="1"/>
            </p:cNvPicPr>
            <p:nvPr/>
          </p:nvPicPr>
          <p:blipFill>
            <a:blip r:embed="rId21" cstate="screen">
              <a:extLst>
                <a:ext uri="{28A0092B-C50C-407E-A947-70E740481C1C}">
                  <a14:useLocalDpi xmlns:a14="http://schemas.microsoft.com/office/drawing/2010/main"/>
                </a:ext>
              </a:extLst>
            </a:blip>
            <a:srcRect/>
            <a:stretch>
              <a:fillRect/>
            </a:stretch>
          </p:blipFill>
          <p:spPr bwMode="auto">
            <a:xfrm>
              <a:off x="5584364" y="2130037"/>
              <a:ext cx="1062242" cy="195772"/>
            </a:xfrm>
            <a:prstGeom prst="rect">
              <a:avLst/>
            </a:prstGeom>
            <a:grpFill/>
            <a:ln>
              <a:noFill/>
            </a:ln>
            <a:extLst/>
          </p:spPr>
        </p:pic>
        <p:pic>
          <p:nvPicPr>
            <p:cNvPr id="2" name="Picture 1"/>
            <p:cNvPicPr>
              <a:picLocks noChangeAspect="1"/>
            </p:cNvPicPr>
            <p:nvPr/>
          </p:nvPicPr>
          <p:blipFill>
            <a:blip r:embed="rId22" cstate="screen">
              <a:extLst>
                <a:ext uri="{28A0092B-C50C-407E-A947-70E740481C1C}">
                  <a14:useLocalDpi xmlns:a14="http://schemas.microsoft.com/office/drawing/2010/main"/>
                </a:ext>
              </a:extLst>
            </a:blip>
            <a:stretch>
              <a:fillRect/>
            </a:stretch>
          </p:blipFill>
          <p:spPr>
            <a:xfrm>
              <a:off x="5702817" y="3056700"/>
              <a:ext cx="836282" cy="836282"/>
            </a:xfrm>
            <a:prstGeom prst="rect">
              <a:avLst/>
            </a:prstGeom>
            <a:grpFill/>
            <a:ln>
              <a:noFill/>
            </a:ln>
          </p:spPr>
        </p:pic>
      </p:grpSp>
      <p:grpSp>
        <p:nvGrpSpPr>
          <p:cNvPr id="15" name="Group 14">
            <a:extLst>
              <a:ext uri="{FF2B5EF4-FFF2-40B4-BE49-F238E27FC236}">
                <a16:creationId xmlns:a16="http://schemas.microsoft.com/office/drawing/2014/main" id="{6BE36883-1EF1-4B9B-B599-70DE1F323E72}"/>
              </a:ext>
            </a:extLst>
          </p:cNvPr>
          <p:cNvGrpSpPr/>
          <p:nvPr/>
        </p:nvGrpSpPr>
        <p:grpSpPr>
          <a:xfrm>
            <a:off x="6678496" y="310660"/>
            <a:ext cx="1198070" cy="6212786"/>
            <a:chOff x="6812497" y="315940"/>
            <a:chExt cx="1222267" cy="6338264"/>
          </a:xfrm>
          <a:solidFill>
            <a:schemeClr val="bg1"/>
          </a:solidFill>
        </p:grpSpPr>
        <p:sp>
          <p:nvSpPr>
            <p:cNvPr id="68" name="Rectangle 67"/>
            <p:cNvSpPr/>
            <p:nvPr/>
          </p:nvSpPr>
          <p:spPr bwMode="auto">
            <a:xfrm>
              <a:off x="6812497" y="1592575"/>
              <a:ext cx="1222267" cy="122226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9" name="Rectangle 68"/>
            <p:cNvSpPr/>
            <p:nvPr/>
          </p:nvSpPr>
          <p:spPr bwMode="auto">
            <a:xfrm>
              <a:off x="6812497" y="2869210"/>
              <a:ext cx="1222267" cy="122226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0" name="Rectangle 69"/>
            <p:cNvSpPr/>
            <p:nvPr/>
          </p:nvSpPr>
          <p:spPr bwMode="auto">
            <a:xfrm>
              <a:off x="6812497" y="4145845"/>
              <a:ext cx="1222267" cy="122226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5" name="Rectangle 74"/>
            <p:cNvSpPr/>
            <p:nvPr/>
          </p:nvSpPr>
          <p:spPr bwMode="auto">
            <a:xfrm>
              <a:off x="6812497" y="5431937"/>
              <a:ext cx="1222267" cy="122226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83" name="Picture 8" descr="http://logok.org/wp-content/uploads/2014/07/Samsung-logo-2015-Nobg.png"/>
            <p:cNvPicPr>
              <a:picLocks noChangeAspect="1" noChangeArrowheads="1"/>
            </p:cNvPicPr>
            <p:nvPr/>
          </p:nvPicPr>
          <p:blipFill>
            <a:blip r:embed="rId23" cstate="screen">
              <a:extLst>
                <a:ext uri="{28A0092B-C50C-407E-A947-70E740481C1C}">
                  <a14:useLocalDpi xmlns:a14="http://schemas.microsoft.com/office/drawing/2010/main"/>
                </a:ext>
              </a:extLst>
            </a:blip>
            <a:srcRect/>
            <a:stretch>
              <a:fillRect/>
            </a:stretch>
          </p:blipFill>
          <p:spPr bwMode="auto">
            <a:xfrm>
              <a:off x="6875946" y="1824100"/>
              <a:ext cx="1088520" cy="816390"/>
            </a:xfrm>
            <a:prstGeom prst="rect">
              <a:avLst/>
            </a:prstGeom>
            <a:grpFill/>
            <a:ln>
              <a:noFill/>
            </a:ln>
            <a:extLst/>
          </p:spPr>
        </p:pic>
        <p:grpSp>
          <p:nvGrpSpPr>
            <p:cNvPr id="9" name="Group 8">
              <a:extLst>
                <a:ext uri="{FF2B5EF4-FFF2-40B4-BE49-F238E27FC236}">
                  <a16:creationId xmlns:a16="http://schemas.microsoft.com/office/drawing/2014/main" id="{AB04F926-3271-4B25-8AA5-119BBEF9A1F5}"/>
                </a:ext>
              </a:extLst>
            </p:cNvPr>
            <p:cNvGrpSpPr/>
            <p:nvPr/>
          </p:nvGrpSpPr>
          <p:grpSpPr>
            <a:xfrm>
              <a:off x="6812497" y="315940"/>
              <a:ext cx="1222267" cy="1222267"/>
              <a:chOff x="6812497" y="315940"/>
              <a:chExt cx="1222267" cy="1222267"/>
            </a:xfrm>
            <a:grpFill/>
          </p:grpSpPr>
          <p:sp>
            <p:nvSpPr>
              <p:cNvPr id="67" name="Rectangle 66"/>
              <p:cNvSpPr/>
              <p:nvPr/>
            </p:nvSpPr>
            <p:spPr bwMode="auto">
              <a:xfrm>
                <a:off x="6812497" y="315940"/>
                <a:ext cx="1222267" cy="122226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84" name="Picture 83"/>
              <p:cNvPicPr>
                <a:picLocks noChangeAspect="1"/>
              </p:cNvPicPr>
              <p:nvPr/>
            </p:nvPicPr>
            <p:blipFill>
              <a:blip r:embed="rId24" cstate="screen">
                <a:extLst>
                  <a:ext uri="{28A0092B-C50C-407E-A947-70E740481C1C}">
                    <a14:useLocalDpi xmlns:a14="http://schemas.microsoft.com/office/drawing/2010/main"/>
                  </a:ext>
                </a:extLst>
              </a:blip>
              <a:stretch>
                <a:fillRect/>
              </a:stretch>
            </p:blipFill>
            <p:spPr>
              <a:xfrm>
                <a:off x="6884558" y="854473"/>
                <a:ext cx="1071296" cy="221246"/>
              </a:xfrm>
              <a:prstGeom prst="rect">
                <a:avLst/>
              </a:prstGeom>
              <a:grpFill/>
              <a:ln>
                <a:noFill/>
              </a:ln>
            </p:spPr>
          </p:pic>
        </p:grpSp>
        <p:pic>
          <p:nvPicPr>
            <p:cNvPr id="103" name="Picture 102"/>
            <p:cNvPicPr>
              <a:picLocks noChangeAspect="1"/>
            </p:cNvPicPr>
            <p:nvPr/>
          </p:nvPicPr>
          <p:blipFill>
            <a:blip r:embed="rId25" cstate="screen">
              <a:extLst>
                <a:ext uri="{28A0092B-C50C-407E-A947-70E740481C1C}">
                  <a14:useLocalDpi xmlns:a14="http://schemas.microsoft.com/office/drawing/2010/main"/>
                </a:ext>
              </a:extLst>
            </a:blip>
            <a:stretch>
              <a:fillRect/>
            </a:stretch>
          </p:blipFill>
          <p:spPr>
            <a:xfrm>
              <a:off x="6925507" y="3353531"/>
              <a:ext cx="1045583" cy="295534"/>
            </a:xfrm>
            <a:prstGeom prst="rect">
              <a:avLst/>
            </a:prstGeom>
            <a:grpFill/>
            <a:ln>
              <a:noFill/>
            </a:ln>
          </p:spPr>
        </p:pic>
        <p:pic>
          <p:nvPicPr>
            <p:cNvPr id="120" name="Picture 2" descr="https://upload.wikimedia.org/wikipedia/commons/thumb/6/67/Alaska_Airlines_Logo.svg/2000px-Alaska_Airlines_Logo.svg.png"/>
            <p:cNvPicPr>
              <a:picLocks noChangeAspect="1" noChangeArrowheads="1"/>
            </p:cNvPicPr>
            <p:nvPr/>
          </p:nvPicPr>
          <p:blipFill>
            <a:blip r:embed="rId26" cstate="screen">
              <a:extLst>
                <a:ext uri="{28A0092B-C50C-407E-A947-70E740481C1C}">
                  <a14:useLocalDpi xmlns:a14="http://schemas.microsoft.com/office/drawing/2010/main"/>
                </a:ext>
              </a:extLst>
            </a:blip>
            <a:srcRect/>
            <a:stretch>
              <a:fillRect/>
            </a:stretch>
          </p:blipFill>
          <p:spPr bwMode="auto">
            <a:xfrm>
              <a:off x="6910150" y="4568840"/>
              <a:ext cx="1020112" cy="334597"/>
            </a:xfrm>
            <a:prstGeom prst="rect">
              <a:avLst/>
            </a:prstGeom>
            <a:grpFill/>
            <a:ln>
              <a:noFill/>
            </a:ln>
            <a:extLst/>
          </p:spPr>
        </p:pic>
        <p:pic>
          <p:nvPicPr>
            <p:cNvPr id="4" name="Picture 3"/>
            <p:cNvPicPr>
              <a:picLocks noChangeAspect="1"/>
            </p:cNvPicPr>
            <p:nvPr/>
          </p:nvPicPr>
          <p:blipFill>
            <a:blip r:embed="rId27" cstate="screen">
              <a:extLst>
                <a:ext uri="{28A0092B-C50C-407E-A947-70E740481C1C}">
                  <a14:useLocalDpi xmlns:a14="http://schemas.microsoft.com/office/drawing/2010/main"/>
                </a:ext>
              </a:extLst>
            </a:blip>
            <a:stretch>
              <a:fillRect/>
            </a:stretch>
          </p:blipFill>
          <p:spPr>
            <a:xfrm>
              <a:off x="7054532" y="5583701"/>
              <a:ext cx="756710" cy="816450"/>
            </a:xfrm>
            <a:prstGeom prst="rect">
              <a:avLst/>
            </a:prstGeom>
            <a:grpFill/>
            <a:ln>
              <a:noFill/>
            </a:ln>
          </p:spPr>
        </p:pic>
      </p:grpSp>
      <p:grpSp>
        <p:nvGrpSpPr>
          <p:cNvPr id="11" name="Group 10">
            <a:extLst>
              <a:ext uri="{FF2B5EF4-FFF2-40B4-BE49-F238E27FC236}">
                <a16:creationId xmlns:a16="http://schemas.microsoft.com/office/drawing/2014/main" id="{539FEE28-EC05-40FC-9156-F936AF9C8D2C}"/>
              </a:ext>
            </a:extLst>
          </p:cNvPr>
          <p:cNvGrpSpPr/>
          <p:nvPr/>
        </p:nvGrpSpPr>
        <p:grpSpPr>
          <a:xfrm>
            <a:off x="1548088" y="310660"/>
            <a:ext cx="1277820" cy="6212786"/>
            <a:chOff x="1578471" y="315940"/>
            <a:chExt cx="1303628" cy="6338264"/>
          </a:xfrm>
          <a:solidFill>
            <a:schemeClr val="bg1"/>
          </a:solidFill>
        </p:grpSpPr>
        <p:sp>
          <p:nvSpPr>
            <p:cNvPr id="52" name="Rectangle 51"/>
            <p:cNvSpPr/>
            <p:nvPr/>
          </p:nvSpPr>
          <p:spPr bwMode="auto">
            <a:xfrm>
              <a:off x="1630301" y="1592575"/>
              <a:ext cx="1222267" cy="122226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3" name="Rectangle 52"/>
            <p:cNvSpPr/>
            <p:nvPr/>
          </p:nvSpPr>
          <p:spPr bwMode="auto">
            <a:xfrm>
              <a:off x="1630301" y="2869210"/>
              <a:ext cx="1222267" cy="122226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4" name="Rectangle 53"/>
            <p:cNvSpPr/>
            <p:nvPr/>
          </p:nvSpPr>
          <p:spPr bwMode="auto">
            <a:xfrm>
              <a:off x="1630301" y="4145845"/>
              <a:ext cx="1222267" cy="122226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1" name="Rectangle 70"/>
            <p:cNvSpPr/>
            <p:nvPr/>
          </p:nvSpPr>
          <p:spPr bwMode="auto">
            <a:xfrm>
              <a:off x="1630301" y="5431937"/>
              <a:ext cx="1222267" cy="122226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93" name="Picture 92"/>
            <p:cNvPicPr>
              <a:picLocks noChangeAspect="1"/>
            </p:cNvPicPr>
            <p:nvPr/>
          </p:nvPicPr>
          <p:blipFill>
            <a:blip r:embed="rId28" cstate="screen">
              <a:extLst>
                <a:ext uri="{28A0092B-C50C-407E-A947-70E740481C1C}">
                  <a14:useLocalDpi xmlns:a14="http://schemas.microsoft.com/office/drawing/2010/main"/>
                </a:ext>
              </a:extLst>
            </a:blip>
            <a:stretch>
              <a:fillRect/>
            </a:stretch>
          </p:blipFill>
          <p:spPr>
            <a:xfrm>
              <a:off x="1734123" y="3429912"/>
              <a:ext cx="1000926" cy="190067"/>
            </a:xfrm>
            <a:prstGeom prst="rect">
              <a:avLst/>
            </a:prstGeom>
            <a:grpFill/>
            <a:ln>
              <a:noFill/>
            </a:ln>
          </p:spPr>
        </p:pic>
        <p:pic>
          <p:nvPicPr>
            <p:cNvPr id="115" name="Picture 114"/>
            <p:cNvPicPr>
              <a:picLocks noChangeAspect="1"/>
            </p:cNvPicPr>
            <p:nvPr/>
          </p:nvPicPr>
          <p:blipFill>
            <a:blip r:embed="rId29"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806145" y="5786681"/>
              <a:ext cx="913493" cy="445482"/>
            </a:xfrm>
            <a:prstGeom prst="rect">
              <a:avLst/>
            </a:prstGeom>
            <a:grpFill/>
            <a:ln>
              <a:noFill/>
            </a:ln>
          </p:spPr>
        </p:pic>
        <p:pic>
          <p:nvPicPr>
            <p:cNvPr id="86" name="Picture 85"/>
            <p:cNvPicPr>
              <a:picLocks noChangeAspect="1"/>
            </p:cNvPicPr>
            <p:nvPr/>
          </p:nvPicPr>
          <p:blipFill>
            <a:blip r:embed="rId30" cstate="screen">
              <a:extLst>
                <a:ext uri="{28A0092B-C50C-407E-A947-70E740481C1C}">
                  <a14:useLocalDpi xmlns:a14="http://schemas.microsoft.com/office/drawing/2010/main"/>
                </a:ext>
              </a:extLst>
            </a:blip>
            <a:stretch>
              <a:fillRect/>
            </a:stretch>
          </p:blipFill>
          <p:spPr>
            <a:xfrm>
              <a:off x="1701371" y="4708480"/>
              <a:ext cx="1084779" cy="203532"/>
            </a:xfrm>
            <a:prstGeom prst="rect">
              <a:avLst/>
            </a:prstGeom>
            <a:grpFill/>
            <a:ln>
              <a:noFill/>
            </a:ln>
          </p:spPr>
        </p:pic>
        <p:grpSp>
          <p:nvGrpSpPr>
            <p:cNvPr id="5" name="Group 4">
              <a:extLst>
                <a:ext uri="{FF2B5EF4-FFF2-40B4-BE49-F238E27FC236}">
                  <a16:creationId xmlns:a16="http://schemas.microsoft.com/office/drawing/2014/main" id="{06F4E3F9-5AF6-4222-8596-BCF75D45C0A3}"/>
                </a:ext>
              </a:extLst>
            </p:cNvPr>
            <p:cNvGrpSpPr/>
            <p:nvPr/>
          </p:nvGrpSpPr>
          <p:grpSpPr>
            <a:xfrm>
              <a:off x="1630301" y="315940"/>
              <a:ext cx="1222267" cy="1222267"/>
              <a:chOff x="1630301" y="315940"/>
              <a:chExt cx="1222267" cy="1222267"/>
            </a:xfrm>
            <a:grpFill/>
          </p:grpSpPr>
          <p:sp>
            <p:nvSpPr>
              <p:cNvPr id="24" name="Rectangle 23"/>
              <p:cNvSpPr/>
              <p:nvPr/>
            </p:nvSpPr>
            <p:spPr bwMode="auto">
              <a:xfrm>
                <a:off x="1630301" y="315940"/>
                <a:ext cx="1222267" cy="122226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88" name="Picture 87"/>
              <p:cNvPicPr>
                <a:picLocks noChangeAspect="1"/>
              </p:cNvPicPr>
              <p:nvPr/>
            </p:nvPicPr>
            <p:blipFill>
              <a:blip r:embed="rId31" cstate="screen">
                <a:extLst>
                  <a:ext uri="{28A0092B-C50C-407E-A947-70E740481C1C}">
                    <a14:useLocalDpi xmlns:a14="http://schemas.microsoft.com/office/drawing/2010/main"/>
                  </a:ext>
                </a:extLst>
              </a:blip>
              <a:stretch>
                <a:fillRect/>
              </a:stretch>
            </p:blipFill>
            <p:spPr>
              <a:xfrm>
                <a:off x="1930618" y="631992"/>
                <a:ext cx="601106" cy="601106"/>
              </a:xfrm>
              <a:prstGeom prst="rect">
                <a:avLst/>
              </a:prstGeom>
              <a:grpFill/>
              <a:ln>
                <a:noFill/>
              </a:ln>
            </p:spPr>
          </p:pic>
        </p:grpSp>
        <p:pic>
          <p:nvPicPr>
            <p:cNvPr id="78" name="Picture 77"/>
            <p:cNvPicPr>
              <a:picLocks noChangeAspect="1"/>
            </p:cNvPicPr>
            <p:nvPr/>
          </p:nvPicPr>
          <p:blipFill>
            <a:blip r:embed="rId32" cstate="screen">
              <a:extLst>
                <a:ext uri="{28A0092B-C50C-407E-A947-70E740481C1C}">
                  <a14:useLocalDpi xmlns:a14="http://schemas.microsoft.com/office/drawing/2010/main"/>
                </a:ext>
              </a:extLst>
            </a:blip>
            <a:stretch>
              <a:fillRect/>
            </a:stretch>
          </p:blipFill>
          <p:spPr>
            <a:xfrm>
              <a:off x="1578471" y="1662768"/>
              <a:ext cx="1303628" cy="977722"/>
            </a:xfrm>
            <a:prstGeom prst="rect">
              <a:avLst/>
            </a:prstGeom>
            <a:grpFill/>
            <a:ln>
              <a:noFill/>
            </a:ln>
          </p:spPr>
        </p:pic>
      </p:grpSp>
    </p:spTree>
    <p:extLst>
      <p:ext uri="{BB962C8B-B14F-4D97-AF65-F5344CB8AC3E}">
        <p14:creationId xmlns:p14="http://schemas.microsoft.com/office/powerpoint/2010/main" val="424399624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10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nodeType="withEffect">
                                  <p:stCondLst>
                                    <p:cond delay="20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par>
                                <p:cTn id="14" presetID="10" presetClass="entr" presetSubtype="0" fill="hold" nodeType="withEffect">
                                  <p:stCondLst>
                                    <p:cond delay="30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500"/>
                                        <p:tgtEl>
                                          <p:spTgt spid="13"/>
                                        </p:tgtEl>
                                      </p:cBhvr>
                                    </p:animEffect>
                                  </p:childTnLst>
                                </p:cTn>
                              </p:par>
                              <p:par>
                                <p:cTn id="17" presetID="10" presetClass="entr" presetSubtype="0" fill="hold" nodeType="withEffect">
                                  <p:stCondLst>
                                    <p:cond delay="40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par>
                                <p:cTn id="20" presetID="10" presetClass="entr" presetSubtype="0" fill="hold" nodeType="withEffect">
                                  <p:stCondLst>
                                    <p:cond delay="50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par>
                                <p:cTn id="23" presetID="10" presetClass="entr" presetSubtype="0" fill="hold" grpId="0" nodeType="withEffect">
                                  <p:stCondLst>
                                    <p:cond delay="500"/>
                                  </p:stCondLst>
                                  <p:childTnLst>
                                    <p:set>
                                      <p:cBhvr>
                                        <p:cTn id="24" dur="1" fill="hold">
                                          <p:stCondLst>
                                            <p:cond delay="0"/>
                                          </p:stCondLst>
                                        </p:cTn>
                                        <p:tgtEl>
                                          <p:spTgt spid="134"/>
                                        </p:tgtEl>
                                        <p:attrNameLst>
                                          <p:attrName>style.visibility</p:attrName>
                                        </p:attrNameLst>
                                      </p:cBhvr>
                                      <p:to>
                                        <p:strVal val="visible"/>
                                      </p:to>
                                    </p:set>
                                    <p:animEffect transition="in" filter="fade">
                                      <p:cBhvr>
                                        <p:cTn id="25" dur="300"/>
                                        <p:tgtEl>
                                          <p:spTgt spid="134"/>
                                        </p:tgtEl>
                                      </p:cBhvr>
                                    </p:animEffect>
                                  </p:childTnLst>
                                </p:cTn>
                              </p:par>
                              <p:par>
                                <p:cTn id="26" presetID="35" presetClass="path" presetSubtype="0" decel="100000" fill="hold" grpId="1" nodeType="withEffect">
                                  <p:stCondLst>
                                    <p:cond delay="400"/>
                                  </p:stCondLst>
                                  <p:childTnLst>
                                    <p:animMotion origin="layout" path="M -0.05547 0.00023 L 1.66667E-6 0.00023 " pathEditMode="relative" rAng="0" ptsTypes="AA">
                                      <p:cBhvr>
                                        <p:cTn id="27" dur="400" fill="hold"/>
                                        <p:tgtEl>
                                          <p:spTgt spid="134"/>
                                        </p:tgtEl>
                                        <p:attrNameLst>
                                          <p:attrName>ppt_x</p:attrName>
                                          <p:attrName>ppt_y</p:attrName>
                                        </p:attrNameLst>
                                      </p:cBhvr>
                                      <p:rCtr x="277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4" grpId="0"/>
      <p:bldP spid="134" grpId="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3" name="TextBox 10">
            <a:extLst>
              <a:ext uri="{FF2B5EF4-FFF2-40B4-BE49-F238E27FC236}">
                <a16:creationId xmlns:a16="http://schemas.microsoft.com/office/drawing/2014/main" id="{896338E4-5E15-43CE-8AF9-7CEA7FF4CEDC}"/>
              </a:ext>
            </a:extLst>
          </p:cNvPr>
          <p:cNvSpPr txBox="1"/>
          <p:nvPr/>
        </p:nvSpPr>
        <p:spPr>
          <a:xfrm>
            <a:off x="8608253" y="5225320"/>
            <a:ext cx="2097678" cy="369332"/>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000" b="1" i="0" u="none" strike="noStrike" kern="1200" cap="none" spc="29" normalizeH="0" baseline="0" noProof="0" dirty="0">
                <a:ln>
                  <a:noFill/>
                </a:ln>
                <a:solidFill>
                  <a:srgbClr val="0078D7"/>
                </a:solidFill>
                <a:effectLst/>
                <a:uLnTx/>
                <a:uFillTx/>
                <a:latin typeface="Segoe UI"/>
                <a:ea typeface="+mn-ea"/>
                <a:cs typeface="Segoe UI" pitchFamily="34" charset="0"/>
              </a:rPr>
              <a:t>Trusted</a:t>
            </a:r>
          </a:p>
        </p:txBody>
      </p:sp>
      <p:sp>
        <p:nvSpPr>
          <p:cNvPr id="25" name="TextBox 10">
            <a:extLst>
              <a:ext uri="{FF2B5EF4-FFF2-40B4-BE49-F238E27FC236}">
                <a16:creationId xmlns:a16="http://schemas.microsoft.com/office/drawing/2014/main" id="{8BD8644E-02C1-4F61-928F-E8902B1F0AC2}"/>
              </a:ext>
            </a:extLst>
          </p:cNvPr>
          <p:cNvSpPr txBox="1"/>
          <p:nvPr/>
        </p:nvSpPr>
        <p:spPr>
          <a:xfrm>
            <a:off x="1689528" y="5225320"/>
            <a:ext cx="2097678" cy="369332"/>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000" b="1" i="0" u="none" strike="noStrike" kern="1200" cap="none" spc="29" normalizeH="0" baseline="0" noProof="0" dirty="0">
                <a:ln>
                  <a:noFill/>
                </a:ln>
                <a:solidFill>
                  <a:srgbClr val="0078D7"/>
                </a:solidFill>
                <a:effectLst/>
                <a:uLnTx/>
                <a:uFillTx/>
                <a:latin typeface="Segoe UI"/>
                <a:ea typeface="+mn-ea"/>
                <a:cs typeface="Segoe UI" pitchFamily="34" charset="0"/>
              </a:rPr>
              <a:t>Productive</a:t>
            </a:r>
          </a:p>
        </p:txBody>
      </p:sp>
      <p:sp>
        <p:nvSpPr>
          <p:cNvPr id="26" name="TextBox 10">
            <a:extLst>
              <a:ext uri="{FF2B5EF4-FFF2-40B4-BE49-F238E27FC236}">
                <a16:creationId xmlns:a16="http://schemas.microsoft.com/office/drawing/2014/main" id="{FF250B0B-16D0-4242-B609-FCD6071403FF}"/>
              </a:ext>
            </a:extLst>
          </p:cNvPr>
          <p:cNvSpPr txBox="1"/>
          <p:nvPr/>
        </p:nvSpPr>
        <p:spPr>
          <a:xfrm>
            <a:off x="6277979" y="5225320"/>
            <a:ext cx="2097678" cy="369332"/>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000" b="1" i="0" u="none" strike="noStrike" kern="1200" cap="none" spc="29" normalizeH="0" baseline="0" noProof="0" dirty="0">
                <a:ln>
                  <a:noFill/>
                </a:ln>
                <a:solidFill>
                  <a:srgbClr val="0078D7"/>
                </a:solidFill>
                <a:effectLst/>
                <a:uLnTx/>
                <a:uFillTx/>
                <a:latin typeface="Segoe UI"/>
                <a:ea typeface="+mn-ea"/>
                <a:cs typeface="Segoe UI" pitchFamily="34" charset="0"/>
              </a:rPr>
              <a:t>Intelligent</a:t>
            </a:r>
          </a:p>
        </p:txBody>
      </p:sp>
      <p:sp>
        <p:nvSpPr>
          <p:cNvPr id="27" name="TextBox 10">
            <a:extLst>
              <a:ext uri="{FF2B5EF4-FFF2-40B4-BE49-F238E27FC236}">
                <a16:creationId xmlns:a16="http://schemas.microsoft.com/office/drawing/2014/main" id="{2F69F83B-0A06-4322-8678-085D0848E284}"/>
              </a:ext>
            </a:extLst>
          </p:cNvPr>
          <p:cNvSpPr txBox="1"/>
          <p:nvPr/>
        </p:nvSpPr>
        <p:spPr>
          <a:xfrm>
            <a:off x="4014635" y="5225320"/>
            <a:ext cx="2097678" cy="369332"/>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000" b="1" i="0" u="none" strike="noStrike" kern="1200" cap="none" spc="29" normalizeH="0" baseline="0" noProof="0" dirty="0">
                <a:ln>
                  <a:noFill/>
                </a:ln>
                <a:solidFill>
                  <a:srgbClr val="0078D7"/>
                </a:solidFill>
                <a:effectLst/>
                <a:uLnTx/>
                <a:uFillTx/>
                <a:latin typeface="Segoe UI"/>
                <a:ea typeface="+mn-ea"/>
                <a:cs typeface="Segoe UI" pitchFamily="34" charset="0"/>
              </a:rPr>
              <a:t>Hybrid</a:t>
            </a:r>
          </a:p>
        </p:txBody>
      </p:sp>
      <p:sp>
        <p:nvSpPr>
          <p:cNvPr id="35" name="speedometer_2">
            <a:extLst>
              <a:ext uri="{FF2B5EF4-FFF2-40B4-BE49-F238E27FC236}">
                <a16:creationId xmlns:a16="http://schemas.microsoft.com/office/drawing/2014/main" id="{46821C48-C0E2-4818-81B4-7D5236DC9004}"/>
              </a:ext>
            </a:extLst>
          </p:cNvPr>
          <p:cNvSpPr>
            <a:spLocks noChangeAspect="1" noEditPoints="1"/>
          </p:cNvSpPr>
          <p:nvPr/>
        </p:nvSpPr>
        <p:spPr bwMode="auto">
          <a:xfrm>
            <a:off x="2417600" y="3752932"/>
            <a:ext cx="640154" cy="640152"/>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34925">
            <a:solidFill>
              <a:srgbClr val="001F50"/>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nvGrpSpPr>
          <p:cNvPr id="36" name="Group 35">
            <a:extLst>
              <a:ext uri="{FF2B5EF4-FFF2-40B4-BE49-F238E27FC236}">
                <a16:creationId xmlns:a16="http://schemas.microsoft.com/office/drawing/2014/main" id="{77AD9DD7-EB86-45CE-9B27-089347C7D079}"/>
              </a:ext>
            </a:extLst>
          </p:cNvPr>
          <p:cNvGrpSpPr/>
          <p:nvPr/>
        </p:nvGrpSpPr>
        <p:grpSpPr>
          <a:xfrm>
            <a:off x="4748286" y="3785231"/>
            <a:ext cx="589266" cy="575554"/>
            <a:chOff x="2088630" y="3287843"/>
            <a:chExt cx="429718" cy="419725"/>
          </a:xfrm>
          <a:noFill/>
        </p:grpSpPr>
        <p:sp>
          <p:nvSpPr>
            <p:cNvPr id="37" name="Rectangle 36">
              <a:extLst>
                <a:ext uri="{FF2B5EF4-FFF2-40B4-BE49-F238E27FC236}">
                  <a16:creationId xmlns:a16="http://schemas.microsoft.com/office/drawing/2014/main" id="{B3CFD5EC-43D5-4B04-B8AE-6E1A4076A14C}"/>
                </a:ext>
              </a:extLst>
            </p:cNvPr>
            <p:cNvSpPr/>
            <p:nvPr/>
          </p:nvSpPr>
          <p:spPr bwMode="auto">
            <a:xfrm>
              <a:off x="2213548" y="3287843"/>
              <a:ext cx="304800" cy="304800"/>
            </a:xfrm>
            <a:prstGeom prst="rect">
              <a:avLst/>
            </a:prstGeom>
            <a:noFill/>
            <a:ln w="34925">
              <a:solidFill>
                <a:srgbClr val="001F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38" name="Rectangle 37">
              <a:extLst>
                <a:ext uri="{FF2B5EF4-FFF2-40B4-BE49-F238E27FC236}">
                  <a16:creationId xmlns:a16="http://schemas.microsoft.com/office/drawing/2014/main" id="{826EBD6F-365E-4445-9391-67AD7B7167B1}"/>
                </a:ext>
              </a:extLst>
            </p:cNvPr>
            <p:cNvSpPr/>
            <p:nvPr/>
          </p:nvSpPr>
          <p:spPr bwMode="auto">
            <a:xfrm>
              <a:off x="2088630" y="3402768"/>
              <a:ext cx="304800" cy="304800"/>
            </a:xfrm>
            <a:prstGeom prst="rect">
              <a:avLst/>
            </a:prstGeom>
            <a:noFill/>
            <a:ln w="34925">
              <a:solidFill>
                <a:srgbClr val="001F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sp>
        <p:nvSpPr>
          <p:cNvPr id="39" name="light">
            <a:extLst>
              <a:ext uri="{FF2B5EF4-FFF2-40B4-BE49-F238E27FC236}">
                <a16:creationId xmlns:a16="http://schemas.microsoft.com/office/drawing/2014/main" id="{38BAE752-BE22-4707-B0F9-4C08A401389B}"/>
              </a:ext>
            </a:extLst>
          </p:cNvPr>
          <p:cNvSpPr>
            <a:spLocks noChangeAspect="1" noEditPoints="1"/>
          </p:cNvSpPr>
          <p:nvPr/>
        </p:nvSpPr>
        <p:spPr bwMode="auto">
          <a:xfrm>
            <a:off x="7109952" y="3747628"/>
            <a:ext cx="438324" cy="650760"/>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34925">
            <a:solidFill>
              <a:srgbClr val="001F50"/>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40" name="Freeform 39"/>
          <p:cNvSpPr>
            <a:spLocks noChangeArrowheads="1"/>
          </p:cNvSpPr>
          <p:nvPr/>
        </p:nvSpPr>
        <p:spPr bwMode="auto">
          <a:xfrm>
            <a:off x="9312242" y="3757138"/>
            <a:ext cx="690740" cy="683486"/>
          </a:xfrm>
          <a:custGeom>
            <a:avLst/>
            <a:gdLst>
              <a:gd name="T0" fmla="*/ 3212 w 13440"/>
              <a:gd name="T1" fmla="*/ 3671 h 13299"/>
              <a:gd name="T2" fmla="*/ 3433 w 13440"/>
              <a:gd name="T3" fmla="*/ 3583 h 13299"/>
              <a:gd name="T4" fmla="*/ 3600 w 13440"/>
              <a:gd name="T5" fmla="*/ 3415 h 13299"/>
              <a:gd name="T6" fmla="*/ 3689 w 13440"/>
              <a:gd name="T7" fmla="*/ 3194 h 13299"/>
              <a:gd name="T8" fmla="*/ 3697 w 13440"/>
              <a:gd name="T9" fmla="*/ 3009 h 13299"/>
              <a:gd name="T10" fmla="*/ 3627 w 13440"/>
              <a:gd name="T11" fmla="*/ 2762 h 13299"/>
              <a:gd name="T12" fmla="*/ 3477 w 13440"/>
              <a:gd name="T13" fmla="*/ 2577 h 13299"/>
              <a:gd name="T14" fmla="*/ 3274 w 13440"/>
              <a:gd name="T15" fmla="*/ 2462 h 13299"/>
              <a:gd name="T16" fmla="*/ 3088 w 13440"/>
              <a:gd name="T17" fmla="*/ 2427 h 13299"/>
              <a:gd name="T18" fmla="*/ 2833 w 13440"/>
              <a:gd name="T19" fmla="*/ 2480 h 13299"/>
              <a:gd name="T20" fmla="*/ 2630 w 13440"/>
              <a:gd name="T21" fmla="*/ 2621 h 13299"/>
              <a:gd name="T22" fmla="*/ 2488 w 13440"/>
              <a:gd name="T23" fmla="*/ 2824 h 13299"/>
              <a:gd name="T24" fmla="*/ 2444 w 13440"/>
              <a:gd name="T25" fmla="*/ 3080 h 13299"/>
              <a:gd name="T26" fmla="*/ 2471 w 13440"/>
              <a:gd name="T27" fmla="*/ 3256 h 13299"/>
              <a:gd name="T28" fmla="*/ 2585 w 13440"/>
              <a:gd name="T29" fmla="*/ 3459 h 13299"/>
              <a:gd name="T30" fmla="*/ 2780 w 13440"/>
              <a:gd name="T31" fmla="*/ 3609 h 13299"/>
              <a:gd name="T32" fmla="*/ 3027 w 13440"/>
              <a:gd name="T33" fmla="*/ 3680 h 13299"/>
              <a:gd name="T34" fmla="*/ 6988 w 13440"/>
              <a:gd name="T35" fmla="*/ 8127 h 13299"/>
              <a:gd name="T36" fmla="*/ 6380 w 13440"/>
              <a:gd name="T37" fmla="*/ 8480 h 13299"/>
              <a:gd name="T38" fmla="*/ 5718 w 13440"/>
              <a:gd name="T39" fmla="*/ 8736 h 13299"/>
              <a:gd name="T40" fmla="*/ 5004 w 13440"/>
              <a:gd name="T41" fmla="*/ 8886 h 13299"/>
              <a:gd name="T42" fmla="*/ 4439 w 13440"/>
              <a:gd name="T43" fmla="*/ 8921 h 13299"/>
              <a:gd name="T44" fmla="*/ 3547 w 13440"/>
              <a:gd name="T45" fmla="*/ 8824 h 13299"/>
              <a:gd name="T46" fmla="*/ 2709 w 13440"/>
              <a:gd name="T47" fmla="*/ 8568 h 13299"/>
              <a:gd name="T48" fmla="*/ 1959 w 13440"/>
              <a:gd name="T49" fmla="*/ 8153 h 13299"/>
              <a:gd name="T50" fmla="*/ 1297 w 13440"/>
              <a:gd name="T51" fmla="*/ 7615 h 13299"/>
              <a:gd name="T52" fmla="*/ 759 w 13440"/>
              <a:gd name="T53" fmla="*/ 6953 h 13299"/>
              <a:gd name="T54" fmla="*/ 344 w 13440"/>
              <a:gd name="T55" fmla="*/ 6195 h 13299"/>
              <a:gd name="T56" fmla="*/ 88 w 13440"/>
              <a:gd name="T57" fmla="*/ 5357 h 13299"/>
              <a:gd name="T58" fmla="*/ 0 w 13440"/>
              <a:gd name="T59" fmla="*/ 4456 h 13299"/>
              <a:gd name="T60" fmla="*/ 44 w 13440"/>
              <a:gd name="T61" fmla="*/ 3777 h 13299"/>
              <a:gd name="T62" fmla="*/ 264 w 13440"/>
              <a:gd name="T63" fmla="*/ 2921 h 13299"/>
              <a:gd name="T64" fmla="*/ 644 w 13440"/>
              <a:gd name="T65" fmla="*/ 2135 h 13299"/>
              <a:gd name="T66" fmla="*/ 1156 w 13440"/>
              <a:gd name="T67" fmla="*/ 1456 h 13299"/>
              <a:gd name="T68" fmla="*/ 1782 w 13440"/>
              <a:gd name="T69" fmla="*/ 882 h 13299"/>
              <a:gd name="T70" fmla="*/ 2515 w 13440"/>
              <a:gd name="T71" fmla="*/ 432 h 13299"/>
              <a:gd name="T72" fmla="*/ 3327 w 13440"/>
              <a:gd name="T73" fmla="*/ 132 h 13299"/>
              <a:gd name="T74" fmla="*/ 4209 w 13440"/>
              <a:gd name="T75" fmla="*/ 0 h 13299"/>
              <a:gd name="T76" fmla="*/ 4898 w 13440"/>
              <a:gd name="T77" fmla="*/ 17 h 13299"/>
              <a:gd name="T78" fmla="*/ 5771 w 13440"/>
              <a:gd name="T79" fmla="*/ 194 h 13299"/>
              <a:gd name="T80" fmla="*/ 6574 w 13440"/>
              <a:gd name="T81" fmla="*/ 529 h 13299"/>
              <a:gd name="T82" fmla="*/ 7288 w 13440"/>
              <a:gd name="T83" fmla="*/ 1015 h 13299"/>
              <a:gd name="T84" fmla="*/ 7897 w 13440"/>
              <a:gd name="T85" fmla="*/ 1615 h 13299"/>
              <a:gd name="T86" fmla="*/ 8383 w 13440"/>
              <a:gd name="T87" fmla="*/ 2329 h 13299"/>
              <a:gd name="T88" fmla="*/ 8718 w 13440"/>
              <a:gd name="T89" fmla="*/ 3124 h 13299"/>
              <a:gd name="T90" fmla="*/ 8894 w 13440"/>
              <a:gd name="T91" fmla="*/ 3997 h 13299"/>
              <a:gd name="T92" fmla="*/ 8912 w 13440"/>
              <a:gd name="T93" fmla="*/ 4642 h 13299"/>
              <a:gd name="T94" fmla="*/ 8833 w 13440"/>
              <a:gd name="T95" fmla="*/ 5321 h 13299"/>
              <a:gd name="T96" fmla="*/ 13439 w 13440"/>
              <a:gd name="T97" fmla="*/ 10456 h 13299"/>
              <a:gd name="T98" fmla="*/ 10748 w 13440"/>
              <a:gd name="T99" fmla="*/ 13298 h 13299"/>
              <a:gd name="T100" fmla="*/ 9000 w 13440"/>
              <a:gd name="T101" fmla="*/ 11471 h 13299"/>
              <a:gd name="T102" fmla="*/ 7129 w 13440"/>
              <a:gd name="T103" fmla="*/ 9689 h 13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440" h="13299">
                <a:moveTo>
                  <a:pt x="3088" y="3689"/>
                </a:moveTo>
                <a:lnTo>
                  <a:pt x="3088" y="3689"/>
                </a:lnTo>
                <a:lnTo>
                  <a:pt x="3150" y="3680"/>
                </a:lnTo>
                <a:lnTo>
                  <a:pt x="3212" y="3671"/>
                </a:lnTo>
                <a:lnTo>
                  <a:pt x="3274" y="3662"/>
                </a:lnTo>
                <a:lnTo>
                  <a:pt x="3327" y="3636"/>
                </a:lnTo>
                <a:lnTo>
                  <a:pt x="3380" y="3609"/>
                </a:lnTo>
                <a:lnTo>
                  <a:pt x="3433" y="3583"/>
                </a:lnTo>
                <a:lnTo>
                  <a:pt x="3477" y="3547"/>
                </a:lnTo>
                <a:lnTo>
                  <a:pt x="3521" y="3503"/>
                </a:lnTo>
                <a:lnTo>
                  <a:pt x="3556" y="3459"/>
                </a:lnTo>
                <a:lnTo>
                  <a:pt x="3600" y="3415"/>
                </a:lnTo>
                <a:lnTo>
                  <a:pt x="3627" y="3362"/>
                </a:lnTo>
                <a:lnTo>
                  <a:pt x="3653" y="3309"/>
                </a:lnTo>
                <a:lnTo>
                  <a:pt x="3671" y="3256"/>
                </a:lnTo>
                <a:lnTo>
                  <a:pt x="3689" y="3194"/>
                </a:lnTo>
                <a:lnTo>
                  <a:pt x="3697" y="3141"/>
                </a:lnTo>
                <a:lnTo>
                  <a:pt x="3706" y="3080"/>
                </a:lnTo>
                <a:lnTo>
                  <a:pt x="3706" y="3080"/>
                </a:lnTo>
                <a:lnTo>
                  <a:pt x="3697" y="3009"/>
                </a:lnTo>
                <a:lnTo>
                  <a:pt x="3689" y="2947"/>
                </a:lnTo>
                <a:lnTo>
                  <a:pt x="3671" y="2885"/>
                </a:lnTo>
                <a:lnTo>
                  <a:pt x="3653" y="2824"/>
                </a:lnTo>
                <a:lnTo>
                  <a:pt x="3627" y="2762"/>
                </a:lnTo>
                <a:lnTo>
                  <a:pt x="3600" y="2709"/>
                </a:lnTo>
                <a:lnTo>
                  <a:pt x="3556" y="2665"/>
                </a:lnTo>
                <a:lnTo>
                  <a:pt x="3521" y="2621"/>
                </a:lnTo>
                <a:lnTo>
                  <a:pt x="3477" y="2577"/>
                </a:lnTo>
                <a:lnTo>
                  <a:pt x="3433" y="2541"/>
                </a:lnTo>
                <a:lnTo>
                  <a:pt x="3380" y="2506"/>
                </a:lnTo>
                <a:lnTo>
                  <a:pt x="3327" y="2480"/>
                </a:lnTo>
                <a:lnTo>
                  <a:pt x="3274" y="2462"/>
                </a:lnTo>
                <a:lnTo>
                  <a:pt x="3212" y="2444"/>
                </a:lnTo>
                <a:lnTo>
                  <a:pt x="3150" y="2435"/>
                </a:lnTo>
                <a:lnTo>
                  <a:pt x="3088" y="2427"/>
                </a:lnTo>
                <a:lnTo>
                  <a:pt x="3088" y="2427"/>
                </a:lnTo>
                <a:lnTo>
                  <a:pt x="3027" y="2435"/>
                </a:lnTo>
                <a:lnTo>
                  <a:pt x="2956" y="2444"/>
                </a:lnTo>
                <a:lnTo>
                  <a:pt x="2894" y="2462"/>
                </a:lnTo>
                <a:lnTo>
                  <a:pt x="2833" y="2480"/>
                </a:lnTo>
                <a:lnTo>
                  <a:pt x="2780" y="2506"/>
                </a:lnTo>
                <a:lnTo>
                  <a:pt x="2727" y="2541"/>
                </a:lnTo>
                <a:lnTo>
                  <a:pt x="2674" y="2577"/>
                </a:lnTo>
                <a:lnTo>
                  <a:pt x="2630" y="2621"/>
                </a:lnTo>
                <a:lnTo>
                  <a:pt x="2585" y="2665"/>
                </a:lnTo>
                <a:lnTo>
                  <a:pt x="2550" y="2709"/>
                </a:lnTo>
                <a:lnTo>
                  <a:pt x="2515" y="2762"/>
                </a:lnTo>
                <a:lnTo>
                  <a:pt x="2488" y="2824"/>
                </a:lnTo>
                <a:lnTo>
                  <a:pt x="2471" y="2885"/>
                </a:lnTo>
                <a:lnTo>
                  <a:pt x="2453" y="2947"/>
                </a:lnTo>
                <a:lnTo>
                  <a:pt x="2444" y="3009"/>
                </a:lnTo>
                <a:lnTo>
                  <a:pt x="2444" y="3080"/>
                </a:lnTo>
                <a:lnTo>
                  <a:pt x="2444" y="3080"/>
                </a:lnTo>
                <a:lnTo>
                  <a:pt x="2444" y="3141"/>
                </a:lnTo>
                <a:lnTo>
                  <a:pt x="2453" y="3194"/>
                </a:lnTo>
                <a:lnTo>
                  <a:pt x="2471" y="3256"/>
                </a:lnTo>
                <a:lnTo>
                  <a:pt x="2488" y="3309"/>
                </a:lnTo>
                <a:lnTo>
                  <a:pt x="2515" y="3362"/>
                </a:lnTo>
                <a:lnTo>
                  <a:pt x="2550" y="3415"/>
                </a:lnTo>
                <a:lnTo>
                  <a:pt x="2585" y="3459"/>
                </a:lnTo>
                <a:lnTo>
                  <a:pt x="2630" y="3503"/>
                </a:lnTo>
                <a:lnTo>
                  <a:pt x="2674" y="3547"/>
                </a:lnTo>
                <a:lnTo>
                  <a:pt x="2727" y="3583"/>
                </a:lnTo>
                <a:lnTo>
                  <a:pt x="2780" y="3609"/>
                </a:lnTo>
                <a:lnTo>
                  <a:pt x="2833" y="3636"/>
                </a:lnTo>
                <a:lnTo>
                  <a:pt x="2894" y="3662"/>
                </a:lnTo>
                <a:lnTo>
                  <a:pt x="2956" y="3671"/>
                </a:lnTo>
                <a:lnTo>
                  <a:pt x="3027" y="3680"/>
                </a:lnTo>
                <a:lnTo>
                  <a:pt x="3088" y="3689"/>
                </a:lnTo>
                <a:close/>
                <a:moveTo>
                  <a:pt x="7129" y="8021"/>
                </a:moveTo>
                <a:lnTo>
                  <a:pt x="7129" y="8021"/>
                </a:lnTo>
                <a:lnTo>
                  <a:pt x="6988" y="8127"/>
                </a:lnTo>
                <a:lnTo>
                  <a:pt x="6838" y="8224"/>
                </a:lnTo>
                <a:lnTo>
                  <a:pt x="6689" y="8321"/>
                </a:lnTo>
                <a:lnTo>
                  <a:pt x="6539" y="8400"/>
                </a:lnTo>
                <a:lnTo>
                  <a:pt x="6380" y="8480"/>
                </a:lnTo>
                <a:lnTo>
                  <a:pt x="6221" y="8559"/>
                </a:lnTo>
                <a:lnTo>
                  <a:pt x="6054" y="8621"/>
                </a:lnTo>
                <a:lnTo>
                  <a:pt x="5886" y="8683"/>
                </a:lnTo>
                <a:lnTo>
                  <a:pt x="5718" y="8736"/>
                </a:lnTo>
                <a:lnTo>
                  <a:pt x="5542" y="8789"/>
                </a:lnTo>
                <a:lnTo>
                  <a:pt x="5365" y="8824"/>
                </a:lnTo>
                <a:lnTo>
                  <a:pt x="5180" y="8859"/>
                </a:lnTo>
                <a:lnTo>
                  <a:pt x="5004" y="8886"/>
                </a:lnTo>
                <a:lnTo>
                  <a:pt x="4818" y="8903"/>
                </a:lnTo>
                <a:lnTo>
                  <a:pt x="4624" y="8912"/>
                </a:lnTo>
                <a:lnTo>
                  <a:pt x="4439" y="8921"/>
                </a:lnTo>
                <a:lnTo>
                  <a:pt x="4439" y="8921"/>
                </a:lnTo>
                <a:lnTo>
                  <a:pt x="4209" y="8912"/>
                </a:lnTo>
                <a:lnTo>
                  <a:pt x="3989" y="8894"/>
                </a:lnTo>
                <a:lnTo>
                  <a:pt x="3759" y="8868"/>
                </a:lnTo>
                <a:lnTo>
                  <a:pt x="3547" y="8824"/>
                </a:lnTo>
                <a:lnTo>
                  <a:pt x="3327" y="8780"/>
                </a:lnTo>
                <a:lnTo>
                  <a:pt x="3124" y="8718"/>
                </a:lnTo>
                <a:lnTo>
                  <a:pt x="2912" y="8647"/>
                </a:lnTo>
                <a:lnTo>
                  <a:pt x="2709" y="8568"/>
                </a:lnTo>
                <a:lnTo>
                  <a:pt x="2515" y="8480"/>
                </a:lnTo>
                <a:lnTo>
                  <a:pt x="2321" y="8383"/>
                </a:lnTo>
                <a:lnTo>
                  <a:pt x="2135" y="8277"/>
                </a:lnTo>
                <a:lnTo>
                  <a:pt x="1959" y="8153"/>
                </a:lnTo>
                <a:lnTo>
                  <a:pt x="1782" y="8030"/>
                </a:lnTo>
                <a:lnTo>
                  <a:pt x="1615" y="7897"/>
                </a:lnTo>
                <a:lnTo>
                  <a:pt x="1456" y="7765"/>
                </a:lnTo>
                <a:lnTo>
                  <a:pt x="1297" y="7615"/>
                </a:lnTo>
                <a:lnTo>
                  <a:pt x="1156" y="7456"/>
                </a:lnTo>
                <a:lnTo>
                  <a:pt x="1015" y="7297"/>
                </a:lnTo>
                <a:lnTo>
                  <a:pt x="882" y="7129"/>
                </a:lnTo>
                <a:lnTo>
                  <a:pt x="759" y="6953"/>
                </a:lnTo>
                <a:lnTo>
                  <a:pt x="644" y="6776"/>
                </a:lnTo>
                <a:lnTo>
                  <a:pt x="529" y="6583"/>
                </a:lnTo>
                <a:lnTo>
                  <a:pt x="432" y="6398"/>
                </a:lnTo>
                <a:lnTo>
                  <a:pt x="344" y="6195"/>
                </a:lnTo>
                <a:lnTo>
                  <a:pt x="264" y="5992"/>
                </a:lnTo>
                <a:lnTo>
                  <a:pt x="194" y="5789"/>
                </a:lnTo>
                <a:lnTo>
                  <a:pt x="132" y="5577"/>
                </a:lnTo>
                <a:lnTo>
                  <a:pt x="88" y="5357"/>
                </a:lnTo>
                <a:lnTo>
                  <a:pt x="44" y="5136"/>
                </a:lnTo>
                <a:lnTo>
                  <a:pt x="17" y="4915"/>
                </a:lnTo>
                <a:lnTo>
                  <a:pt x="0" y="4686"/>
                </a:lnTo>
                <a:lnTo>
                  <a:pt x="0" y="4456"/>
                </a:lnTo>
                <a:lnTo>
                  <a:pt x="0" y="4456"/>
                </a:lnTo>
                <a:lnTo>
                  <a:pt x="0" y="4227"/>
                </a:lnTo>
                <a:lnTo>
                  <a:pt x="17" y="3997"/>
                </a:lnTo>
                <a:lnTo>
                  <a:pt x="44" y="3777"/>
                </a:lnTo>
                <a:lnTo>
                  <a:pt x="88" y="3556"/>
                </a:lnTo>
                <a:lnTo>
                  <a:pt x="132" y="3336"/>
                </a:lnTo>
                <a:lnTo>
                  <a:pt x="194" y="3124"/>
                </a:lnTo>
                <a:lnTo>
                  <a:pt x="264" y="2921"/>
                </a:lnTo>
                <a:lnTo>
                  <a:pt x="344" y="2718"/>
                </a:lnTo>
                <a:lnTo>
                  <a:pt x="432" y="2515"/>
                </a:lnTo>
                <a:lnTo>
                  <a:pt x="529" y="2329"/>
                </a:lnTo>
                <a:lnTo>
                  <a:pt x="644" y="2135"/>
                </a:lnTo>
                <a:lnTo>
                  <a:pt x="759" y="1959"/>
                </a:lnTo>
                <a:lnTo>
                  <a:pt x="882" y="1782"/>
                </a:lnTo>
                <a:lnTo>
                  <a:pt x="1015" y="1615"/>
                </a:lnTo>
                <a:lnTo>
                  <a:pt x="1156" y="1456"/>
                </a:lnTo>
                <a:lnTo>
                  <a:pt x="1297" y="1297"/>
                </a:lnTo>
                <a:lnTo>
                  <a:pt x="1456" y="1147"/>
                </a:lnTo>
                <a:lnTo>
                  <a:pt x="1615" y="1015"/>
                </a:lnTo>
                <a:lnTo>
                  <a:pt x="1782" y="882"/>
                </a:lnTo>
                <a:lnTo>
                  <a:pt x="1959" y="759"/>
                </a:lnTo>
                <a:lnTo>
                  <a:pt x="2135" y="635"/>
                </a:lnTo>
                <a:lnTo>
                  <a:pt x="2321" y="529"/>
                </a:lnTo>
                <a:lnTo>
                  <a:pt x="2515" y="432"/>
                </a:lnTo>
                <a:lnTo>
                  <a:pt x="2709" y="344"/>
                </a:lnTo>
                <a:lnTo>
                  <a:pt x="2912" y="264"/>
                </a:lnTo>
                <a:lnTo>
                  <a:pt x="3124" y="194"/>
                </a:lnTo>
                <a:lnTo>
                  <a:pt x="3327" y="132"/>
                </a:lnTo>
                <a:lnTo>
                  <a:pt x="3547" y="88"/>
                </a:lnTo>
                <a:lnTo>
                  <a:pt x="3759" y="44"/>
                </a:lnTo>
                <a:lnTo>
                  <a:pt x="3989" y="17"/>
                </a:lnTo>
                <a:lnTo>
                  <a:pt x="4209" y="0"/>
                </a:lnTo>
                <a:lnTo>
                  <a:pt x="4439" y="0"/>
                </a:lnTo>
                <a:lnTo>
                  <a:pt x="4439" y="0"/>
                </a:lnTo>
                <a:lnTo>
                  <a:pt x="4668" y="0"/>
                </a:lnTo>
                <a:lnTo>
                  <a:pt x="4898" y="17"/>
                </a:lnTo>
                <a:lnTo>
                  <a:pt x="5118" y="44"/>
                </a:lnTo>
                <a:lnTo>
                  <a:pt x="5348" y="88"/>
                </a:lnTo>
                <a:lnTo>
                  <a:pt x="5559" y="132"/>
                </a:lnTo>
                <a:lnTo>
                  <a:pt x="5771" y="194"/>
                </a:lnTo>
                <a:lnTo>
                  <a:pt x="5983" y="264"/>
                </a:lnTo>
                <a:lnTo>
                  <a:pt x="6186" y="344"/>
                </a:lnTo>
                <a:lnTo>
                  <a:pt x="6389" y="432"/>
                </a:lnTo>
                <a:lnTo>
                  <a:pt x="6574" y="529"/>
                </a:lnTo>
                <a:lnTo>
                  <a:pt x="6768" y="635"/>
                </a:lnTo>
                <a:lnTo>
                  <a:pt x="6944" y="759"/>
                </a:lnTo>
                <a:lnTo>
                  <a:pt x="7121" y="882"/>
                </a:lnTo>
                <a:lnTo>
                  <a:pt x="7288" y="1015"/>
                </a:lnTo>
                <a:lnTo>
                  <a:pt x="7456" y="1147"/>
                </a:lnTo>
                <a:lnTo>
                  <a:pt x="7606" y="1297"/>
                </a:lnTo>
                <a:lnTo>
                  <a:pt x="7756" y="1456"/>
                </a:lnTo>
                <a:lnTo>
                  <a:pt x="7897" y="1615"/>
                </a:lnTo>
                <a:lnTo>
                  <a:pt x="8030" y="1782"/>
                </a:lnTo>
                <a:lnTo>
                  <a:pt x="8153" y="1959"/>
                </a:lnTo>
                <a:lnTo>
                  <a:pt x="8268" y="2135"/>
                </a:lnTo>
                <a:lnTo>
                  <a:pt x="8383" y="2329"/>
                </a:lnTo>
                <a:lnTo>
                  <a:pt x="8480" y="2515"/>
                </a:lnTo>
                <a:lnTo>
                  <a:pt x="8568" y="2718"/>
                </a:lnTo>
                <a:lnTo>
                  <a:pt x="8647" y="2921"/>
                </a:lnTo>
                <a:lnTo>
                  <a:pt x="8718" y="3124"/>
                </a:lnTo>
                <a:lnTo>
                  <a:pt x="8780" y="3336"/>
                </a:lnTo>
                <a:lnTo>
                  <a:pt x="8824" y="3556"/>
                </a:lnTo>
                <a:lnTo>
                  <a:pt x="8868" y="3777"/>
                </a:lnTo>
                <a:lnTo>
                  <a:pt x="8894" y="3997"/>
                </a:lnTo>
                <a:lnTo>
                  <a:pt x="8912" y="4227"/>
                </a:lnTo>
                <a:lnTo>
                  <a:pt x="8921" y="4456"/>
                </a:lnTo>
                <a:lnTo>
                  <a:pt x="8921" y="4456"/>
                </a:lnTo>
                <a:lnTo>
                  <a:pt x="8912" y="4642"/>
                </a:lnTo>
                <a:lnTo>
                  <a:pt x="8903" y="4818"/>
                </a:lnTo>
                <a:lnTo>
                  <a:pt x="8886" y="4986"/>
                </a:lnTo>
                <a:lnTo>
                  <a:pt x="8859" y="5154"/>
                </a:lnTo>
                <a:lnTo>
                  <a:pt x="8833" y="5321"/>
                </a:lnTo>
                <a:lnTo>
                  <a:pt x="8797" y="5480"/>
                </a:lnTo>
                <a:lnTo>
                  <a:pt x="8718" y="5798"/>
                </a:lnTo>
                <a:lnTo>
                  <a:pt x="8718" y="5798"/>
                </a:lnTo>
                <a:lnTo>
                  <a:pt x="13439" y="10456"/>
                </a:lnTo>
                <a:lnTo>
                  <a:pt x="13439" y="10456"/>
                </a:lnTo>
                <a:lnTo>
                  <a:pt x="13439" y="13298"/>
                </a:lnTo>
                <a:lnTo>
                  <a:pt x="13439" y="13298"/>
                </a:lnTo>
                <a:lnTo>
                  <a:pt x="10748" y="13298"/>
                </a:lnTo>
                <a:lnTo>
                  <a:pt x="10748" y="13298"/>
                </a:lnTo>
                <a:lnTo>
                  <a:pt x="10748" y="11471"/>
                </a:lnTo>
                <a:lnTo>
                  <a:pt x="10748" y="11471"/>
                </a:lnTo>
                <a:lnTo>
                  <a:pt x="9000" y="11471"/>
                </a:lnTo>
                <a:lnTo>
                  <a:pt x="9000" y="11471"/>
                </a:lnTo>
                <a:lnTo>
                  <a:pt x="9000" y="9689"/>
                </a:lnTo>
                <a:lnTo>
                  <a:pt x="9000" y="9689"/>
                </a:lnTo>
                <a:lnTo>
                  <a:pt x="7129" y="9689"/>
                </a:lnTo>
                <a:lnTo>
                  <a:pt x="7129" y="8021"/>
                </a:lnTo>
                <a:close/>
              </a:path>
            </a:pathLst>
          </a:custGeom>
          <a:noFill/>
          <a:ln w="34925" cap="flat">
            <a:solidFill>
              <a:srgbClr val="001F50"/>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 name="MS cloud text">
            <a:extLst>
              <a:ext uri="{FF2B5EF4-FFF2-40B4-BE49-F238E27FC236}">
                <a16:creationId xmlns:a16="http://schemas.microsoft.com/office/drawing/2014/main" id="{9E59C516-6363-4A74-B86F-292983DE1AF7}"/>
              </a:ext>
            </a:extLst>
          </p:cNvPr>
          <p:cNvSpPr txBox="1">
            <a:spLocks/>
          </p:cNvSpPr>
          <p:nvPr/>
        </p:nvSpPr>
        <p:spPr>
          <a:xfrm>
            <a:off x="0" y="2055473"/>
            <a:ext cx="12192000" cy="1144502"/>
          </a:xfrm>
          <a:prstGeom prst="rect">
            <a:avLst/>
          </a:prstGeom>
        </p:spPr>
        <p:txBody>
          <a:bodyPr vert="horz" wrap="square" lIns="143428" tIns="89642" rIns="143428" bIns="89642" rtlCol="0" anchor="t">
            <a:noAutofit/>
          </a:bodyPr>
          <a:lstStyle>
            <a:lvl1pPr algn="ctr">
              <a:lnSpc>
                <a:spcPct val="90000"/>
              </a:lnSpc>
              <a:spcBef>
                <a:spcPct val="0"/>
              </a:spcBef>
              <a:buNone/>
              <a:defRPr lang="en-US" sz="4800" b="0" cap="none" spc="-102" baseline="0" dirty="0" smtClean="0">
                <a:ln w="3175">
                  <a:noFill/>
                </a:ln>
                <a:gradFill>
                  <a:gsLst>
                    <a:gs pos="21239">
                      <a:schemeClr val="bg2">
                        <a:lumMod val="50000"/>
                      </a:schemeClr>
                    </a:gs>
                    <a:gs pos="84000">
                      <a:schemeClr val="bg2">
                        <a:lumMod val="50000"/>
                      </a:schemeClr>
                    </a:gs>
                  </a:gsLst>
                  <a:lin ang="5400000" scaled="0"/>
                </a:gradFill>
                <a:effectLst/>
                <a:latin typeface="+mj-lt"/>
                <a:cs typeface="Segoe UI" pitchFamily="34" charset="0"/>
              </a:defRPr>
            </a:lvl1pPr>
          </a:lstStyle>
          <a:p>
            <a:pPr marL="0" marR="0" lvl="0" indent="0" algn="ctr" defTabSz="896386" rtl="0" eaLnBrk="1" fontAlgn="auto" latinLnBrk="0" hangingPunct="1">
              <a:lnSpc>
                <a:spcPct val="90000"/>
              </a:lnSpc>
              <a:spcBef>
                <a:spcPct val="0"/>
              </a:spcBef>
              <a:spcAft>
                <a:spcPts val="0"/>
              </a:spcAft>
              <a:buClrTx/>
              <a:buSzTx/>
              <a:buFontTx/>
              <a:buNone/>
              <a:tabLst/>
              <a:defRPr/>
            </a:pPr>
            <a:r>
              <a:rPr kumimoji="0" lang="en-US" sz="5500" b="0" i="0" u="none" strike="noStrike" kern="0" cap="none" spc="-100" normalizeH="0" baseline="0" noProof="0" dirty="0">
                <a:ln w="3175">
                  <a:noFill/>
                </a:ln>
                <a:solidFill>
                  <a:srgbClr val="002050"/>
                </a:solidFill>
                <a:effectLst/>
                <a:uLnTx/>
                <a:uFillTx/>
                <a:latin typeface="Segoe UI Semilight"/>
                <a:ea typeface="+mn-ea"/>
                <a:cs typeface="Segoe UI Semilight" panose="020B0402040204020203" pitchFamily="34" charset="0"/>
              </a:rPr>
              <a:t>Azure. Cloud for all.</a:t>
            </a:r>
            <a:endParaRPr kumimoji="0" lang="en-US" sz="5500" b="0" i="0" u="none" strike="noStrike" kern="0" cap="none" spc="-100" normalizeH="0" baseline="0" noProof="0" dirty="0">
              <a:ln w="3175">
                <a:noFill/>
              </a:ln>
              <a:solidFill>
                <a:srgbClr val="002050"/>
              </a:solidFill>
              <a:effectLst/>
              <a:uLnTx/>
              <a:uFillTx/>
              <a:latin typeface="Segoe UI Light"/>
              <a:ea typeface="+mn-ea"/>
              <a:cs typeface="Segoe UI Semilight" panose="020B0402040204020203" pitchFamily="34" charset="0"/>
            </a:endParaRPr>
          </a:p>
          <a:p>
            <a:pPr marL="0" marR="0" lvl="0" indent="0" algn="ctr" defTabSz="896386" rtl="0" eaLnBrk="1" fontAlgn="auto" latinLnBrk="0" hangingPunct="1">
              <a:lnSpc>
                <a:spcPct val="90000"/>
              </a:lnSpc>
              <a:spcBef>
                <a:spcPct val="0"/>
              </a:spcBef>
              <a:spcAft>
                <a:spcPts val="0"/>
              </a:spcAft>
              <a:buClrTx/>
              <a:buSzTx/>
              <a:buFontTx/>
              <a:buNone/>
              <a:tabLst/>
              <a:defRPr/>
            </a:pPr>
            <a:endParaRPr kumimoji="0" lang="en-US" sz="5500" b="0" i="0" u="none" strike="noStrike" kern="0" cap="none" spc="-100" normalizeH="0" baseline="0" noProof="0" dirty="0">
              <a:ln w="3175">
                <a:noFill/>
              </a:ln>
              <a:solidFill>
                <a:srgbClr val="002050"/>
              </a:solidFill>
              <a:effectLst/>
              <a:uLnTx/>
              <a:uFillTx/>
              <a:latin typeface="Segoe UI Light"/>
              <a:ea typeface="+mn-ea"/>
              <a:cs typeface="Segoe UI Semilight" panose="020B0402040204020203" pitchFamily="34" charset="0"/>
            </a:endParaRPr>
          </a:p>
        </p:txBody>
      </p:sp>
      <p:sp>
        <p:nvSpPr>
          <p:cNvPr id="13" name="Oval 12">
            <a:extLst>
              <a:ext uri="{FF2B5EF4-FFF2-40B4-BE49-F238E27FC236}">
                <a16:creationId xmlns:a16="http://schemas.microsoft.com/office/drawing/2014/main" id="{8356B447-D388-4785-B3F6-4488C99BB77B}"/>
              </a:ext>
            </a:extLst>
          </p:cNvPr>
          <p:cNvSpPr/>
          <p:nvPr/>
        </p:nvSpPr>
        <p:spPr bwMode="auto">
          <a:xfrm rot="16200000">
            <a:off x="2637677" y="4768977"/>
            <a:ext cx="146912" cy="146912"/>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5" name="Oval 14">
            <a:extLst>
              <a:ext uri="{FF2B5EF4-FFF2-40B4-BE49-F238E27FC236}">
                <a16:creationId xmlns:a16="http://schemas.microsoft.com/office/drawing/2014/main" id="{8356B447-D388-4785-B3F6-4488C99BB77B}"/>
              </a:ext>
            </a:extLst>
          </p:cNvPr>
          <p:cNvSpPr/>
          <p:nvPr/>
        </p:nvSpPr>
        <p:spPr bwMode="auto">
          <a:xfrm rot="16200000">
            <a:off x="4962276" y="4768978"/>
            <a:ext cx="146912" cy="146912"/>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6" name="Oval 15">
            <a:extLst>
              <a:ext uri="{FF2B5EF4-FFF2-40B4-BE49-F238E27FC236}">
                <a16:creationId xmlns:a16="http://schemas.microsoft.com/office/drawing/2014/main" id="{8356B447-D388-4785-B3F6-4488C99BB77B}"/>
              </a:ext>
            </a:extLst>
          </p:cNvPr>
          <p:cNvSpPr/>
          <p:nvPr/>
        </p:nvSpPr>
        <p:spPr bwMode="auto">
          <a:xfrm rot="16200000">
            <a:off x="7250545" y="4768978"/>
            <a:ext cx="146912" cy="146912"/>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7" name="Oval 16">
            <a:extLst>
              <a:ext uri="{FF2B5EF4-FFF2-40B4-BE49-F238E27FC236}">
                <a16:creationId xmlns:a16="http://schemas.microsoft.com/office/drawing/2014/main" id="{8356B447-D388-4785-B3F6-4488C99BB77B}"/>
              </a:ext>
            </a:extLst>
          </p:cNvPr>
          <p:cNvSpPr/>
          <p:nvPr/>
        </p:nvSpPr>
        <p:spPr bwMode="auto">
          <a:xfrm rot="16200000">
            <a:off x="9606693" y="4768978"/>
            <a:ext cx="146910" cy="146910"/>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cxnSp>
        <p:nvCxnSpPr>
          <p:cNvPr id="32" name="Straight Connector 31">
            <a:extLst>
              <a:ext uri="{FF2B5EF4-FFF2-40B4-BE49-F238E27FC236}">
                <a16:creationId xmlns:a16="http://schemas.microsoft.com/office/drawing/2014/main" id="{0E56090D-DF36-436E-BAD8-6044593294A5}"/>
              </a:ext>
            </a:extLst>
          </p:cNvPr>
          <p:cNvCxnSpPr/>
          <p:nvPr/>
        </p:nvCxnSpPr>
        <p:spPr>
          <a:xfrm flipV="1">
            <a:off x="2860066" y="4837471"/>
            <a:ext cx="2042298" cy="4962"/>
          </a:xfrm>
          <a:prstGeom prst="line">
            <a:avLst/>
          </a:prstGeom>
          <a:solidFill>
            <a:schemeClr val="bg1"/>
          </a:solidFill>
          <a:ln w="19050">
            <a:solidFill>
              <a:schemeClr val="tx2"/>
            </a:solidFill>
            <a:prstDash val="dash"/>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0E56090D-DF36-436E-BAD8-6044593294A5}"/>
              </a:ext>
            </a:extLst>
          </p:cNvPr>
          <p:cNvCxnSpPr/>
          <p:nvPr/>
        </p:nvCxnSpPr>
        <p:spPr>
          <a:xfrm>
            <a:off x="5160278" y="4835555"/>
            <a:ext cx="2019237" cy="7815"/>
          </a:xfrm>
          <a:prstGeom prst="line">
            <a:avLst/>
          </a:prstGeom>
          <a:solidFill>
            <a:schemeClr val="bg1"/>
          </a:solidFill>
          <a:ln w="19050">
            <a:solidFill>
              <a:schemeClr val="tx2"/>
            </a:solidFill>
            <a:prstDash val="dash"/>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0E56090D-DF36-436E-BAD8-6044593294A5}"/>
              </a:ext>
            </a:extLst>
          </p:cNvPr>
          <p:cNvCxnSpPr/>
          <p:nvPr/>
        </p:nvCxnSpPr>
        <p:spPr>
          <a:xfrm>
            <a:off x="7467599" y="4835506"/>
            <a:ext cx="2071215" cy="6927"/>
          </a:xfrm>
          <a:prstGeom prst="line">
            <a:avLst/>
          </a:prstGeom>
          <a:solidFill>
            <a:schemeClr val="bg1"/>
          </a:solidFill>
          <a:ln w="19050">
            <a:solidFill>
              <a:schemeClr val="tx2"/>
            </a:solidFill>
            <a:prstDash val="dash"/>
            <a:miter lim="800000"/>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951011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60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400"/>
                                        <p:tgtEl>
                                          <p:spTgt spid="19"/>
                                        </p:tgtEl>
                                      </p:cBhvr>
                                    </p:animEffect>
                                  </p:childTnLst>
                                </p:cTn>
                              </p:par>
                              <p:par>
                                <p:cTn id="8" presetID="42" presetClass="path" presetSubtype="0" decel="100000" fill="hold" grpId="1" nodeType="withEffect">
                                  <p:stCondLst>
                                    <p:cond delay="300"/>
                                  </p:stCondLst>
                                  <p:childTnLst>
                                    <p:animMotion origin="layout" path="M 4.79167E-6 2.22222E-6 L 4.79167E-6 0.09629 " pathEditMode="relative" rAng="0" ptsTypes="AA">
                                      <p:cBhvr>
                                        <p:cTn id="9" dur="700" spd="-100000" fill="hold"/>
                                        <p:tgtEl>
                                          <p:spTgt spid="19"/>
                                        </p:tgtEl>
                                        <p:attrNameLst>
                                          <p:attrName>ppt_x</p:attrName>
                                          <p:attrName>ppt_y</p:attrName>
                                        </p:attrNameLst>
                                      </p:cBhvr>
                                      <p:rCtr x="0" y="48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19" grpId="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2" name="Rectangle 11"/>
          <p:cNvSpPr/>
          <p:nvPr/>
        </p:nvSpPr>
        <p:spPr bwMode="auto">
          <a:xfrm>
            <a:off x="1954222" y="3921071"/>
            <a:ext cx="10237778" cy="2936929"/>
          </a:xfrm>
          <a:prstGeom prst="rect">
            <a:avLst/>
          </a:prstGeom>
          <a:solidFill>
            <a:schemeClr val="tx1">
              <a:alpha val="7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64" name="Straight Connector 63">
            <a:extLst>
              <a:ext uri="{FF2B5EF4-FFF2-40B4-BE49-F238E27FC236}">
                <a16:creationId xmlns:a16="http://schemas.microsoft.com/office/drawing/2014/main" id="{782DAFC6-595D-41F3-B9CC-8E8DAC9CE0FA}"/>
              </a:ext>
            </a:extLst>
          </p:cNvPr>
          <p:cNvCxnSpPr>
            <a:cxnSpLocks/>
          </p:cNvCxnSpPr>
          <p:nvPr/>
        </p:nvCxnSpPr>
        <p:spPr>
          <a:xfrm>
            <a:off x="1954222" y="487"/>
            <a:ext cx="0" cy="6888317"/>
          </a:xfrm>
          <a:prstGeom prst="line">
            <a:avLst/>
          </a:prstGeom>
          <a:noFill/>
          <a:ln w="19050" cap="flat">
            <a:solidFill>
              <a:schemeClr val="bg1">
                <a:lumMod val="75000"/>
                <a:alpha val="7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sp>
        <p:nvSpPr>
          <p:cNvPr id="92" name="Rectangle 91">
            <a:extLst>
              <a:ext uri="{FF2B5EF4-FFF2-40B4-BE49-F238E27FC236}">
                <a16:creationId xmlns:a16="http://schemas.microsoft.com/office/drawing/2014/main" id="{FEC29ACE-ED39-4DC1-832C-5A285BD670DB}"/>
              </a:ext>
            </a:extLst>
          </p:cNvPr>
          <p:cNvSpPr/>
          <p:nvPr/>
        </p:nvSpPr>
        <p:spPr>
          <a:xfrm>
            <a:off x="551627" y="5744961"/>
            <a:ext cx="889779" cy="331899"/>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568" b="0" i="0" u="none" strike="noStrike" kern="0" cap="none" spc="49" normalizeH="0" baseline="0" noProof="0">
                <a:ln>
                  <a:noFill/>
                </a:ln>
                <a:solidFill>
                  <a:srgbClr val="353535">
                    <a:lumMod val="40000"/>
                    <a:lumOff val="60000"/>
                  </a:srgbClr>
                </a:solidFill>
                <a:effectLst/>
                <a:uLnTx/>
                <a:uFillTx/>
                <a:latin typeface="Segoe UI" panose="020B0502040204020203" pitchFamily="34" charset="0"/>
                <a:ea typeface="+mn-ea"/>
                <a:cs typeface="Segoe UI" panose="020B0502040204020203" pitchFamily="34" charset="0"/>
              </a:rPr>
              <a:t>Trusted</a:t>
            </a:r>
          </a:p>
        </p:txBody>
      </p:sp>
      <p:sp>
        <p:nvSpPr>
          <p:cNvPr id="93" name="Rectangle 92">
            <a:extLst>
              <a:ext uri="{FF2B5EF4-FFF2-40B4-BE49-F238E27FC236}">
                <a16:creationId xmlns:a16="http://schemas.microsoft.com/office/drawing/2014/main" id="{38253431-7CCA-4219-9552-3F83C6EF0C7B}"/>
              </a:ext>
            </a:extLst>
          </p:cNvPr>
          <p:cNvSpPr/>
          <p:nvPr/>
        </p:nvSpPr>
        <p:spPr>
          <a:xfrm>
            <a:off x="587173" y="3102867"/>
            <a:ext cx="818686" cy="333617"/>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568" b="0" i="0" u="none" strike="noStrike" kern="0" cap="none" spc="49" normalizeH="0" baseline="0" noProof="0">
                <a:ln>
                  <a:noFill/>
                </a:ln>
                <a:solidFill>
                  <a:srgbClr val="353535">
                    <a:lumMod val="40000"/>
                    <a:lumOff val="60000"/>
                  </a:srgbClr>
                </a:solidFill>
                <a:effectLst/>
                <a:uLnTx/>
                <a:uFillTx/>
                <a:latin typeface="Segoe UI" panose="020B0502040204020203" pitchFamily="34" charset="0"/>
                <a:ea typeface="+mn-ea"/>
                <a:cs typeface="Segoe UI" panose="020B0502040204020203" pitchFamily="34" charset="0"/>
              </a:rPr>
              <a:t>Hybrid</a:t>
            </a:r>
          </a:p>
        </p:txBody>
      </p:sp>
      <p:sp>
        <p:nvSpPr>
          <p:cNvPr id="94" name="Rectangle 93">
            <a:extLst>
              <a:ext uri="{FF2B5EF4-FFF2-40B4-BE49-F238E27FC236}">
                <a16:creationId xmlns:a16="http://schemas.microsoft.com/office/drawing/2014/main" id="{3E3DB39F-D6D7-452A-91C7-CFB3763AD5CB}"/>
              </a:ext>
            </a:extLst>
          </p:cNvPr>
          <p:cNvSpPr/>
          <p:nvPr/>
        </p:nvSpPr>
        <p:spPr>
          <a:xfrm>
            <a:off x="426693" y="4423914"/>
            <a:ext cx="1139646" cy="331899"/>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568" b="0" i="0" u="none" strike="noStrike" kern="0" cap="none" spc="49" normalizeH="0" baseline="0" noProof="0">
                <a:ln>
                  <a:noFill/>
                </a:ln>
                <a:solidFill>
                  <a:srgbClr val="353535">
                    <a:lumMod val="40000"/>
                    <a:lumOff val="60000"/>
                  </a:srgbClr>
                </a:solidFill>
                <a:effectLst/>
                <a:uLnTx/>
                <a:uFillTx/>
                <a:latin typeface="Segoe UI" panose="020B0502040204020203" pitchFamily="34" charset="0"/>
                <a:ea typeface="+mn-ea"/>
                <a:cs typeface="Segoe UI" panose="020B0502040204020203" pitchFamily="34" charset="0"/>
              </a:rPr>
              <a:t>Intelligent</a:t>
            </a:r>
          </a:p>
        </p:txBody>
      </p:sp>
      <p:sp>
        <p:nvSpPr>
          <p:cNvPr id="95" name="light">
            <a:extLst>
              <a:ext uri="{FF2B5EF4-FFF2-40B4-BE49-F238E27FC236}">
                <a16:creationId xmlns:a16="http://schemas.microsoft.com/office/drawing/2014/main" id="{830932B8-BC4C-4481-A2C6-60A5B625AB44}"/>
              </a:ext>
            </a:extLst>
          </p:cNvPr>
          <p:cNvSpPr>
            <a:spLocks noChangeAspect="1" noEditPoints="1"/>
          </p:cNvSpPr>
          <p:nvPr/>
        </p:nvSpPr>
        <p:spPr bwMode="auto">
          <a:xfrm>
            <a:off x="853641" y="3796742"/>
            <a:ext cx="285750" cy="424238"/>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28575">
            <a:solidFill>
              <a:srgbClr val="B3B2B4"/>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96" name="Freeform 60">
            <a:extLst>
              <a:ext uri="{FF2B5EF4-FFF2-40B4-BE49-F238E27FC236}">
                <a16:creationId xmlns:a16="http://schemas.microsoft.com/office/drawing/2014/main" id="{8FBBBFF7-5D7B-4946-A8A3-BB8BEDDE8671}"/>
              </a:ext>
            </a:extLst>
          </p:cNvPr>
          <p:cNvSpPr>
            <a:spLocks noChangeArrowheads="1"/>
          </p:cNvSpPr>
          <p:nvPr/>
        </p:nvSpPr>
        <p:spPr bwMode="auto">
          <a:xfrm>
            <a:off x="760880" y="5091515"/>
            <a:ext cx="471273" cy="466323"/>
          </a:xfrm>
          <a:custGeom>
            <a:avLst/>
            <a:gdLst>
              <a:gd name="T0" fmla="*/ 3212 w 13440"/>
              <a:gd name="T1" fmla="*/ 3671 h 13299"/>
              <a:gd name="T2" fmla="*/ 3433 w 13440"/>
              <a:gd name="T3" fmla="*/ 3583 h 13299"/>
              <a:gd name="T4" fmla="*/ 3600 w 13440"/>
              <a:gd name="T5" fmla="*/ 3415 h 13299"/>
              <a:gd name="T6" fmla="*/ 3689 w 13440"/>
              <a:gd name="T7" fmla="*/ 3194 h 13299"/>
              <a:gd name="T8" fmla="*/ 3697 w 13440"/>
              <a:gd name="T9" fmla="*/ 3009 h 13299"/>
              <a:gd name="T10" fmla="*/ 3627 w 13440"/>
              <a:gd name="T11" fmla="*/ 2762 h 13299"/>
              <a:gd name="T12" fmla="*/ 3477 w 13440"/>
              <a:gd name="T13" fmla="*/ 2577 h 13299"/>
              <a:gd name="T14" fmla="*/ 3274 w 13440"/>
              <a:gd name="T15" fmla="*/ 2462 h 13299"/>
              <a:gd name="T16" fmla="*/ 3088 w 13440"/>
              <a:gd name="T17" fmla="*/ 2427 h 13299"/>
              <a:gd name="T18" fmla="*/ 2833 w 13440"/>
              <a:gd name="T19" fmla="*/ 2480 h 13299"/>
              <a:gd name="T20" fmla="*/ 2630 w 13440"/>
              <a:gd name="T21" fmla="*/ 2621 h 13299"/>
              <a:gd name="T22" fmla="*/ 2488 w 13440"/>
              <a:gd name="T23" fmla="*/ 2824 h 13299"/>
              <a:gd name="T24" fmla="*/ 2444 w 13440"/>
              <a:gd name="T25" fmla="*/ 3080 h 13299"/>
              <a:gd name="T26" fmla="*/ 2471 w 13440"/>
              <a:gd name="T27" fmla="*/ 3256 h 13299"/>
              <a:gd name="T28" fmla="*/ 2585 w 13440"/>
              <a:gd name="T29" fmla="*/ 3459 h 13299"/>
              <a:gd name="T30" fmla="*/ 2780 w 13440"/>
              <a:gd name="T31" fmla="*/ 3609 h 13299"/>
              <a:gd name="T32" fmla="*/ 3027 w 13440"/>
              <a:gd name="T33" fmla="*/ 3680 h 13299"/>
              <a:gd name="T34" fmla="*/ 6988 w 13440"/>
              <a:gd name="T35" fmla="*/ 8127 h 13299"/>
              <a:gd name="T36" fmla="*/ 6380 w 13440"/>
              <a:gd name="T37" fmla="*/ 8480 h 13299"/>
              <a:gd name="T38" fmla="*/ 5718 w 13440"/>
              <a:gd name="T39" fmla="*/ 8736 h 13299"/>
              <a:gd name="T40" fmla="*/ 5004 w 13440"/>
              <a:gd name="T41" fmla="*/ 8886 h 13299"/>
              <a:gd name="T42" fmla="*/ 4439 w 13440"/>
              <a:gd name="T43" fmla="*/ 8921 h 13299"/>
              <a:gd name="T44" fmla="*/ 3547 w 13440"/>
              <a:gd name="T45" fmla="*/ 8824 h 13299"/>
              <a:gd name="T46" fmla="*/ 2709 w 13440"/>
              <a:gd name="T47" fmla="*/ 8568 h 13299"/>
              <a:gd name="T48" fmla="*/ 1959 w 13440"/>
              <a:gd name="T49" fmla="*/ 8153 h 13299"/>
              <a:gd name="T50" fmla="*/ 1297 w 13440"/>
              <a:gd name="T51" fmla="*/ 7615 h 13299"/>
              <a:gd name="T52" fmla="*/ 759 w 13440"/>
              <a:gd name="T53" fmla="*/ 6953 h 13299"/>
              <a:gd name="T54" fmla="*/ 344 w 13440"/>
              <a:gd name="T55" fmla="*/ 6195 h 13299"/>
              <a:gd name="T56" fmla="*/ 88 w 13440"/>
              <a:gd name="T57" fmla="*/ 5357 h 13299"/>
              <a:gd name="T58" fmla="*/ 0 w 13440"/>
              <a:gd name="T59" fmla="*/ 4456 h 13299"/>
              <a:gd name="T60" fmla="*/ 44 w 13440"/>
              <a:gd name="T61" fmla="*/ 3777 h 13299"/>
              <a:gd name="T62" fmla="*/ 264 w 13440"/>
              <a:gd name="T63" fmla="*/ 2921 h 13299"/>
              <a:gd name="T64" fmla="*/ 644 w 13440"/>
              <a:gd name="T65" fmla="*/ 2135 h 13299"/>
              <a:gd name="T66" fmla="*/ 1156 w 13440"/>
              <a:gd name="T67" fmla="*/ 1456 h 13299"/>
              <a:gd name="T68" fmla="*/ 1782 w 13440"/>
              <a:gd name="T69" fmla="*/ 882 h 13299"/>
              <a:gd name="T70" fmla="*/ 2515 w 13440"/>
              <a:gd name="T71" fmla="*/ 432 h 13299"/>
              <a:gd name="T72" fmla="*/ 3327 w 13440"/>
              <a:gd name="T73" fmla="*/ 132 h 13299"/>
              <a:gd name="T74" fmla="*/ 4209 w 13440"/>
              <a:gd name="T75" fmla="*/ 0 h 13299"/>
              <a:gd name="T76" fmla="*/ 4898 w 13440"/>
              <a:gd name="T77" fmla="*/ 17 h 13299"/>
              <a:gd name="T78" fmla="*/ 5771 w 13440"/>
              <a:gd name="T79" fmla="*/ 194 h 13299"/>
              <a:gd name="T80" fmla="*/ 6574 w 13440"/>
              <a:gd name="T81" fmla="*/ 529 h 13299"/>
              <a:gd name="T82" fmla="*/ 7288 w 13440"/>
              <a:gd name="T83" fmla="*/ 1015 h 13299"/>
              <a:gd name="T84" fmla="*/ 7897 w 13440"/>
              <a:gd name="T85" fmla="*/ 1615 h 13299"/>
              <a:gd name="T86" fmla="*/ 8383 w 13440"/>
              <a:gd name="T87" fmla="*/ 2329 h 13299"/>
              <a:gd name="T88" fmla="*/ 8718 w 13440"/>
              <a:gd name="T89" fmla="*/ 3124 h 13299"/>
              <a:gd name="T90" fmla="*/ 8894 w 13440"/>
              <a:gd name="T91" fmla="*/ 3997 h 13299"/>
              <a:gd name="T92" fmla="*/ 8912 w 13440"/>
              <a:gd name="T93" fmla="*/ 4642 h 13299"/>
              <a:gd name="T94" fmla="*/ 8833 w 13440"/>
              <a:gd name="T95" fmla="*/ 5321 h 13299"/>
              <a:gd name="T96" fmla="*/ 13439 w 13440"/>
              <a:gd name="T97" fmla="*/ 10456 h 13299"/>
              <a:gd name="T98" fmla="*/ 10748 w 13440"/>
              <a:gd name="T99" fmla="*/ 13298 h 13299"/>
              <a:gd name="T100" fmla="*/ 9000 w 13440"/>
              <a:gd name="T101" fmla="*/ 11471 h 13299"/>
              <a:gd name="T102" fmla="*/ 7129 w 13440"/>
              <a:gd name="T103" fmla="*/ 9689 h 13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440" h="13299">
                <a:moveTo>
                  <a:pt x="3088" y="3689"/>
                </a:moveTo>
                <a:lnTo>
                  <a:pt x="3088" y="3689"/>
                </a:lnTo>
                <a:lnTo>
                  <a:pt x="3150" y="3680"/>
                </a:lnTo>
                <a:lnTo>
                  <a:pt x="3212" y="3671"/>
                </a:lnTo>
                <a:lnTo>
                  <a:pt x="3274" y="3662"/>
                </a:lnTo>
                <a:lnTo>
                  <a:pt x="3327" y="3636"/>
                </a:lnTo>
                <a:lnTo>
                  <a:pt x="3380" y="3609"/>
                </a:lnTo>
                <a:lnTo>
                  <a:pt x="3433" y="3583"/>
                </a:lnTo>
                <a:lnTo>
                  <a:pt x="3477" y="3547"/>
                </a:lnTo>
                <a:lnTo>
                  <a:pt x="3521" y="3503"/>
                </a:lnTo>
                <a:lnTo>
                  <a:pt x="3556" y="3459"/>
                </a:lnTo>
                <a:lnTo>
                  <a:pt x="3600" y="3415"/>
                </a:lnTo>
                <a:lnTo>
                  <a:pt x="3627" y="3362"/>
                </a:lnTo>
                <a:lnTo>
                  <a:pt x="3653" y="3309"/>
                </a:lnTo>
                <a:lnTo>
                  <a:pt x="3671" y="3256"/>
                </a:lnTo>
                <a:lnTo>
                  <a:pt x="3689" y="3194"/>
                </a:lnTo>
                <a:lnTo>
                  <a:pt x="3697" y="3141"/>
                </a:lnTo>
                <a:lnTo>
                  <a:pt x="3706" y="3080"/>
                </a:lnTo>
                <a:lnTo>
                  <a:pt x="3706" y="3080"/>
                </a:lnTo>
                <a:lnTo>
                  <a:pt x="3697" y="3009"/>
                </a:lnTo>
                <a:lnTo>
                  <a:pt x="3689" y="2947"/>
                </a:lnTo>
                <a:lnTo>
                  <a:pt x="3671" y="2885"/>
                </a:lnTo>
                <a:lnTo>
                  <a:pt x="3653" y="2824"/>
                </a:lnTo>
                <a:lnTo>
                  <a:pt x="3627" y="2762"/>
                </a:lnTo>
                <a:lnTo>
                  <a:pt x="3600" y="2709"/>
                </a:lnTo>
                <a:lnTo>
                  <a:pt x="3556" y="2665"/>
                </a:lnTo>
                <a:lnTo>
                  <a:pt x="3521" y="2621"/>
                </a:lnTo>
                <a:lnTo>
                  <a:pt x="3477" y="2577"/>
                </a:lnTo>
                <a:lnTo>
                  <a:pt x="3433" y="2541"/>
                </a:lnTo>
                <a:lnTo>
                  <a:pt x="3380" y="2506"/>
                </a:lnTo>
                <a:lnTo>
                  <a:pt x="3327" y="2480"/>
                </a:lnTo>
                <a:lnTo>
                  <a:pt x="3274" y="2462"/>
                </a:lnTo>
                <a:lnTo>
                  <a:pt x="3212" y="2444"/>
                </a:lnTo>
                <a:lnTo>
                  <a:pt x="3150" y="2435"/>
                </a:lnTo>
                <a:lnTo>
                  <a:pt x="3088" y="2427"/>
                </a:lnTo>
                <a:lnTo>
                  <a:pt x="3088" y="2427"/>
                </a:lnTo>
                <a:lnTo>
                  <a:pt x="3027" y="2435"/>
                </a:lnTo>
                <a:lnTo>
                  <a:pt x="2956" y="2444"/>
                </a:lnTo>
                <a:lnTo>
                  <a:pt x="2894" y="2462"/>
                </a:lnTo>
                <a:lnTo>
                  <a:pt x="2833" y="2480"/>
                </a:lnTo>
                <a:lnTo>
                  <a:pt x="2780" y="2506"/>
                </a:lnTo>
                <a:lnTo>
                  <a:pt x="2727" y="2541"/>
                </a:lnTo>
                <a:lnTo>
                  <a:pt x="2674" y="2577"/>
                </a:lnTo>
                <a:lnTo>
                  <a:pt x="2630" y="2621"/>
                </a:lnTo>
                <a:lnTo>
                  <a:pt x="2585" y="2665"/>
                </a:lnTo>
                <a:lnTo>
                  <a:pt x="2550" y="2709"/>
                </a:lnTo>
                <a:lnTo>
                  <a:pt x="2515" y="2762"/>
                </a:lnTo>
                <a:lnTo>
                  <a:pt x="2488" y="2824"/>
                </a:lnTo>
                <a:lnTo>
                  <a:pt x="2471" y="2885"/>
                </a:lnTo>
                <a:lnTo>
                  <a:pt x="2453" y="2947"/>
                </a:lnTo>
                <a:lnTo>
                  <a:pt x="2444" y="3009"/>
                </a:lnTo>
                <a:lnTo>
                  <a:pt x="2444" y="3080"/>
                </a:lnTo>
                <a:lnTo>
                  <a:pt x="2444" y="3080"/>
                </a:lnTo>
                <a:lnTo>
                  <a:pt x="2444" y="3141"/>
                </a:lnTo>
                <a:lnTo>
                  <a:pt x="2453" y="3194"/>
                </a:lnTo>
                <a:lnTo>
                  <a:pt x="2471" y="3256"/>
                </a:lnTo>
                <a:lnTo>
                  <a:pt x="2488" y="3309"/>
                </a:lnTo>
                <a:lnTo>
                  <a:pt x="2515" y="3362"/>
                </a:lnTo>
                <a:lnTo>
                  <a:pt x="2550" y="3415"/>
                </a:lnTo>
                <a:lnTo>
                  <a:pt x="2585" y="3459"/>
                </a:lnTo>
                <a:lnTo>
                  <a:pt x="2630" y="3503"/>
                </a:lnTo>
                <a:lnTo>
                  <a:pt x="2674" y="3547"/>
                </a:lnTo>
                <a:lnTo>
                  <a:pt x="2727" y="3583"/>
                </a:lnTo>
                <a:lnTo>
                  <a:pt x="2780" y="3609"/>
                </a:lnTo>
                <a:lnTo>
                  <a:pt x="2833" y="3636"/>
                </a:lnTo>
                <a:lnTo>
                  <a:pt x="2894" y="3662"/>
                </a:lnTo>
                <a:lnTo>
                  <a:pt x="2956" y="3671"/>
                </a:lnTo>
                <a:lnTo>
                  <a:pt x="3027" y="3680"/>
                </a:lnTo>
                <a:lnTo>
                  <a:pt x="3088" y="3689"/>
                </a:lnTo>
                <a:close/>
                <a:moveTo>
                  <a:pt x="7129" y="8021"/>
                </a:moveTo>
                <a:lnTo>
                  <a:pt x="7129" y="8021"/>
                </a:lnTo>
                <a:lnTo>
                  <a:pt x="6988" y="8127"/>
                </a:lnTo>
                <a:lnTo>
                  <a:pt x="6838" y="8224"/>
                </a:lnTo>
                <a:lnTo>
                  <a:pt x="6689" y="8321"/>
                </a:lnTo>
                <a:lnTo>
                  <a:pt x="6539" y="8400"/>
                </a:lnTo>
                <a:lnTo>
                  <a:pt x="6380" y="8480"/>
                </a:lnTo>
                <a:lnTo>
                  <a:pt x="6221" y="8559"/>
                </a:lnTo>
                <a:lnTo>
                  <a:pt x="6054" y="8621"/>
                </a:lnTo>
                <a:lnTo>
                  <a:pt x="5886" y="8683"/>
                </a:lnTo>
                <a:lnTo>
                  <a:pt x="5718" y="8736"/>
                </a:lnTo>
                <a:lnTo>
                  <a:pt x="5542" y="8789"/>
                </a:lnTo>
                <a:lnTo>
                  <a:pt x="5365" y="8824"/>
                </a:lnTo>
                <a:lnTo>
                  <a:pt x="5180" y="8859"/>
                </a:lnTo>
                <a:lnTo>
                  <a:pt x="5004" y="8886"/>
                </a:lnTo>
                <a:lnTo>
                  <a:pt x="4818" y="8903"/>
                </a:lnTo>
                <a:lnTo>
                  <a:pt x="4624" y="8912"/>
                </a:lnTo>
                <a:lnTo>
                  <a:pt x="4439" y="8921"/>
                </a:lnTo>
                <a:lnTo>
                  <a:pt x="4439" y="8921"/>
                </a:lnTo>
                <a:lnTo>
                  <a:pt x="4209" y="8912"/>
                </a:lnTo>
                <a:lnTo>
                  <a:pt x="3989" y="8894"/>
                </a:lnTo>
                <a:lnTo>
                  <a:pt x="3759" y="8868"/>
                </a:lnTo>
                <a:lnTo>
                  <a:pt x="3547" y="8824"/>
                </a:lnTo>
                <a:lnTo>
                  <a:pt x="3327" y="8780"/>
                </a:lnTo>
                <a:lnTo>
                  <a:pt x="3124" y="8718"/>
                </a:lnTo>
                <a:lnTo>
                  <a:pt x="2912" y="8647"/>
                </a:lnTo>
                <a:lnTo>
                  <a:pt x="2709" y="8568"/>
                </a:lnTo>
                <a:lnTo>
                  <a:pt x="2515" y="8480"/>
                </a:lnTo>
                <a:lnTo>
                  <a:pt x="2321" y="8383"/>
                </a:lnTo>
                <a:lnTo>
                  <a:pt x="2135" y="8277"/>
                </a:lnTo>
                <a:lnTo>
                  <a:pt x="1959" y="8153"/>
                </a:lnTo>
                <a:lnTo>
                  <a:pt x="1782" y="8030"/>
                </a:lnTo>
                <a:lnTo>
                  <a:pt x="1615" y="7897"/>
                </a:lnTo>
                <a:lnTo>
                  <a:pt x="1456" y="7765"/>
                </a:lnTo>
                <a:lnTo>
                  <a:pt x="1297" y="7615"/>
                </a:lnTo>
                <a:lnTo>
                  <a:pt x="1156" y="7456"/>
                </a:lnTo>
                <a:lnTo>
                  <a:pt x="1015" y="7297"/>
                </a:lnTo>
                <a:lnTo>
                  <a:pt x="882" y="7129"/>
                </a:lnTo>
                <a:lnTo>
                  <a:pt x="759" y="6953"/>
                </a:lnTo>
                <a:lnTo>
                  <a:pt x="644" y="6776"/>
                </a:lnTo>
                <a:lnTo>
                  <a:pt x="529" y="6583"/>
                </a:lnTo>
                <a:lnTo>
                  <a:pt x="432" y="6398"/>
                </a:lnTo>
                <a:lnTo>
                  <a:pt x="344" y="6195"/>
                </a:lnTo>
                <a:lnTo>
                  <a:pt x="264" y="5992"/>
                </a:lnTo>
                <a:lnTo>
                  <a:pt x="194" y="5789"/>
                </a:lnTo>
                <a:lnTo>
                  <a:pt x="132" y="5577"/>
                </a:lnTo>
                <a:lnTo>
                  <a:pt x="88" y="5357"/>
                </a:lnTo>
                <a:lnTo>
                  <a:pt x="44" y="5136"/>
                </a:lnTo>
                <a:lnTo>
                  <a:pt x="17" y="4915"/>
                </a:lnTo>
                <a:lnTo>
                  <a:pt x="0" y="4686"/>
                </a:lnTo>
                <a:lnTo>
                  <a:pt x="0" y="4456"/>
                </a:lnTo>
                <a:lnTo>
                  <a:pt x="0" y="4456"/>
                </a:lnTo>
                <a:lnTo>
                  <a:pt x="0" y="4227"/>
                </a:lnTo>
                <a:lnTo>
                  <a:pt x="17" y="3997"/>
                </a:lnTo>
                <a:lnTo>
                  <a:pt x="44" y="3777"/>
                </a:lnTo>
                <a:lnTo>
                  <a:pt x="88" y="3556"/>
                </a:lnTo>
                <a:lnTo>
                  <a:pt x="132" y="3336"/>
                </a:lnTo>
                <a:lnTo>
                  <a:pt x="194" y="3124"/>
                </a:lnTo>
                <a:lnTo>
                  <a:pt x="264" y="2921"/>
                </a:lnTo>
                <a:lnTo>
                  <a:pt x="344" y="2718"/>
                </a:lnTo>
                <a:lnTo>
                  <a:pt x="432" y="2515"/>
                </a:lnTo>
                <a:lnTo>
                  <a:pt x="529" y="2329"/>
                </a:lnTo>
                <a:lnTo>
                  <a:pt x="644" y="2135"/>
                </a:lnTo>
                <a:lnTo>
                  <a:pt x="759" y="1959"/>
                </a:lnTo>
                <a:lnTo>
                  <a:pt x="882" y="1782"/>
                </a:lnTo>
                <a:lnTo>
                  <a:pt x="1015" y="1615"/>
                </a:lnTo>
                <a:lnTo>
                  <a:pt x="1156" y="1456"/>
                </a:lnTo>
                <a:lnTo>
                  <a:pt x="1297" y="1297"/>
                </a:lnTo>
                <a:lnTo>
                  <a:pt x="1456" y="1147"/>
                </a:lnTo>
                <a:lnTo>
                  <a:pt x="1615" y="1015"/>
                </a:lnTo>
                <a:lnTo>
                  <a:pt x="1782" y="882"/>
                </a:lnTo>
                <a:lnTo>
                  <a:pt x="1959" y="759"/>
                </a:lnTo>
                <a:lnTo>
                  <a:pt x="2135" y="635"/>
                </a:lnTo>
                <a:lnTo>
                  <a:pt x="2321" y="529"/>
                </a:lnTo>
                <a:lnTo>
                  <a:pt x="2515" y="432"/>
                </a:lnTo>
                <a:lnTo>
                  <a:pt x="2709" y="344"/>
                </a:lnTo>
                <a:lnTo>
                  <a:pt x="2912" y="264"/>
                </a:lnTo>
                <a:lnTo>
                  <a:pt x="3124" y="194"/>
                </a:lnTo>
                <a:lnTo>
                  <a:pt x="3327" y="132"/>
                </a:lnTo>
                <a:lnTo>
                  <a:pt x="3547" y="88"/>
                </a:lnTo>
                <a:lnTo>
                  <a:pt x="3759" y="44"/>
                </a:lnTo>
                <a:lnTo>
                  <a:pt x="3989" y="17"/>
                </a:lnTo>
                <a:lnTo>
                  <a:pt x="4209" y="0"/>
                </a:lnTo>
                <a:lnTo>
                  <a:pt x="4439" y="0"/>
                </a:lnTo>
                <a:lnTo>
                  <a:pt x="4439" y="0"/>
                </a:lnTo>
                <a:lnTo>
                  <a:pt x="4668" y="0"/>
                </a:lnTo>
                <a:lnTo>
                  <a:pt x="4898" y="17"/>
                </a:lnTo>
                <a:lnTo>
                  <a:pt x="5118" y="44"/>
                </a:lnTo>
                <a:lnTo>
                  <a:pt x="5348" y="88"/>
                </a:lnTo>
                <a:lnTo>
                  <a:pt x="5559" y="132"/>
                </a:lnTo>
                <a:lnTo>
                  <a:pt x="5771" y="194"/>
                </a:lnTo>
                <a:lnTo>
                  <a:pt x="5983" y="264"/>
                </a:lnTo>
                <a:lnTo>
                  <a:pt x="6186" y="344"/>
                </a:lnTo>
                <a:lnTo>
                  <a:pt x="6389" y="432"/>
                </a:lnTo>
                <a:lnTo>
                  <a:pt x="6574" y="529"/>
                </a:lnTo>
                <a:lnTo>
                  <a:pt x="6768" y="635"/>
                </a:lnTo>
                <a:lnTo>
                  <a:pt x="6944" y="759"/>
                </a:lnTo>
                <a:lnTo>
                  <a:pt x="7121" y="882"/>
                </a:lnTo>
                <a:lnTo>
                  <a:pt x="7288" y="1015"/>
                </a:lnTo>
                <a:lnTo>
                  <a:pt x="7456" y="1147"/>
                </a:lnTo>
                <a:lnTo>
                  <a:pt x="7606" y="1297"/>
                </a:lnTo>
                <a:lnTo>
                  <a:pt x="7756" y="1456"/>
                </a:lnTo>
                <a:lnTo>
                  <a:pt x="7897" y="1615"/>
                </a:lnTo>
                <a:lnTo>
                  <a:pt x="8030" y="1782"/>
                </a:lnTo>
                <a:lnTo>
                  <a:pt x="8153" y="1959"/>
                </a:lnTo>
                <a:lnTo>
                  <a:pt x="8268" y="2135"/>
                </a:lnTo>
                <a:lnTo>
                  <a:pt x="8383" y="2329"/>
                </a:lnTo>
                <a:lnTo>
                  <a:pt x="8480" y="2515"/>
                </a:lnTo>
                <a:lnTo>
                  <a:pt x="8568" y="2718"/>
                </a:lnTo>
                <a:lnTo>
                  <a:pt x="8647" y="2921"/>
                </a:lnTo>
                <a:lnTo>
                  <a:pt x="8718" y="3124"/>
                </a:lnTo>
                <a:lnTo>
                  <a:pt x="8780" y="3336"/>
                </a:lnTo>
                <a:lnTo>
                  <a:pt x="8824" y="3556"/>
                </a:lnTo>
                <a:lnTo>
                  <a:pt x="8868" y="3777"/>
                </a:lnTo>
                <a:lnTo>
                  <a:pt x="8894" y="3997"/>
                </a:lnTo>
                <a:lnTo>
                  <a:pt x="8912" y="4227"/>
                </a:lnTo>
                <a:lnTo>
                  <a:pt x="8921" y="4456"/>
                </a:lnTo>
                <a:lnTo>
                  <a:pt x="8921" y="4456"/>
                </a:lnTo>
                <a:lnTo>
                  <a:pt x="8912" y="4642"/>
                </a:lnTo>
                <a:lnTo>
                  <a:pt x="8903" y="4818"/>
                </a:lnTo>
                <a:lnTo>
                  <a:pt x="8886" y="4986"/>
                </a:lnTo>
                <a:lnTo>
                  <a:pt x="8859" y="5154"/>
                </a:lnTo>
                <a:lnTo>
                  <a:pt x="8833" y="5321"/>
                </a:lnTo>
                <a:lnTo>
                  <a:pt x="8797" y="5480"/>
                </a:lnTo>
                <a:lnTo>
                  <a:pt x="8718" y="5798"/>
                </a:lnTo>
                <a:lnTo>
                  <a:pt x="8718" y="5798"/>
                </a:lnTo>
                <a:lnTo>
                  <a:pt x="13439" y="10456"/>
                </a:lnTo>
                <a:lnTo>
                  <a:pt x="13439" y="10456"/>
                </a:lnTo>
                <a:lnTo>
                  <a:pt x="13439" y="13298"/>
                </a:lnTo>
                <a:lnTo>
                  <a:pt x="13439" y="13298"/>
                </a:lnTo>
                <a:lnTo>
                  <a:pt x="10748" y="13298"/>
                </a:lnTo>
                <a:lnTo>
                  <a:pt x="10748" y="13298"/>
                </a:lnTo>
                <a:lnTo>
                  <a:pt x="10748" y="11471"/>
                </a:lnTo>
                <a:lnTo>
                  <a:pt x="10748" y="11471"/>
                </a:lnTo>
                <a:lnTo>
                  <a:pt x="9000" y="11471"/>
                </a:lnTo>
                <a:lnTo>
                  <a:pt x="9000" y="11471"/>
                </a:lnTo>
                <a:lnTo>
                  <a:pt x="9000" y="9689"/>
                </a:lnTo>
                <a:lnTo>
                  <a:pt x="9000" y="9689"/>
                </a:lnTo>
                <a:lnTo>
                  <a:pt x="7129" y="9689"/>
                </a:lnTo>
                <a:lnTo>
                  <a:pt x="7129" y="8021"/>
                </a:lnTo>
                <a:close/>
              </a:path>
            </a:pathLst>
          </a:custGeom>
          <a:noFill/>
          <a:ln w="28575" cap="flat">
            <a:solidFill>
              <a:srgbClr val="B3B2B4"/>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nvGrpSpPr>
          <p:cNvPr id="99" name="Group 98">
            <a:extLst>
              <a:ext uri="{FF2B5EF4-FFF2-40B4-BE49-F238E27FC236}">
                <a16:creationId xmlns:a16="http://schemas.microsoft.com/office/drawing/2014/main" id="{6F7B5166-8C23-4293-BFE4-E0BD2A13DD0F}"/>
              </a:ext>
            </a:extLst>
          </p:cNvPr>
          <p:cNvGrpSpPr/>
          <p:nvPr/>
        </p:nvGrpSpPr>
        <p:grpSpPr>
          <a:xfrm>
            <a:off x="756911" y="2522228"/>
            <a:ext cx="451261" cy="440761"/>
            <a:chOff x="2088630" y="3287843"/>
            <a:chExt cx="429718" cy="419725"/>
          </a:xfrm>
          <a:noFill/>
        </p:grpSpPr>
        <p:sp>
          <p:nvSpPr>
            <p:cNvPr id="100" name="Rectangle 99">
              <a:extLst>
                <a:ext uri="{FF2B5EF4-FFF2-40B4-BE49-F238E27FC236}">
                  <a16:creationId xmlns:a16="http://schemas.microsoft.com/office/drawing/2014/main" id="{C840E4CD-B3CC-41AD-A838-A57FE913746E}"/>
                </a:ext>
              </a:extLst>
            </p:cNvPr>
            <p:cNvSpPr/>
            <p:nvPr/>
          </p:nvSpPr>
          <p:spPr bwMode="auto">
            <a:xfrm>
              <a:off x="2213548" y="3287843"/>
              <a:ext cx="304800" cy="304800"/>
            </a:xfrm>
            <a:prstGeom prst="rect">
              <a:avLst/>
            </a:prstGeom>
            <a:noFill/>
            <a:ln w="28575">
              <a:solidFill>
                <a:srgbClr val="B3B2B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01" name="Rectangle 100">
              <a:extLst>
                <a:ext uri="{FF2B5EF4-FFF2-40B4-BE49-F238E27FC236}">
                  <a16:creationId xmlns:a16="http://schemas.microsoft.com/office/drawing/2014/main" id="{53D7E4AA-A2E3-4EDC-8544-064D7D0780BC}"/>
                </a:ext>
              </a:extLst>
            </p:cNvPr>
            <p:cNvSpPr/>
            <p:nvPr/>
          </p:nvSpPr>
          <p:spPr bwMode="auto">
            <a:xfrm>
              <a:off x="2088630" y="3402768"/>
              <a:ext cx="304800" cy="304800"/>
            </a:xfrm>
            <a:prstGeom prst="rect">
              <a:avLst/>
            </a:prstGeom>
            <a:noFill/>
            <a:ln w="28575">
              <a:solidFill>
                <a:srgbClr val="B3B2B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sp>
        <p:nvSpPr>
          <p:cNvPr id="102" name="Rectangle 101">
            <a:extLst>
              <a:ext uri="{FF2B5EF4-FFF2-40B4-BE49-F238E27FC236}">
                <a16:creationId xmlns:a16="http://schemas.microsoft.com/office/drawing/2014/main" id="{698FCEC8-52FF-464E-A563-A99A52D27BDA}"/>
              </a:ext>
            </a:extLst>
          </p:cNvPr>
          <p:cNvSpPr/>
          <p:nvPr/>
        </p:nvSpPr>
        <p:spPr>
          <a:xfrm>
            <a:off x="163345" y="1714440"/>
            <a:ext cx="1662952" cy="452590"/>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2353" b="0" i="0" u="none" strike="noStrike" kern="0" cap="none" spc="49" normalizeH="0" baseline="0" noProof="0" dirty="0">
                <a:ln>
                  <a:noFill/>
                </a:ln>
                <a:solidFill>
                  <a:srgbClr val="0078D7"/>
                </a:solidFill>
                <a:effectLst/>
                <a:uLnTx/>
                <a:uFillTx/>
                <a:latin typeface="Segoe UI" panose="020B0502040204020203" pitchFamily="34" charset="0"/>
                <a:ea typeface="+mn-ea"/>
                <a:cs typeface="Segoe UI" panose="020B0502040204020203" pitchFamily="34" charset="0"/>
              </a:rPr>
              <a:t>Productive</a:t>
            </a:r>
          </a:p>
        </p:txBody>
      </p:sp>
      <p:sp>
        <p:nvSpPr>
          <p:cNvPr id="103" name="speedometer_2">
            <a:extLst>
              <a:ext uri="{FF2B5EF4-FFF2-40B4-BE49-F238E27FC236}">
                <a16:creationId xmlns:a16="http://schemas.microsoft.com/office/drawing/2014/main" id="{BFC0E3B5-0EEA-4AD2-9349-41F88A04DA69}"/>
              </a:ext>
            </a:extLst>
          </p:cNvPr>
          <p:cNvSpPr>
            <a:spLocks noChangeAspect="1" noEditPoints="1"/>
          </p:cNvSpPr>
          <p:nvPr/>
        </p:nvSpPr>
        <p:spPr bwMode="auto">
          <a:xfrm>
            <a:off x="693072" y="991480"/>
            <a:ext cx="600077" cy="600075"/>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28575">
            <a:solidFill>
              <a:srgbClr val="001F50"/>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60" name="Title 1">
            <a:extLst>
              <a:ext uri="{FF2B5EF4-FFF2-40B4-BE49-F238E27FC236}">
                <a16:creationId xmlns:a16="http://schemas.microsoft.com/office/drawing/2014/main" id="{A6A2D36D-1B5B-4FBD-9FD5-8462900FB166}"/>
              </a:ext>
            </a:extLst>
          </p:cNvPr>
          <p:cNvSpPr txBox="1">
            <a:spLocks/>
          </p:cNvSpPr>
          <p:nvPr/>
        </p:nvSpPr>
        <p:spPr>
          <a:xfrm>
            <a:off x="2647792" y="520123"/>
            <a:ext cx="8523818" cy="899537"/>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90000"/>
              </a:lnSpc>
              <a:spcBef>
                <a:spcPct val="0"/>
              </a:spcBef>
              <a:spcAft>
                <a:spcPts val="588"/>
              </a:spcAft>
              <a:buClrTx/>
              <a:buSzTx/>
              <a:buFontTx/>
              <a:buNone/>
              <a:tabLst/>
              <a:defRPr/>
            </a:pPr>
            <a:r>
              <a:rPr kumimoji="0" lang="en-US" sz="3600" b="0" i="0" u="none" strike="noStrike" kern="1200" cap="none" spc="-100" normalizeH="0" baseline="0" noProof="0" dirty="0">
                <a:ln w="3175">
                  <a:noFill/>
                </a:ln>
                <a:solidFill>
                  <a:srgbClr val="4F504F"/>
                </a:solidFill>
                <a:effectLst/>
                <a:uLnTx/>
                <a:uFillTx/>
                <a:latin typeface="Segoe UI Light"/>
                <a:ea typeface="+mn-ea"/>
                <a:cs typeface="Segoe UI" pitchFamily="34" charset="0"/>
              </a:rPr>
              <a:t>Unparalleled</a:t>
            </a:r>
            <a:r>
              <a:rPr kumimoji="0" lang="en-US" sz="3600" b="0" i="0" u="none" strike="noStrike" kern="1200" cap="none" spc="-100" normalizeH="0" noProof="0" dirty="0">
                <a:ln w="3175">
                  <a:noFill/>
                </a:ln>
                <a:solidFill>
                  <a:srgbClr val="4F504F"/>
                </a:solidFill>
                <a:effectLst/>
                <a:uLnTx/>
                <a:uFillTx/>
                <a:latin typeface="Segoe UI Light"/>
                <a:ea typeface="+mn-ea"/>
                <a:cs typeface="Segoe UI" pitchFamily="34" charset="0"/>
              </a:rPr>
              <a:t> </a:t>
            </a:r>
            <a:r>
              <a:rPr kumimoji="0" lang="en-US" sz="3600" b="0" i="0" u="none" strike="noStrike" kern="1200" cap="none" spc="-100" normalizeH="0" baseline="0" noProof="0" dirty="0">
                <a:ln w="3175">
                  <a:noFill/>
                </a:ln>
                <a:solidFill>
                  <a:srgbClr val="4F504F"/>
                </a:solidFill>
                <a:effectLst/>
                <a:uLnTx/>
                <a:uFillTx/>
                <a:latin typeface="Segoe UI Light"/>
                <a:ea typeface="+mn-ea"/>
                <a:cs typeface="Segoe UI" pitchFamily="34" charset="0"/>
              </a:rPr>
              <a:t>productivity</a:t>
            </a:r>
          </a:p>
        </p:txBody>
      </p:sp>
      <p:sp>
        <p:nvSpPr>
          <p:cNvPr id="62" name="Rectangle 61">
            <a:extLst>
              <a:ext uri="{FF2B5EF4-FFF2-40B4-BE49-F238E27FC236}">
                <a16:creationId xmlns:a16="http://schemas.microsoft.com/office/drawing/2014/main" id="{88B2E40D-B0D1-4BEB-A2FB-79233FE853A4}"/>
              </a:ext>
            </a:extLst>
          </p:cNvPr>
          <p:cNvSpPr/>
          <p:nvPr/>
        </p:nvSpPr>
        <p:spPr>
          <a:xfrm>
            <a:off x="8646874" y="2533505"/>
            <a:ext cx="2948228" cy="867562"/>
          </a:xfrm>
          <a:prstGeom prst="rect">
            <a:avLst/>
          </a:prstGeom>
          <a:noFill/>
          <a:ln w="9525" cap="flat" cmpd="sng" algn="ctr">
            <a:noFill/>
            <a:prstDash val="solid"/>
          </a:ln>
          <a:effectLst/>
        </p:spPr>
        <p:txBody>
          <a:bodyPr wrap="none" rtlCol="0" anchor="t" anchorCtr="0"/>
          <a:lstStyle/>
          <a:p>
            <a:pPr marL="0" marR="0" lvl="0" indent="0" algn="ctr" defTabSz="914225" rtl="0" eaLnBrk="1" fontAlgn="auto" latinLnBrk="0" hangingPunct="1">
              <a:lnSpc>
                <a:spcPct val="100000"/>
              </a:lnSpc>
              <a:spcBef>
                <a:spcPts val="0"/>
              </a:spcBef>
              <a:spcAft>
                <a:spcPts val="588"/>
              </a:spcAft>
              <a:buClrTx/>
              <a:buSzTx/>
              <a:buFontTx/>
              <a:buNone/>
              <a:tabLst/>
              <a:defRPr/>
            </a:pPr>
            <a:r>
              <a:rPr kumimoji="0" lang="en-US" sz="1800" b="1" i="0" u="none" strike="noStrike" kern="1200" cap="none" spc="0" normalizeH="0" baseline="0" noProof="0" dirty="0">
                <a:ln>
                  <a:noFill/>
                </a:ln>
                <a:solidFill>
                  <a:srgbClr val="0078D7"/>
                </a:solidFill>
                <a:effectLst/>
                <a:uLnTx/>
                <a:uFillTx/>
                <a:latin typeface="Segoe UI"/>
                <a:ea typeface="+mn-ea"/>
                <a:cs typeface="Segoe UI Semibold" panose="020B0702040204020203" pitchFamily="34" charset="0"/>
              </a:rPr>
              <a:t>Unified management</a:t>
            </a:r>
          </a:p>
          <a:p>
            <a:pPr marL="0" marR="0" lvl="0" indent="0" algn="ctr" defTabSz="914225" rtl="0" eaLnBrk="1" fontAlgn="auto" latinLnBrk="0" hangingPunct="1">
              <a:lnSpc>
                <a:spcPct val="100000"/>
              </a:lnSpc>
              <a:spcBef>
                <a:spcPts val="0"/>
              </a:spcBef>
              <a:spcAft>
                <a:spcPts val="588"/>
              </a:spcAft>
              <a:buClrTx/>
              <a:buSzTx/>
              <a:buFontTx/>
              <a:buNone/>
              <a:tabLst/>
              <a:defRPr/>
            </a:pPr>
            <a:r>
              <a:rPr kumimoji="0" lang="en-US" sz="1600" b="0" i="0" u="none" strike="noStrike" kern="1200" cap="none" spc="0" normalizeH="0" baseline="0" noProof="0" dirty="0">
                <a:ln>
                  <a:noFill/>
                </a:ln>
                <a:gradFill>
                  <a:gsLst>
                    <a:gs pos="0">
                      <a:srgbClr val="4F504F"/>
                    </a:gs>
                    <a:gs pos="100000">
                      <a:srgbClr val="4F504F"/>
                    </a:gs>
                  </a:gsLst>
                  <a:lin ang="5400000" scaled="0"/>
                </a:gradFill>
                <a:effectLst/>
                <a:uLnTx/>
                <a:uFillTx/>
                <a:latin typeface="Segoe UI Semilight"/>
                <a:ea typeface="+mn-ea"/>
                <a:cs typeface="Segoe UI Semibold" panose="020B0702040204020203" pitchFamily="34" charset="0"/>
              </a:rPr>
              <a:t>Single cloud  </a:t>
            </a:r>
            <a:r>
              <a:rPr kumimoji="0" lang="en-US" sz="1600" b="0" i="0" u="none" strike="noStrike" kern="1200" cap="none" spc="0" normalizeH="0" baseline="0" noProof="0" dirty="0">
                <a:ln>
                  <a:noFill/>
                </a:ln>
                <a:gradFill>
                  <a:gsLst>
                    <a:gs pos="0">
                      <a:srgbClr val="FFFFFF">
                        <a:lumMod val="65000"/>
                      </a:srgbClr>
                    </a:gs>
                    <a:gs pos="100000">
                      <a:srgbClr val="FFFFFF">
                        <a:lumMod val="65000"/>
                      </a:srgbClr>
                    </a:gs>
                  </a:gsLst>
                  <a:lin ang="5400000" scaled="0"/>
                </a:gradFill>
                <a:effectLst/>
                <a:uLnTx/>
                <a:uFillTx/>
                <a:latin typeface="Segoe UI Semilight"/>
                <a:ea typeface="+mn-ea"/>
                <a:cs typeface="Segoe UI Semibold" panose="020B0702040204020203" pitchFamily="34" charset="0"/>
              </a:rPr>
              <a:t>|</a:t>
            </a:r>
            <a:r>
              <a:rPr kumimoji="0" lang="en-US" sz="1600" b="0" i="0" u="none" strike="noStrike" kern="1200" cap="none" spc="0" normalizeH="0" baseline="0" noProof="0" dirty="0">
                <a:ln>
                  <a:noFill/>
                </a:ln>
                <a:gradFill>
                  <a:gsLst>
                    <a:gs pos="0">
                      <a:srgbClr val="4F504F"/>
                    </a:gs>
                    <a:gs pos="100000">
                      <a:srgbClr val="4F504F"/>
                    </a:gs>
                  </a:gsLst>
                  <a:lin ang="5400000" scaled="0"/>
                </a:gradFill>
                <a:effectLst/>
                <a:uLnTx/>
                <a:uFillTx/>
                <a:latin typeface="Segoe UI Semilight"/>
                <a:ea typeface="+mn-ea"/>
                <a:cs typeface="Segoe UI Semibold" panose="020B0702040204020203" pitchFamily="34" charset="0"/>
              </a:rPr>
              <a:t>  Policy</a:t>
            </a:r>
          </a:p>
          <a:p>
            <a:pPr marL="0" marR="0" lvl="0" indent="0" algn="ctr" defTabSz="914225" rtl="0" eaLnBrk="1" fontAlgn="auto" latinLnBrk="0" hangingPunct="1">
              <a:lnSpc>
                <a:spcPct val="100000"/>
              </a:lnSpc>
              <a:spcBef>
                <a:spcPts val="0"/>
              </a:spcBef>
              <a:spcAft>
                <a:spcPts val="588"/>
              </a:spcAft>
              <a:buClrTx/>
              <a:buSzTx/>
              <a:buFontTx/>
              <a:buNone/>
              <a:tabLst/>
              <a:defRPr/>
            </a:pPr>
            <a:endParaRPr kumimoji="0" lang="en-US" sz="2000" b="0" i="0" u="none" strike="noStrike" kern="1200" cap="none" spc="0" normalizeH="0" baseline="0" noProof="0" dirty="0">
              <a:ln>
                <a:noFill/>
              </a:ln>
              <a:gradFill>
                <a:gsLst>
                  <a:gs pos="0">
                    <a:srgbClr val="4F504F"/>
                  </a:gs>
                  <a:gs pos="100000">
                    <a:srgbClr val="4F504F"/>
                  </a:gs>
                </a:gsLst>
                <a:lin ang="5400000" scaled="0"/>
              </a:gradFill>
              <a:effectLst/>
              <a:uLnTx/>
              <a:uFillTx/>
              <a:latin typeface="Segoe UI Semilight"/>
              <a:ea typeface="+mn-ea"/>
              <a:cs typeface="Segoe UI Semibold" panose="020B0702040204020203" pitchFamily="34" charset="0"/>
            </a:endParaRPr>
          </a:p>
        </p:txBody>
      </p:sp>
      <p:sp>
        <p:nvSpPr>
          <p:cNvPr id="63" name="Rectangle 62">
            <a:extLst>
              <a:ext uri="{FF2B5EF4-FFF2-40B4-BE49-F238E27FC236}">
                <a16:creationId xmlns:a16="http://schemas.microsoft.com/office/drawing/2014/main" id="{37C39AD3-141D-469A-BE7A-9E5982A6B280}"/>
              </a:ext>
            </a:extLst>
          </p:cNvPr>
          <p:cNvSpPr/>
          <p:nvPr/>
        </p:nvSpPr>
        <p:spPr>
          <a:xfrm>
            <a:off x="5271876" y="2533505"/>
            <a:ext cx="3417720" cy="867562"/>
          </a:xfrm>
          <a:prstGeom prst="rect">
            <a:avLst/>
          </a:prstGeom>
          <a:noFill/>
          <a:ln w="9525" cap="flat" cmpd="sng" algn="ctr">
            <a:noFill/>
            <a:prstDash val="solid"/>
          </a:ln>
          <a:effectLst/>
        </p:spPr>
        <p:txBody>
          <a:bodyPr wrap="none" rtlCol="0" anchor="t" anchorCtr="0"/>
          <a:lstStyle/>
          <a:p>
            <a:pPr marL="0" marR="0" lvl="0" indent="0" algn="ctr" defTabSz="914225" rtl="0" eaLnBrk="1" fontAlgn="auto" latinLnBrk="0" hangingPunct="1">
              <a:lnSpc>
                <a:spcPct val="100000"/>
              </a:lnSpc>
              <a:spcBef>
                <a:spcPts val="0"/>
              </a:spcBef>
              <a:spcAft>
                <a:spcPts val="588"/>
              </a:spcAft>
              <a:buClrTx/>
              <a:buSzTx/>
              <a:buFontTx/>
              <a:buNone/>
              <a:tabLst/>
              <a:defRPr/>
            </a:pPr>
            <a:r>
              <a:rPr kumimoji="0" lang="en-US" sz="1800" b="1" i="0" u="none" strike="noStrike" kern="1200" cap="none" spc="0" normalizeH="0" baseline="0" noProof="0" dirty="0">
                <a:ln>
                  <a:noFill/>
                </a:ln>
                <a:solidFill>
                  <a:srgbClr val="0078D7"/>
                </a:solidFill>
                <a:effectLst/>
                <a:uLnTx/>
                <a:uFillTx/>
                <a:latin typeface="Segoe UI"/>
                <a:ea typeface="+mn-ea"/>
                <a:cs typeface="Segoe UI Semibold" panose="020B0702040204020203" pitchFamily="34" charset="0"/>
              </a:rPr>
              <a:t>100+ services</a:t>
            </a:r>
          </a:p>
          <a:p>
            <a:pPr marL="0" marR="0" lvl="0" indent="0" algn="ctr" defTabSz="914225" rtl="0" eaLnBrk="1" fontAlgn="auto" latinLnBrk="0" hangingPunct="1">
              <a:lnSpc>
                <a:spcPct val="100000"/>
              </a:lnSpc>
              <a:spcBef>
                <a:spcPts val="0"/>
              </a:spcBef>
              <a:spcAft>
                <a:spcPts val="588"/>
              </a:spcAft>
              <a:buClrTx/>
              <a:buSzTx/>
              <a:buFontTx/>
              <a:buNone/>
              <a:tabLst/>
              <a:defRPr/>
            </a:pPr>
            <a:r>
              <a:rPr kumimoji="0" lang="en-US" sz="1600" b="0" i="0" u="none" strike="noStrike" kern="1200" cap="none" spc="0" normalizeH="0" baseline="0" noProof="0" dirty="0">
                <a:ln>
                  <a:noFill/>
                </a:ln>
                <a:gradFill>
                  <a:gsLst>
                    <a:gs pos="0">
                      <a:srgbClr val="4F504F"/>
                    </a:gs>
                    <a:gs pos="100000">
                      <a:srgbClr val="4F504F"/>
                    </a:gs>
                  </a:gsLst>
                  <a:lin ang="5400000" scaled="0"/>
                </a:gradFill>
                <a:effectLst/>
                <a:uLnTx/>
                <a:uFillTx/>
                <a:latin typeface="Segoe UI Semilight"/>
                <a:ea typeface="+mn-ea"/>
                <a:cs typeface="Segoe UI Semibold" panose="020B0702040204020203" pitchFamily="34" charset="0"/>
              </a:rPr>
              <a:t>Azure Functions</a:t>
            </a:r>
            <a:br>
              <a:rPr kumimoji="0" lang="en-US" sz="1600" b="0" i="0" u="none" strike="noStrike" kern="1200" cap="none" spc="0" normalizeH="0" baseline="0" noProof="0" dirty="0">
                <a:ln>
                  <a:noFill/>
                </a:ln>
                <a:gradFill>
                  <a:gsLst>
                    <a:gs pos="0">
                      <a:srgbClr val="4F504F"/>
                    </a:gs>
                    <a:gs pos="100000">
                      <a:srgbClr val="4F504F"/>
                    </a:gs>
                  </a:gsLst>
                  <a:lin ang="5400000" scaled="0"/>
                </a:gradFill>
                <a:effectLst/>
                <a:uLnTx/>
                <a:uFillTx/>
                <a:latin typeface="Segoe UI Semilight"/>
                <a:ea typeface="+mn-ea"/>
                <a:cs typeface="Segoe UI Semibold" panose="020B0702040204020203" pitchFamily="34" charset="0"/>
              </a:rPr>
            </a:br>
            <a:r>
              <a:rPr kumimoji="0" lang="en-US" sz="1600" b="0" i="0" u="none" strike="noStrike" kern="1200" cap="none" spc="0" normalizeH="0" baseline="0" noProof="0" dirty="0">
                <a:ln>
                  <a:noFill/>
                </a:ln>
                <a:gradFill>
                  <a:gsLst>
                    <a:gs pos="0">
                      <a:srgbClr val="4F504F"/>
                    </a:gs>
                    <a:gs pos="100000">
                      <a:srgbClr val="4F504F"/>
                    </a:gs>
                  </a:gsLst>
                  <a:lin ang="5400000" scaled="0"/>
                </a:gradFill>
                <a:effectLst/>
                <a:uLnTx/>
                <a:uFillTx/>
                <a:latin typeface="Segoe UI Semilight"/>
                <a:ea typeface="+mn-ea"/>
                <a:cs typeface="Segoe UI Semibold" panose="020B0702040204020203" pitchFamily="34" charset="0"/>
              </a:rPr>
              <a:t>Kubernetes  </a:t>
            </a:r>
            <a:r>
              <a:rPr kumimoji="0" lang="en-US" sz="1600" b="0" i="0" u="none" strike="noStrike" kern="1200" cap="none" spc="0" normalizeH="0" baseline="0" noProof="0" dirty="0">
                <a:ln>
                  <a:noFill/>
                </a:ln>
                <a:gradFill>
                  <a:gsLst>
                    <a:gs pos="0">
                      <a:srgbClr val="FFFFFF">
                        <a:lumMod val="65000"/>
                      </a:srgbClr>
                    </a:gs>
                    <a:gs pos="100000">
                      <a:srgbClr val="FFFFFF">
                        <a:lumMod val="65000"/>
                      </a:srgbClr>
                    </a:gs>
                  </a:gsLst>
                  <a:lin ang="5400000" scaled="0"/>
                </a:gradFill>
                <a:effectLst/>
                <a:uLnTx/>
                <a:uFillTx/>
                <a:latin typeface="Segoe UI Semilight"/>
                <a:ea typeface="+mn-ea"/>
                <a:cs typeface="Segoe UI Semibold" panose="020B0702040204020203" pitchFamily="34" charset="0"/>
              </a:rPr>
              <a:t>|</a:t>
            </a:r>
            <a:r>
              <a:rPr kumimoji="0" lang="en-US" sz="1600" b="0" i="0" u="none" strike="noStrike" kern="1200" cap="none" spc="0" normalizeH="0" baseline="0" noProof="0" dirty="0">
                <a:ln>
                  <a:noFill/>
                </a:ln>
                <a:gradFill>
                  <a:gsLst>
                    <a:gs pos="0">
                      <a:srgbClr val="4F504F"/>
                    </a:gs>
                    <a:gs pos="100000">
                      <a:srgbClr val="4F504F"/>
                    </a:gs>
                  </a:gsLst>
                  <a:lin ang="5400000" scaled="0"/>
                </a:gradFill>
                <a:effectLst/>
                <a:uLnTx/>
                <a:uFillTx/>
                <a:latin typeface="Segoe UI Semilight"/>
                <a:ea typeface="+mn-ea"/>
                <a:cs typeface="Segoe UI Semibold" panose="020B0702040204020203" pitchFamily="34" charset="0"/>
              </a:rPr>
              <a:t>  Logic Apps</a:t>
            </a:r>
          </a:p>
        </p:txBody>
      </p:sp>
      <p:grpSp>
        <p:nvGrpSpPr>
          <p:cNvPr id="86" name="Group 85"/>
          <p:cNvGrpSpPr/>
          <p:nvPr/>
        </p:nvGrpSpPr>
        <p:grpSpPr>
          <a:xfrm>
            <a:off x="3318547" y="1587371"/>
            <a:ext cx="839730" cy="764914"/>
            <a:chOff x="1687513" y="3995738"/>
            <a:chExt cx="3902075" cy="3554412"/>
          </a:xfrm>
          <a:solidFill>
            <a:srgbClr val="001F54"/>
          </a:solidFill>
        </p:grpSpPr>
        <p:sp>
          <p:nvSpPr>
            <p:cNvPr id="87" name="Freeform 1"/>
            <p:cNvSpPr>
              <a:spLocks noChangeArrowheads="1"/>
            </p:cNvSpPr>
            <p:nvPr/>
          </p:nvSpPr>
          <p:spPr bwMode="auto">
            <a:xfrm>
              <a:off x="2960688" y="3995738"/>
              <a:ext cx="1357312" cy="3554412"/>
            </a:xfrm>
            <a:custGeom>
              <a:avLst/>
              <a:gdLst>
                <a:gd name="T0" fmla="*/ 3215 w 3770"/>
                <a:gd name="T1" fmla="*/ 2209 h 9873"/>
                <a:gd name="T2" fmla="*/ 3067 w 3770"/>
                <a:gd name="T3" fmla="*/ 2615 h 9873"/>
                <a:gd name="T4" fmla="*/ 2794 w 3770"/>
                <a:gd name="T5" fmla="*/ 2942 h 9873"/>
                <a:gd name="T6" fmla="*/ 2427 w 3770"/>
                <a:gd name="T7" fmla="*/ 3146 h 9873"/>
                <a:gd name="T8" fmla="*/ 2381 w 3770"/>
                <a:gd name="T9" fmla="*/ 8881 h 9873"/>
                <a:gd name="T10" fmla="*/ 2248 w 3770"/>
                <a:gd name="T11" fmla="*/ 9123 h 9873"/>
                <a:gd name="T12" fmla="*/ 2029 w 3770"/>
                <a:gd name="T13" fmla="*/ 9295 h 9873"/>
                <a:gd name="T14" fmla="*/ 1819 w 3770"/>
                <a:gd name="T15" fmla="*/ 9349 h 9873"/>
                <a:gd name="T16" fmla="*/ 1592 w 3770"/>
                <a:gd name="T17" fmla="*/ 9279 h 9873"/>
                <a:gd name="T18" fmla="*/ 1405 w 3770"/>
                <a:gd name="T19" fmla="*/ 9123 h 9873"/>
                <a:gd name="T20" fmla="*/ 1296 w 3770"/>
                <a:gd name="T21" fmla="*/ 8827 h 9873"/>
                <a:gd name="T22" fmla="*/ 1155 w 3770"/>
                <a:gd name="T23" fmla="*/ 3060 h 9873"/>
                <a:gd name="T24" fmla="*/ 819 w 3770"/>
                <a:gd name="T25" fmla="*/ 2747 h 9873"/>
                <a:gd name="T26" fmla="*/ 601 w 3770"/>
                <a:gd name="T27" fmla="*/ 2357 h 9873"/>
                <a:gd name="T28" fmla="*/ 531 w 3770"/>
                <a:gd name="T29" fmla="*/ 1920 h 9873"/>
                <a:gd name="T30" fmla="*/ 648 w 3770"/>
                <a:gd name="T31" fmla="*/ 1405 h 9873"/>
                <a:gd name="T32" fmla="*/ 913 w 3770"/>
                <a:gd name="T33" fmla="*/ 960 h 9873"/>
                <a:gd name="T34" fmla="*/ 1085 w 3770"/>
                <a:gd name="T35" fmla="*/ 882 h 9873"/>
                <a:gd name="T36" fmla="*/ 1109 w 3770"/>
                <a:gd name="T37" fmla="*/ 1623 h 9873"/>
                <a:gd name="T38" fmla="*/ 1233 w 3770"/>
                <a:gd name="T39" fmla="*/ 1998 h 9873"/>
                <a:gd name="T40" fmla="*/ 1507 w 3770"/>
                <a:gd name="T41" fmla="*/ 2248 h 9873"/>
                <a:gd name="T42" fmla="*/ 1905 w 3770"/>
                <a:gd name="T43" fmla="*/ 2341 h 9873"/>
                <a:gd name="T44" fmla="*/ 2185 w 3770"/>
                <a:gd name="T45" fmla="*/ 2272 h 9873"/>
                <a:gd name="T46" fmla="*/ 2497 w 3770"/>
                <a:gd name="T47" fmla="*/ 2029 h 9873"/>
                <a:gd name="T48" fmla="*/ 2693 w 3770"/>
                <a:gd name="T49" fmla="*/ 1678 h 9873"/>
                <a:gd name="T50" fmla="*/ 2724 w 3770"/>
                <a:gd name="T51" fmla="*/ 859 h 9873"/>
                <a:gd name="T52" fmla="*/ 2997 w 3770"/>
                <a:gd name="T53" fmla="*/ 1116 h 9873"/>
                <a:gd name="T54" fmla="*/ 3169 w 3770"/>
                <a:gd name="T55" fmla="*/ 1452 h 9873"/>
                <a:gd name="T56" fmla="*/ 2162 w 3770"/>
                <a:gd name="T57" fmla="*/ 0 h 9873"/>
                <a:gd name="T58" fmla="*/ 2131 w 3770"/>
                <a:gd name="T59" fmla="*/ 1655 h 9873"/>
                <a:gd name="T60" fmla="*/ 1928 w 3770"/>
                <a:gd name="T61" fmla="*/ 1811 h 9873"/>
                <a:gd name="T62" fmla="*/ 1748 w 3770"/>
                <a:gd name="T63" fmla="*/ 1764 h 9873"/>
                <a:gd name="T64" fmla="*/ 1623 w 3770"/>
                <a:gd name="T65" fmla="*/ 1576 h 9873"/>
                <a:gd name="T66" fmla="*/ 1256 w 3770"/>
                <a:gd name="T67" fmla="*/ 149 h 9873"/>
                <a:gd name="T68" fmla="*/ 773 w 3770"/>
                <a:gd name="T69" fmla="*/ 382 h 9873"/>
                <a:gd name="T70" fmla="*/ 476 w 3770"/>
                <a:gd name="T71" fmla="*/ 648 h 9873"/>
                <a:gd name="T72" fmla="*/ 219 w 3770"/>
                <a:gd name="T73" fmla="*/ 1015 h 9873"/>
                <a:gd name="T74" fmla="*/ 0 w 3770"/>
                <a:gd name="T75" fmla="*/ 1967 h 9873"/>
                <a:gd name="T76" fmla="*/ 55 w 3770"/>
                <a:gd name="T77" fmla="*/ 2396 h 9873"/>
                <a:gd name="T78" fmla="*/ 258 w 3770"/>
                <a:gd name="T79" fmla="*/ 2888 h 9873"/>
                <a:gd name="T80" fmla="*/ 617 w 3770"/>
                <a:gd name="T81" fmla="*/ 3309 h 9873"/>
                <a:gd name="T82" fmla="*/ 773 w 3770"/>
                <a:gd name="T83" fmla="*/ 8780 h 9873"/>
                <a:gd name="T84" fmla="*/ 882 w 3770"/>
                <a:gd name="T85" fmla="*/ 9295 h 9873"/>
                <a:gd name="T86" fmla="*/ 1148 w 3770"/>
                <a:gd name="T87" fmla="*/ 9623 h 9873"/>
                <a:gd name="T88" fmla="*/ 1647 w 3770"/>
                <a:gd name="T89" fmla="*/ 9856 h 9873"/>
                <a:gd name="T90" fmla="*/ 2068 w 3770"/>
                <a:gd name="T91" fmla="*/ 9841 h 9873"/>
                <a:gd name="T92" fmla="*/ 2505 w 3770"/>
                <a:gd name="T93" fmla="*/ 9599 h 9873"/>
                <a:gd name="T94" fmla="*/ 2771 w 3770"/>
                <a:gd name="T95" fmla="*/ 9295 h 9873"/>
                <a:gd name="T96" fmla="*/ 2919 w 3770"/>
                <a:gd name="T97" fmla="*/ 8819 h 9873"/>
                <a:gd name="T98" fmla="*/ 3192 w 3770"/>
                <a:gd name="T99" fmla="*/ 3239 h 9873"/>
                <a:gd name="T100" fmla="*/ 3544 w 3770"/>
                <a:gd name="T101" fmla="*/ 2770 h 9873"/>
                <a:gd name="T102" fmla="*/ 3769 w 3770"/>
                <a:gd name="T103" fmla="*/ 1897 h 9873"/>
                <a:gd name="T104" fmla="*/ 3676 w 3770"/>
                <a:gd name="T105" fmla="*/ 1343 h 9873"/>
                <a:gd name="T106" fmla="*/ 3332 w 3770"/>
                <a:gd name="T107" fmla="*/ 726 h 9873"/>
                <a:gd name="T108" fmla="*/ 2763 w 3770"/>
                <a:gd name="T109" fmla="*/ 266 h 98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770" h="9873">
                  <a:moveTo>
                    <a:pt x="3246" y="1951"/>
                  </a:moveTo>
                  <a:lnTo>
                    <a:pt x="3246" y="1951"/>
                  </a:lnTo>
                  <a:lnTo>
                    <a:pt x="3239" y="2037"/>
                  </a:lnTo>
                  <a:lnTo>
                    <a:pt x="3231" y="2123"/>
                  </a:lnTo>
                  <a:lnTo>
                    <a:pt x="3215" y="2209"/>
                  </a:lnTo>
                  <a:lnTo>
                    <a:pt x="3200" y="2295"/>
                  </a:lnTo>
                  <a:lnTo>
                    <a:pt x="3177" y="2380"/>
                  </a:lnTo>
                  <a:lnTo>
                    <a:pt x="3146" y="2458"/>
                  </a:lnTo>
                  <a:lnTo>
                    <a:pt x="3107" y="2537"/>
                  </a:lnTo>
                  <a:lnTo>
                    <a:pt x="3067" y="2615"/>
                  </a:lnTo>
                  <a:lnTo>
                    <a:pt x="3020" y="2685"/>
                  </a:lnTo>
                  <a:lnTo>
                    <a:pt x="2974" y="2755"/>
                  </a:lnTo>
                  <a:lnTo>
                    <a:pt x="2919" y="2817"/>
                  </a:lnTo>
                  <a:lnTo>
                    <a:pt x="2856" y="2880"/>
                  </a:lnTo>
                  <a:lnTo>
                    <a:pt x="2794" y="2942"/>
                  </a:lnTo>
                  <a:lnTo>
                    <a:pt x="2724" y="2997"/>
                  </a:lnTo>
                  <a:lnTo>
                    <a:pt x="2646" y="3052"/>
                  </a:lnTo>
                  <a:lnTo>
                    <a:pt x="2568" y="3099"/>
                  </a:lnTo>
                  <a:lnTo>
                    <a:pt x="2568" y="3099"/>
                  </a:lnTo>
                  <a:lnTo>
                    <a:pt x="2427" y="3146"/>
                  </a:lnTo>
                  <a:lnTo>
                    <a:pt x="2427" y="3146"/>
                  </a:lnTo>
                  <a:lnTo>
                    <a:pt x="2396" y="8772"/>
                  </a:lnTo>
                  <a:lnTo>
                    <a:pt x="2396" y="8772"/>
                  </a:lnTo>
                  <a:lnTo>
                    <a:pt x="2388" y="8827"/>
                  </a:lnTo>
                  <a:lnTo>
                    <a:pt x="2381" y="8881"/>
                  </a:lnTo>
                  <a:lnTo>
                    <a:pt x="2365" y="8928"/>
                  </a:lnTo>
                  <a:lnTo>
                    <a:pt x="2342" y="8982"/>
                  </a:lnTo>
                  <a:lnTo>
                    <a:pt x="2318" y="9029"/>
                  </a:lnTo>
                  <a:lnTo>
                    <a:pt x="2287" y="9076"/>
                  </a:lnTo>
                  <a:lnTo>
                    <a:pt x="2248" y="9123"/>
                  </a:lnTo>
                  <a:lnTo>
                    <a:pt x="2217" y="9162"/>
                  </a:lnTo>
                  <a:lnTo>
                    <a:pt x="2170" y="9201"/>
                  </a:lnTo>
                  <a:lnTo>
                    <a:pt x="2123" y="9240"/>
                  </a:lnTo>
                  <a:lnTo>
                    <a:pt x="2076" y="9272"/>
                  </a:lnTo>
                  <a:lnTo>
                    <a:pt x="2029" y="9295"/>
                  </a:lnTo>
                  <a:lnTo>
                    <a:pt x="1975" y="9319"/>
                  </a:lnTo>
                  <a:lnTo>
                    <a:pt x="1928" y="9334"/>
                  </a:lnTo>
                  <a:lnTo>
                    <a:pt x="1873" y="9341"/>
                  </a:lnTo>
                  <a:lnTo>
                    <a:pt x="1819" y="9349"/>
                  </a:lnTo>
                  <a:lnTo>
                    <a:pt x="1819" y="9349"/>
                  </a:lnTo>
                  <a:lnTo>
                    <a:pt x="1780" y="9341"/>
                  </a:lnTo>
                  <a:lnTo>
                    <a:pt x="1740" y="9334"/>
                  </a:lnTo>
                  <a:lnTo>
                    <a:pt x="1694" y="9326"/>
                  </a:lnTo>
                  <a:lnTo>
                    <a:pt x="1647" y="9303"/>
                  </a:lnTo>
                  <a:lnTo>
                    <a:pt x="1592" y="9279"/>
                  </a:lnTo>
                  <a:lnTo>
                    <a:pt x="1546" y="9248"/>
                  </a:lnTo>
                  <a:lnTo>
                    <a:pt x="1491" y="9209"/>
                  </a:lnTo>
                  <a:lnTo>
                    <a:pt x="1436" y="9162"/>
                  </a:lnTo>
                  <a:lnTo>
                    <a:pt x="1436" y="9162"/>
                  </a:lnTo>
                  <a:lnTo>
                    <a:pt x="1405" y="9123"/>
                  </a:lnTo>
                  <a:lnTo>
                    <a:pt x="1374" y="9076"/>
                  </a:lnTo>
                  <a:lnTo>
                    <a:pt x="1335" y="8990"/>
                  </a:lnTo>
                  <a:lnTo>
                    <a:pt x="1303" y="8905"/>
                  </a:lnTo>
                  <a:lnTo>
                    <a:pt x="1296" y="8827"/>
                  </a:lnTo>
                  <a:lnTo>
                    <a:pt x="1296" y="8827"/>
                  </a:lnTo>
                  <a:lnTo>
                    <a:pt x="1327" y="3200"/>
                  </a:lnTo>
                  <a:lnTo>
                    <a:pt x="1327" y="3200"/>
                  </a:lnTo>
                  <a:lnTo>
                    <a:pt x="1233" y="3107"/>
                  </a:lnTo>
                  <a:lnTo>
                    <a:pt x="1233" y="3107"/>
                  </a:lnTo>
                  <a:lnTo>
                    <a:pt x="1155" y="3060"/>
                  </a:lnTo>
                  <a:lnTo>
                    <a:pt x="1085" y="3005"/>
                  </a:lnTo>
                  <a:lnTo>
                    <a:pt x="1015" y="2950"/>
                  </a:lnTo>
                  <a:lnTo>
                    <a:pt x="944" y="2888"/>
                  </a:lnTo>
                  <a:lnTo>
                    <a:pt x="882" y="2817"/>
                  </a:lnTo>
                  <a:lnTo>
                    <a:pt x="819" y="2747"/>
                  </a:lnTo>
                  <a:lnTo>
                    <a:pt x="773" y="2677"/>
                  </a:lnTo>
                  <a:lnTo>
                    <a:pt x="719" y="2599"/>
                  </a:lnTo>
                  <a:lnTo>
                    <a:pt x="680" y="2521"/>
                  </a:lnTo>
                  <a:lnTo>
                    <a:pt x="640" y="2443"/>
                  </a:lnTo>
                  <a:lnTo>
                    <a:pt x="601" y="2357"/>
                  </a:lnTo>
                  <a:lnTo>
                    <a:pt x="578" y="2272"/>
                  </a:lnTo>
                  <a:lnTo>
                    <a:pt x="554" y="2186"/>
                  </a:lnTo>
                  <a:lnTo>
                    <a:pt x="539" y="2092"/>
                  </a:lnTo>
                  <a:lnTo>
                    <a:pt x="531" y="2006"/>
                  </a:lnTo>
                  <a:lnTo>
                    <a:pt x="531" y="1920"/>
                  </a:lnTo>
                  <a:lnTo>
                    <a:pt x="531" y="1920"/>
                  </a:lnTo>
                  <a:lnTo>
                    <a:pt x="547" y="1788"/>
                  </a:lnTo>
                  <a:lnTo>
                    <a:pt x="578" y="1662"/>
                  </a:lnTo>
                  <a:lnTo>
                    <a:pt x="609" y="1530"/>
                  </a:lnTo>
                  <a:lnTo>
                    <a:pt x="648" y="1405"/>
                  </a:lnTo>
                  <a:lnTo>
                    <a:pt x="703" y="1280"/>
                  </a:lnTo>
                  <a:lnTo>
                    <a:pt x="757" y="1163"/>
                  </a:lnTo>
                  <a:lnTo>
                    <a:pt x="827" y="1054"/>
                  </a:lnTo>
                  <a:lnTo>
                    <a:pt x="913" y="960"/>
                  </a:lnTo>
                  <a:lnTo>
                    <a:pt x="913" y="960"/>
                  </a:lnTo>
                  <a:lnTo>
                    <a:pt x="937" y="945"/>
                  </a:lnTo>
                  <a:lnTo>
                    <a:pt x="960" y="929"/>
                  </a:lnTo>
                  <a:lnTo>
                    <a:pt x="1007" y="913"/>
                  </a:lnTo>
                  <a:lnTo>
                    <a:pt x="1062" y="890"/>
                  </a:lnTo>
                  <a:lnTo>
                    <a:pt x="1085" y="882"/>
                  </a:lnTo>
                  <a:lnTo>
                    <a:pt x="1109" y="867"/>
                  </a:lnTo>
                  <a:lnTo>
                    <a:pt x="1109" y="867"/>
                  </a:lnTo>
                  <a:lnTo>
                    <a:pt x="1101" y="1530"/>
                  </a:lnTo>
                  <a:lnTo>
                    <a:pt x="1101" y="1530"/>
                  </a:lnTo>
                  <a:lnTo>
                    <a:pt x="1109" y="1623"/>
                  </a:lnTo>
                  <a:lnTo>
                    <a:pt x="1117" y="1702"/>
                  </a:lnTo>
                  <a:lnTo>
                    <a:pt x="1132" y="1788"/>
                  </a:lnTo>
                  <a:lnTo>
                    <a:pt x="1163" y="1858"/>
                  </a:lnTo>
                  <a:lnTo>
                    <a:pt x="1194" y="1928"/>
                  </a:lnTo>
                  <a:lnTo>
                    <a:pt x="1233" y="1998"/>
                  </a:lnTo>
                  <a:lnTo>
                    <a:pt x="1272" y="2060"/>
                  </a:lnTo>
                  <a:lnTo>
                    <a:pt x="1327" y="2115"/>
                  </a:lnTo>
                  <a:lnTo>
                    <a:pt x="1382" y="2162"/>
                  </a:lnTo>
                  <a:lnTo>
                    <a:pt x="1444" y="2209"/>
                  </a:lnTo>
                  <a:lnTo>
                    <a:pt x="1507" y="2248"/>
                  </a:lnTo>
                  <a:lnTo>
                    <a:pt x="1577" y="2279"/>
                  </a:lnTo>
                  <a:lnTo>
                    <a:pt x="1654" y="2303"/>
                  </a:lnTo>
                  <a:lnTo>
                    <a:pt x="1733" y="2326"/>
                  </a:lnTo>
                  <a:lnTo>
                    <a:pt x="1819" y="2334"/>
                  </a:lnTo>
                  <a:lnTo>
                    <a:pt x="1905" y="2341"/>
                  </a:lnTo>
                  <a:lnTo>
                    <a:pt x="1905" y="2341"/>
                  </a:lnTo>
                  <a:lnTo>
                    <a:pt x="1982" y="2334"/>
                  </a:lnTo>
                  <a:lnTo>
                    <a:pt x="2052" y="2319"/>
                  </a:lnTo>
                  <a:lnTo>
                    <a:pt x="2123" y="2303"/>
                  </a:lnTo>
                  <a:lnTo>
                    <a:pt x="2185" y="2272"/>
                  </a:lnTo>
                  <a:lnTo>
                    <a:pt x="2256" y="2232"/>
                  </a:lnTo>
                  <a:lnTo>
                    <a:pt x="2318" y="2193"/>
                  </a:lnTo>
                  <a:lnTo>
                    <a:pt x="2381" y="2146"/>
                  </a:lnTo>
                  <a:lnTo>
                    <a:pt x="2443" y="2092"/>
                  </a:lnTo>
                  <a:lnTo>
                    <a:pt x="2497" y="2029"/>
                  </a:lnTo>
                  <a:lnTo>
                    <a:pt x="2544" y="1967"/>
                  </a:lnTo>
                  <a:lnTo>
                    <a:pt x="2591" y="1905"/>
                  </a:lnTo>
                  <a:lnTo>
                    <a:pt x="2630" y="1835"/>
                  </a:lnTo>
                  <a:lnTo>
                    <a:pt x="2662" y="1756"/>
                  </a:lnTo>
                  <a:lnTo>
                    <a:pt x="2693" y="1678"/>
                  </a:lnTo>
                  <a:lnTo>
                    <a:pt x="2709" y="1600"/>
                  </a:lnTo>
                  <a:lnTo>
                    <a:pt x="2724" y="1522"/>
                  </a:lnTo>
                  <a:lnTo>
                    <a:pt x="2724" y="1522"/>
                  </a:lnTo>
                  <a:lnTo>
                    <a:pt x="2724" y="859"/>
                  </a:lnTo>
                  <a:lnTo>
                    <a:pt x="2724" y="859"/>
                  </a:lnTo>
                  <a:lnTo>
                    <a:pt x="2787" y="898"/>
                  </a:lnTo>
                  <a:lnTo>
                    <a:pt x="2848" y="953"/>
                  </a:lnTo>
                  <a:lnTo>
                    <a:pt x="2895" y="999"/>
                  </a:lnTo>
                  <a:lnTo>
                    <a:pt x="2950" y="1062"/>
                  </a:lnTo>
                  <a:lnTo>
                    <a:pt x="2997" y="1116"/>
                  </a:lnTo>
                  <a:lnTo>
                    <a:pt x="3036" y="1178"/>
                  </a:lnTo>
                  <a:lnTo>
                    <a:pt x="3075" y="1241"/>
                  </a:lnTo>
                  <a:lnTo>
                    <a:pt x="3114" y="1311"/>
                  </a:lnTo>
                  <a:lnTo>
                    <a:pt x="3146" y="1382"/>
                  </a:lnTo>
                  <a:lnTo>
                    <a:pt x="3169" y="1452"/>
                  </a:lnTo>
                  <a:lnTo>
                    <a:pt x="3192" y="1530"/>
                  </a:lnTo>
                  <a:lnTo>
                    <a:pt x="3215" y="1608"/>
                  </a:lnTo>
                  <a:lnTo>
                    <a:pt x="3239" y="1772"/>
                  </a:lnTo>
                  <a:lnTo>
                    <a:pt x="3246" y="1951"/>
                  </a:lnTo>
                  <a:close/>
                  <a:moveTo>
                    <a:pt x="2162" y="0"/>
                  </a:moveTo>
                  <a:lnTo>
                    <a:pt x="2162" y="0"/>
                  </a:lnTo>
                  <a:lnTo>
                    <a:pt x="2154" y="1530"/>
                  </a:lnTo>
                  <a:lnTo>
                    <a:pt x="2154" y="1530"/>
                  </a:lnTo>
                  <a:lnTo>
                    <a:pt x="2146" y="1592"/>
                  </a:lnTo>
                  <a:lnTo>
                    <a:pt x="2131" y="1655"/>
                  </a:lnTo>
                  <a:lnTo>
                    <a:pt x="2107" y="1702"/>
                  </a:lnTo>
                  <a:lnTo>
                    <a:pt x="2076" y="1741"/>
                  </a:lnTo>
                  <a:lnTo>
                    <a:pt x="2037" y="1772"/>
                  </a:lnTo>
                  <a:lnTo>
                    <a:pt x="1990" y="1795"/>
                  </a:lnTo>
                  <a:lnTo>
                    <a:pt x="1928" y="1811"/>
                  </a:lnTo>
                  <a:lnTo>
                    <a:pt x="1866" y="1811"/>
                  </a:lnTo>
                  <a:lnTo>
                    <a:pt x="1866" y="1811"/>
                  </a:lnTo>
                  <a:lnTo>
                    <a:pt x="1827" y="1811"/>
                  </a:lnTo>
                  <a:lnTo>
                    <a:pt x="1787" y="1788"/>
                  </a:lnTo>
                  <a:lnTo>
                    <a:pt x="1748" y="1764"/>
                  </a:lnTo>
                  <a:lnTo>
                    <a:pt x="1709" y="1733"/>
                  </a:lnTo>
                  <a:lnTo>
                    <a:pt x="1678" y="1694"/>
                  </a:lnTo>
                  <a:lnTo>
                    <a:pt x="1647" y="1655"/>
                  </a:lnTo>
                  <a:lnTo>
                    <a:pt x="1631" y="1615"/>
                  </a:lnTo>
                  <a:lnTo>
                    <a:pt x="1623" y="1576"/>
                  </a:lnTo>
                  <a:lnTo>
                    <a:pt x="1623" y="1576"/>
                  </a:lnTo>
                  <a:lnTo>
                    <a:pt x="1639" y="55"/>
                  </a:lnTo>
                  <a:lnTo>
                    <a:pt x="1639" y="55"/>
                  </a:lnTo>
                  <a:lnTo>
                    <a:pt x="1256" y="149"/>
                  </a:lnTo>
                  <a:lnTo>
                    <a:pt x="1256" y="149"/>
                  </a:lnTo>
                  <a:lnTo>
                    <a:pt x="1148" y="188"/>
                  </a:lnTo>
                  <a:lnTo>
                    <a:pt x="1046" y="227"/>
                  </a:lnTo>
                  <a:lnTo>
                    <a:pt x="952" y="281"/>
                  </a:lnTo>
                  <a:lnTo>
                    <a:pt x="858" y="328"/>
                  </a:lnTo>
                  <a:lnTo>
                    <a:pt x="773" y="382"/>
                  </a:lnTo>
                  <a:lnTo>
                    <a:pt x="687" y="445"/>
                  </a:lnTo>
                  <a:lnTo>
                    <a:pt x="609" y="515"/>
                  </a:lnTo>
                  <a:lnTo>
                    <a:pt x="539" y="586"/>
                  </a:lnTo>
                  <a:lnTo>
                    <a:pt x="539" y="586"/>
                  </a:lnTo>
                  <a:lnTo>
                    <a:pt x="476" y="648"/>
                  </a:lnTo>
                  <a:lnTo>
                    <a:pt x="414" y="718"/>
                  </a:lnTo>
                  <a:lnTo>
                    <a:pt x="359" y="788"/>
                  </a:lnTo>
                  <a:lnTo>
                    <a:pt x="313" y="859"/>
                  </a:lnTo>
                  <a:lnTo>
                    <a:pt x="266" y="937"/>
                  </a:lnTo>
                  <a:lnTo>
                    <a:pt x="219" y="1015"/>
                  </a:lnTo>
                  <a:lnTo>
                    <a:pt x="149" y="1186"/>
                  </a:lnTo>
                  <a:lnTo>
                    <a:pt x="86" y="1366"/>
                  </a:lnTo>
                  <a:lnTo>
                    <a:pt x="39" y="1561"/>
                  </a:lnTo>
                  <a:lnTo>
                    <a:pt x="16" y="1756"/>
                  </a:lnTo>
                  <a:lnTo>
                    <a:pt x="0" y="1967"/>
                  </a:lnTo>
                  <a:lnTo>
                    <a:pt x="0" y="1967"/>
                  </a:lnTo>
                  <a:lnTo>
                    <a:pt x="8" y="2076"/>
                  </a:lnTo>
                  <a:lnTo>
                    <a:pt x="16" y="2186"/>
                  </a:lnTo>
                  <a:lnTo>
                    <a:pt x="31" y="2287"/>
                  </a:lnTo>
                  <a:lnTo>
                    <a:pt x="55" y="2396"/>
                  </a:lnTo>
                  <a:lnTo>
                    <a:pt x="78" y="2497"/>
                  </a:lnTo>
                  <a:lnTo>
                    <a:pt x="117" y="2599"/>
                  </a:lnTo>
                  <a:lnTo>
                    <a:pt x="156" y="2701"/>
                  </a:lnTo>
                  <a:lnTo>
                    <a:pt x="203" y="2794"/>
                  </a:lnTo>
                  <a:lnTo>
                    <a:pt x="258" y="2888"/>
                  </a:lnTo>
                  <a:lnTo>
                    <a:pt x="321" y="2981"/>
                  </a:lnTo>
                  <a:lnTo>
                    <a:pt x="382" y="3068"/>
                  </a:lnTo>
                  <a:lnTo>
                    <a:pt x="460" y="3153"/>
                  </a:lnTo>
                  <a:lnTo>
                    <a:pt x="539" y="3231"/>
                  </a:lnTo>
                  <a:lnTo>
                    <a:pt x="617" y="3309"/>
                  </a:lnTo>
                  <a:lnTo>
                    <a:pt x="711" y="3379"/>
                  </a:lnTo>
                  <a:lnTo>
                    <a:pt x="804" y="3442"/>
                  </a:lnTo>
                  <a:lnTo>
                    <a:pt x="804" y="3442"/>
                  </a:lnTo>
                  <a:lnTo>
                    <a:pt x="773" y="8780"/>
                  </a:lnTo>
                  <a:lnTo>
                    <a:pt x="773" y="8780"/>
                  </a:lnTo>
                  <a:lnTo>
                    <a:pt x="773" y="8889"/>
                  </a:lnTo>
                  <a:lnTo>
                    <a:pt x="788" y="8990"/>
                  </a:lnTo>
                  <a:lnTo>
                    <a:pt x="812" y="9099"/>
                  </a:lnTo>
                  <a:lnTo>
                    <a:pt x="843" y="9201"/>
                  </a:lnTo>
                  <a:lnTo>
                    <a:pt x="882" y="9295"/>
                  </a:lnTo>
                  <a:lnTo>
                    <a:pt x="929" y="9380"/>
                  </a:lnTo>
                  <a:lnTo>
                    <a:pt x="991" y="9466"/>
                  </a:lnTo>
                  <a:lnTo>
                    <a:pt x="1054" y="9544"/>
                  </a:lnTo>
                  <a:lnTo>
                    <a:pt x="1054" y="9544"/>
                  </a:lnTo>
                  <a:lnTo>
                    <a:pt x="1148" y="9623"/>
                  </a:lnTo>
                  <a:lnTo>
                    <a:pt x="1241" y="9693"/>
                  </a:lnTo>
                  <a:lnTo>
                    <a:pt x="1342" y="9747"/>
                  </a:lnTo>
                  <a:lnTo>
                    <a:pt x="1444" y="9794"/>
                  </a:lnTo>
                  <a:lnTo>
                    <a:pt x="1546" y="9833"/>
                  </a:lnTo>
                  <a:lnTo>
                    <a:pt x="1647" y="9856"/>
                  </a:lnTo>
                  <a:lnTo>
                    <a:pt x="1756" y="9864"/>
                  </a:lnTo>
                  <a:lnTo>
                    <a:pt x="1866" y="9872"/>
                  </a:lnTo>
                  <a:lnTo>
                    <a:pt x="1866" y="9872"/>
                  </a:lnTo>
                  <a:lnTo>
                    <a:pt x="1967" y="9864"/>
                  </a:lnTo>
                  <a:lnTo>
                    <a:pt x="2068" y="9841"/>
                  </a:lnTo>
                  <a:lnTo>
                    <a:pt x="2162" y="9817"/>
                  </a:lnTo>
                  <a:lnTo>
                    <a:pt x="2256" y="9770"/>
                  </a:lnTo>
                  <a:lnTo>
                    <a:pt x="2342" y="9724"/>
                  </a:lnTo>
                  <a:lnTo>
                    <a:pt x="2427" y="9670"/>
                  </a:lnTo>
                  <a:lnTo>
                    <a:pt x="2505" y="9599"/>
                  </a:lnTo>
                  <a:lnTo>
                    <a:pt x="2583" y="9537"/>
                  </a:lnTo>
                  <a:lnTo>
                    <a:pt x="2583" y="9537"/>
                  </a:lnTo>
                  <a:lnTo>
                    <a:pt x="2646" y="9458"/>
                  </a:lnTo>
                  <a:lnTo>
                    <a:pt x="2716" y="9380"/>
                  </a:lnTo>
                  <a:lnTo>
                    <a:pt x="2771" y="9295"/>
                  </a:lnTo>
                  <a:lnTo>
                    <a:pt x="2817" y="9209"/>
                  </a:lnTo>
                  <a:lnTo>
                    <a:pt x="2864" y="9115"/>
                  </a:lnTo>
                  <a:lnTo>
                    <a:pt x="2887" y="9021"/>
                  </a:lnTo>
                  <a:lnTo>
                    <a:pt x="2911" y="8920"/>
                  </a:lnTo>
                  <a:lnTo>
                    <a:pt x="2919" y="8819"/>
                  </a:lnTo>
                  <a:lnTo>
                    <a:pt x="2919" y="8819"/>
                  </a:lnTo>
                  <a:lnTo>
                    <a:pt x="2950" y="3473"/>
                  </a:lnTo>
                  <a:lnTo>
                    <a:pt x="2950" y="3473"/>
                  </a:lnTo>
                  <a:lnTo>
                    <a:pt x="3192" y="3239"/>
                  </a:lnTo>
                  <a:lnTo>
                    <a:pt x="3192" y="3239"/>
                  </a:lnTo>
                  <a:lnTo>
                    <a:pt x="3192" y="3239"/>
                  </a:lnTo>
                  <a:lnTo>
                    <a:pt x="3262" y="3161"/>
                  </a:lnTo>
                  <a:lnTo>
                    <a:pt x="3325" y="3091"/>
                  </a:lnTo>
                  <a:lnTo>
                    <a:pt x="3442" y="2935"/>
                  </a:lnTo>
                  <a:lnTo>
                    <a:pt x="3544" y="2770"/>
                  </a:lnTo>
                  <a:lnTo>
                    <a:pt x="3621" y="2599"/>
                  </a:lnTo>
                  <a:lnTo>
                    <a:pt x="3683" y="2427"/>
                  </a:lnTo>
                  <a:lnTo>
                    <a:pt x="3730" y="2256"/>
                  </a:lnTo>
                  <a:lnTo>
                    <a:pt x="3762" y="2076"/>
                  </a:lnTo>
                  <a:lnTo>
                    <a:pt x="3769" y="1897"/>
                  </a:lnTo>
                  <a:lnTo>
                    <a:pt x="3769" y="1897"/>
                  </a:lnTo>
                  <a:lnTo>
                    <a:pt x="3762" y="1756"/>
                  </a:lnTo>
                  <a:lnTo>
                    <a:pt x="3746" y="1615"/>
                  </a:lnTo>
                  <a:lnTo>
                    <a:pt x="3715" y="1476"/>
                  </a:lnTo>
                  <a:lnTo>
                    <a:pt x="3676" y="1343"/>
                  </a:lnTo>
                  <a:lnTo>
                    <a:pt x="3629" y="1210"/>
                  </a:lnTo>
                  <a:lnTo>
                    <a:pt x="3567" y="1078"/>
                  </a:lnTo>
                  <a:lnTo>
                    <a:pt x="3497" y="960"/>
                  </a:lnTo>
                  <a:lnTo>
                    <a:pt x="3418" y="835"/>
                  </a:lnTo>
                  <a:lnTo>
                    <a:pt x="3332" y="726"/>
                  </a:lnTo>
                  <a:lnTo>
                    <a:pt x="3231" y="617"/>
                  </a:lnTo>
                  <a:lnTo>
                    <a:pt x="3130" y="523"/>
                  </a:lnTo>
                  <a:lnTo>
                    <a:pt x="3013" y="429"/>
                  </a:lnTo>
                  <a:lnTo>
                    <a:pt x="2895" y="343"/>
                  </a:lnTo>
                  <a:lnTo>
                    <a:pt x="2763" y="266"/>
                  </a:lnTo>
                  <a:lnTo>
                    <a:pt x="2630" y="196"/>
                  </a:lnTo>
                  <a:lnTo>
                    <a:pt x="2489" y="141"/>
                  </a:lnTo>
                  <a:lnTo>
                    <a:pt x="2162" y="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8" name="Freeform 2"/>
            <p:cNvSpPr>
              <a:spLocks noChangeArrowheads="1"/>
            </p:cNvSpPr>
            <p:nvPr/>
          </p:nvSpPr>
          <p:spPr bwMode="auto">
            <a:xfrm>
              <a:off x="1687513" y="5108575"/>
              <a:ext cx="787400" cy="1325563"/>
            </a:xfrm>
            <a:custGeom>
              <a:avLst/>
              <a:gdLst>
                <a:gd name="T0" fmla="*/ 1842 w 2186"/>
                <a:gd name="T1" fmla="*/ 3683 h 3684"/>
                <a:gd name="T2" fmla="*/ 0 w 2186"/>
                <a:gd name="T3" fmla="*/ 1841 h 3684"/>
                <a:gd name="T4" fmla="*/ 1842 w 2186"/>
                <a:gd name="T5" fmla="*/ 0 h 3684"/>
                <a:gd name="T6" fmla="*/ 2185 w 2186"/>
                <a:gd name="T7" fmla="*/ 343 h 3684"/>
                <a:gd name="T8" fmla="*/ 679 w 2186"/>
                <a:gd name="T9" fmla="*/ 1841 h 3684"/>
                <a:gd name="T10" fmla="*/ 2185 w 2186"/>
                <a:gd name="T11" fmla="*/ 3348 h 3684"/>
                <a:gd name="T12" fmla="*/ 1842 w 2186"/>
                <a:gd name="T13" fmla="*/ 3683 h 3684"/>
              </a:gdLst>
              <a:ahLst/>
              <a:cxnLst>
                <a:cxn ang="0">
                  <a:pos x="T0" y="T1"/>
                </a:cxn>
                <a:cxn ang="0">
                  <a:pos x="T2" y="T3"/>
                </a:cxn>
                <a:cxn ang="0">
                  <a:pos x="T4" y="T5"/>
                </a:cxn>
                <a:cxn ang="0">
                  <a:pos x="T6" y="T7"/>
                </a:cxn>
                <a:cxn ang="0">
                  <a:pos x="T8" y="T9"/>
                </a:cxn>
                <a:cxn ang="0">
                  <a:pos x="T10" y="T11"/>
                </a:cxn>
                <a:cxn ang="0">
                  <a:pos x="T12" y="T13"/>
                </a:cxn>
              </a:cxnLst>
              <a:rect l="0" t="0" r="r" b="b"/>
              <a:pathLst>
                <a:path w="2186" h="3684">
                  <a:moveTo>
                    <a:pt x="1842" y="3683"/>
                  </a:moveTo>
                  <a:lnTo>
                    <a:pt x="0" y="1841"/>
                  </a:lnTo>
                  <a:lnTo>
                    <a:pt x="1842" y="0"/>
                  </a:lnTo>
                  <a:lnTo>
                    <a:pt x="2185" y="343"/>
                  </a:lnTo>
                  <a:lnTo>
                    <a:pt x="679" y="1841"/>
                  </a:lnTo>
                  <a:lnTo>
                    <a:pt x="2185" y="3348"/>
                  </a:lnTo>
                  <a:lnTo>
                    <a:pt x="1842" y="368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9" name="Freeform 3"/>
            <p:cNvSpPr>
              <a:spLocks noChangeArrowheads="1"/>
            </p:cNvSpPr>
            <p:nvPr/>
          </p:nvSpPr>
          <p:spPr bwMode="auto">
            <a:xfrm>
              <a:off x="4805363" y="5108575"/>
              <a:ext cx="784225" cy="1325563"/>
            </a:xfrm>
            <a:custGeom>
              <a:avLst/>
              <a:gdLst>
                <a:gd name="T0" fmla="*/ 335 w 2177"/>
                <a:gd name="T1" fmla="*/ 3683 h 3684"/>
                <a:gd name="T2" fmla="*/ 0 w 2177"/>
                <a:gd name="T3" fmla="*/ 3348 h 3684"/>
                <a:gd name="T4" fmla="*/ 1505 w 2177"/>
                <a:gd name="T5" fmla="*/ 1841 h 3684"/>
                <a:gd name="T6" fmla="*/ 0 w 2177"/>
                <a:gd name="T7" fmla="*/ 343 h 3684"/>
                <a:gd name="T8" fmla="*/ 335 w 2177"/>
                <a:gd name="T9" fmla="*/ 0 h 3684"/>
                <a:gd name="T10" fmla="*/ 2176 w 2177"/>
                <a:gd name="T11" fmla="*/ 1841 h 3684"/>
                <a:gd name="T12" fmla="*/ 335 w 2177"/>
                <a:gd name="T13" fmla="*/ 3683 h 3684"/>
              </a:gdLst>
              <a:ahLst/>
              <a:cxnLst>
                <a:cxn ang="0">
                  <a:pos x="T0" y="T1"/>
                </a:cxn>
                <a:cxn ang="0">
                  <a:pos x="T2" y="T3"/>
                </a:cxn>
                <a:cxn ang="0">
                  <a:pos x="T4" y="T5"/>
                </a:cxn>
                <a:cxn ang="0">
                  <a:pos x="T6" y="T7"/>
                </a:cxn>
                <a:cxn ang="0">
                  <a:pos x="T8" y="T9"/>
                </a:cxn>
                <a:cxn ang="0">
                  <a:pos x="T10" y="T11"/>
                </a:cxn>
                <a:cxn ang="0">
                  <a:pos x="T12" y="T13"/>
                </a:cxn>
              </a:cxnLst>
              <a:rect l="0" t="0" r="r" b="b"/>
              <a:pathLst>
                <a:path w="2177" h="3684">
                  <a:moveTo>
                    <a:pt x="335" y="3683"/>
                  </a:moveTo>
                  <a:lnTo>
                    <a:pt x="0" y="3348"/>
                  </a:lnTo>
                  <a:lnTo>
                    <a:pt x="1505" y="1841"/>
                  </a:lnTo>
                  <a:lnTo>
                    <a:pt x="0" y="343"/>
                  </a:lnTo>
                  <a:lnTo>
                    <a:pt x="335" y="0"/>
                  </a:lnTo>
                  <a:lnTo>
                    <a:pt x="2176" y="1841"/>
                  </a:lnTo>
                  <a:lnTo>
                    <a:pt x="335" y="368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90" name="Freeform 4"/>
          <p:cNvSpPr>
            <a:spLocks noChangeArrowheads="1"/>
          </p:cNvSpPr>
          <p:nvPr/>
        </p:nvSpPr>
        <p:spPr bwMode="auto">
          <a:xfrm>
            <a:off x="9776485" y="1637523"/>
            <a:ext cx="689006" cy="664610"/>
          </a:xfrm>
          <a:custGeom>
            <a:avLst/>
            <a:gdLst>
              <a:gd name="T0" fmla="*/ 1967 w 8219"/>
              <a:gd name="T1" fmla="*/ 5533 h 7930"/>
              <a:gd name="T2" fmla="*/ 2194 w 8219"/>
              <a:gd name="T3" fmla="*/ 6165 h 7930"/>
              <a:gd name="T4" fmla="*/ 1780 w 8219"/>
              <a:gd name="T5" fmla="*/ 6782 h 7930"/>
              <a:gd name="T6" fmla="*/ 1069 w 8219"/>
              <a:gd name="T7" fmla="*/ 6813 h 7930"/>
              <a:gd name="T8" fmla="*/ 570 w 8219"/>
              <a:gd name="T9" fmla="*/ 6243 h 7930"/>
              <a:gd name="T10" fmla="*/ 749 w 8219"/>
              <a:gd name="T11" fmla="*/ 5596 h 7930"/>
              <a:gd name="T12" fmla="*/ 1100 w 8219"/>
              <a:gd name="T13" fmla="*/ 4495 h 7930"/>
              <a:gd name="T14" fmla="*/ 1725 w 8219"/>
              <a:gd name="T15" fmla="*/ 2763 h 7930"/>
              <a:gd name="T16" fmla="*/ 2966 w 8219"/>
              <a:gd name="T17" fmla="*/ 2076 h 7930"/>
              <a:gd name="T18" fmla="*/ 3715 w 8219"/>
              <a:gd name="T19" fmla="*/ 2591 h 7930"/>
              <a:gd name="T20" fmla="*/ 4605 w 8219"/>
              <a:gd name="T21" fmla="*/ 2568 h 7930"/>
              <a:gd name="T22" fmla="*/ 5362 w 8219"/>
              <a:gd name="T23" fmla="*/ 1998 h 7930"/>
              <a:gd name="T24" fmla="*/ 6657 w 8219"/>
              <a:gd name="T25" fmla="*/ 2934 h 7930"/>
              <a:gd name="T26" fmla="*/ 7126 w 8219"/>
              <a:gd name="T27" fmla="*/ 4823 h 7930"/>
              <a:gd name="T28" fmla="*/ 6579 w 8219"/>
              <a:gd name="T29" fmla="*/ 4784 h 7930"/>
              <a:gd name="T30" fmla="*/ 5588 w 8219"/>
              <a:gd name="T31" fmla="*/ 5565 h 7930"/>
              <a:gd name="T32" fmla="*/ 5627 w 8219"/>
              <a:gd name="T33" fmla="*/ 6665 h 7930"/>
              <a:gd name="T34" fmla="*/ 5237 w 8219"/>
              <a:gd name="T35" fmla="*/ 7235 h 7930"/>
              <a:gd name="T36" fmla="*/ 3239 w 8219"/>
              <a:gd name="T37" fmla="*/ 7297 h 7930"/>
              <a:gd name="T38" fmla="*/ 2685 w 8219"/>
              <a:gd name="T39" fmla="*/ 6555 h 7930"/>
              <a:gd name="T40" fmla="*/ 2576 w 8219"/>
              <a:gd name="T41" fmla="*/ 5447 h 7930"/>
              <a:gd name="T42" fmla="*/ 1514 w 8219"/>
              <a:gd name="T43" fmla="*/ 4761 h 7930"/>
              <a:gd name="T44" fmla="*/ 1100 w 8219"/>
              <a:gd name="T45" fmla="*/ 4495 h 7930"/>
              <a:gd name="T46" fmla="*/ 4707 w 8219"/>
              <a:gd name="T47" fmla="*/ 773 h 7930"/>
              <a:gd name="T48" fmla="*/ 4932 w 8219"/>
              <a:gd name="T49" fmla="*/ 1405 h 7930"/>
              <a:gd name="T50" fmla="*/ 4519 w 8219"/>
              <a:gd name="T51" fmla="*/ 2021 h 7930"/>
              <a:gd name="T52" fmla="*/ 3809 w 8219"/>
              <a:gd name="T53" fmla="*/ 2052 h 7930"/>
              <a:gd name="T54" fmla="*/ 3309 w 8219"/>
              <a:gd name="T55" fmla="*/ 1483 h 7930"/>
              <a:gd name="T56" fmla="*/ 3489 w 8219"/>
              <a:gd name="T57" fmla="*/ 835 h 7930"/>
              <a:gd name="T58" fmla="*/ 6852 w 8219"/>
              <a:gd name="T59" fmla="*/ 6876 h 7930"/>
              <a:gd name="T60" fmla="*/ 6228 w 8219"/>
              <a:gd name="T61" fmla="*/ 6594 h 7930"/>
              <a:gd name="T62" fmla="*/ 6048 w 8219"/>
              <a:gd name="T63" fmla="*/ 5931 h 7930"/>
              <a:gd name="T64" fmla="*/ 6548 w 8219"/>
              <a:gd name="T65" fmla="*/ 5353 h 7930"/>
              <a:gd name="T66" fmla="*/ 7258 w 8219"/>
              <a:gd name="T67" fmla="*/ 5393 h 7930"/>
              <a:gd name="T68" fmla="*/ 7671 w 8219"/>
              <a:gd name="T69" fmla="*/ 6010 h 7930"/>
              <a:gd name="T70" fmla="*/ 7446 w 8219"/>
              <a:gd name="T71" fmla="*/ 6649 h 7930"/>
              <a:gd name="T72" fmla="*/ 0 w 8219"/>
              <a:gd name="T73" fmla="*/ 6079 h 7930"/>
              <a:gd name="T74" fmla="*/ 609 w 8219"/>
              <a:gd name="T75" fmla="*/ 7196 h 7930"/>
              <a:gd name="T76" fmla="*/ 1733 w 8219"/>
              <a:gd name="T77" fmla="*/ 7382 h 7930"/>
              <a:gd name="T78" fmla="*/ 2599 w 8219"/>
              <a:gd name="T79" fmla="*/ 7625 h 7930"/>
              <a:gd name="T80" fmla="*/ 3972 w 8219"/>
              <a:gd name="T81" fmla="*/ 7929 h 7930"/>
              <a:gd name="T82" fmla="*/ 5276 w 8219"/>
              <a:gd name="T83" fmla="*/ 7773 h 7930"/>
              <a:gd name="T84" fmla="*/ 6314 w 8219"/>
              <a:gd name="T85" fmla="*/ 7312 h 7930"/>
              <a:gd name="T86" fmla="*/ 7258 w 8219"/>
              <a:gd name="T87" fmla="*/ 7351 h 7930"/>
              <a:gd name="T88" fmla="*/ 8155 w 8219"/>
              <a:gd name="T89" fmla="*/ 6493 h 7930"/>
              <a:gd name="T90" fmla="*/ 8000 w 8219"/>
              <a:gd name="T91" fmla="*/ 5369 h 7930"/>
              <a:gd name="T92" fmla="*/ 7632 w 8219"/>
              <a:gd name="T93" fmla="*/ 3981 h 7930"/>
              <a:gd name="T94" fmla="*/ 7203 w 8219"/>
              <a:gd name="T95" fmla="*/ 2802 h 7930"/>
              <a:gd name="T96" fmla="*/ 6275 w 8219"/>
              <a:gd name="T97" fmla="*/ 1795 h 7930"/>
              <a:gd name="T98" fmla="*/ 5479 w 8219"/>
              <a:gd name="T99" fmla="*/ 1319 h 7930"/>
              <a:gd name="T100" fmla="*/ 4878 w 8219"/>
              <a:gd name="T101" fmla="*/ 227 h 7930"/>
              <a:gd name="T102" fmla="*/ 3707 w 8219"/>
              <a:gd name="T103" fmla="*/ 55 h 7930"/>
              <a:gd name="T104" fmla="*/ 2802 w 8219"/>
              <a:gd name="T105" fmla="*/ 929 h 7930"/>
              <a:gd name="T106" fmla="*/ 2272 w 8219"/>
              <a:gd name="T107" fmla="*/ 1592 h 7930"/>
              <a:gd name="T108" fmla="*/ 1312 w 8219"/>
              <a:gd name="T109" fmla="*/ 2396 h 7930"/>
              <a:gd name="T110" fmla="*/ 671 w 8219"/>
              <a:gd name="T111" fmla="*/ 3606 h 7930"/>
              <a:gd name="T112" fmla="*/ 562 w 8219"/>
              <a:gd name="T113" fmla="*/ 4644 h 7930"/>
              <a:gd name="T114" fmla="*/ 110 w 8219"/>
              <a:gd name="T115" fmla="*/ 5643 h 79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219" h="7930">
                <a:moveTo>
                  <a:pt x="1374" y="5283"/>
                </a:moveTo>
                <a:lnTo>
                  <a:pt x="1374" y="5283"/>
                </a:lnTo>
                <a:lnTo>
                  <a:pt x="1460" y="5291"/>
                </a:lnTo>
                <a:lnTo>
                  <a:pt x="1545" y="5307"/>
                </a:lnTo>
                <a:lnTo>
                  <a:pt x="1623" y="5322"/>
                </a:lnTo>
                <a:lnTo>
                  <a:pt x="1702" y="5353"/>
                </a:lnTo>
                <a:lnTo>
                  <a:pt x="1780" y="5393"/>
                </a:lnTo>
                <a:lnTo>
                  <a:pt x="1842" y="5432"/>
                </a:lnTo>
                <a:lnTo>
                  <a:pt x="1904" y="5479"/>
                </a:lnTo>
                <a:lnTo>
                  <a:pt x="1967" y="5533"/>
                </a:lnTo>
                <a:lnTo>
                  <a:pt x="2014" y="5596"/>
                </a:lnTo>
                <a:lnTo>
                  <a:pt x="2061" y="5658"/>
                </a:lnTo>
                <a:lnTo>
                  <a:pt x="2100" y="5720"/>
                </a:lnTo>
                <a:lnTo>
                  <a:pt x="2131" y="5791"/>
                </a:lnTo>
                <a:lnTo>
                  <a:pt x="2162" y="5861"/>
                </a:lnTo>
                <a:lnTo>
                  <a:pt x="2178" y="5931"/>
                </a:lnTo>
                <a:lnTo>
                  <a:pt x="2194" y="6010"/>
                </a:lnTo>
                <a:lnTo>
                  <a:pt x="2194" y="6079"/>
                </a:lnTo>
                <a:lnTo>
                  <a:pt x="2194" y="6079"/>
                </a:lnTo>
                <a:lnTo>
                  <a:pt x="2194" y="6165"/>
                </a:lnTo>
                <a:lnTo>
                  <a:pt x="2178" y="6243"/>
                </a:lnTo>
                <a:lnTo>
                  <a:pt x="2162" y="6322"/>
                </a:lnTo>
                <a:lnTo>
                  <a:pt x="2131" y="6400"/>
                </a:lnTo>
                <a:lnTo>
                  <a:pt x="2100" y="6470"/>
                </a:lnTo>
                <a:lnTo>
                  <a:pt x="2061" y="6532"/>
                </a:lnTo>
                <a:lnTo>
                  <a:pt x="2014" y="6594"/>
                </a:lnTo>
                <a:lnTo>
                  <a:pt x="1967" y="6649"/>
                </a:lnTo>
                <a:lnTo>
                  <a:pt x="1904" y="6704"/>
                </a:lnTo>
                <a:lnTo>
                  <a:pt x="1842" y="6743"/>
                </a:lnTo>
                <a:lnTo>
                  <a:pt x="1780" y="6782"/>
                </a:lnTo>
                <a:lnTo>
                  <a:pt x="1702" y="6813"/>
                </a:lnTo>
                <a:lnTo>
                  <a:pt x="1623" y="6837"/>
                </a:lnTo>
                <a:lnTo>
                  <a:pt x="1545" y="6860"/>
                </a:lnTo>
                <a:lnTo>
                  <a:pt x="1460" y="6868"/>
                </a:lnTo>
                <a:lnTo>
                  <a:pt x="1374" y="6876"/>
                </a:lnTo>
                <a:lnTo>
                  <a:pt x="1374" y="6876"/>
                </a:lnTo>
                <a:lnTo>
                  <a:pt x="1296" y="6868"/>
                </a:lnTo>
                <a:lnTo>
                  <a:pt x="1218" y="6860"/>
                </a:lnTo>
                <a:lnTo>
                  <a:pt x="1147" y="6837"/>
                </a:lnTo>
                <a:lnTo>
                  <a:pt x="1069" y="6813"/>
                </a:lnTo>
                <a:lnTo>
                  <a:pt x="1000" y="6782"/>
                </a:lnTo>
                <a:lnTo>
                  <a:pt x="929" y="6743"/>
                </a:lnTo>
                <a:lnTo>
                  <a:pt x="867" y="6704"/>
                </a:lnTo>
                <a:lnTo>
                  <a:pt x="804" y="6649"/>
                </a:lnTo>
                <a:lnTo>
                  <a:pt x="749" y="6594"/>
                </a:lnTo>
                <a:lnTo>
                  <a:pt x="702" y="6532"/>
                </a:lnTo>
                <a:lnTo>
                  <a:pt x="656" y="6470"/>
                </a:lnTo>
                <a:lnTo>
                  <a:pt x="625" y="6400"/>
                </a:lnTo>
                <a:lnTo>
                  <a:pt x="594" y="6322"/>
                </a:lnTo>
                <a:lnTo>
                  <a:pt x="570" y="6243"/>
                </a:lnTo>
                <a:lnTo>
                  <a:pt x="555" y="6165"/>
                </a:lnTo>
                <a:lnTo>
                  <a:pt x="555" y="6079"/>
                </a:lnTo>
                <a:lnTo>
                  <a:pt x="555" y="6079"/>
                </a:lnTo>
                <a:lnTo>
                  <a:pt x="555" y="6010"/>
                </a:lnTo>
                <a:lnTo>
                  <a:pt x="570" y="5931"/>
                </a:lnTo>
                <a:lnTo>
                  <a:pt x="594" y="5861"/>
                </a:lnTo>
                <a:lnTo>
                  <a:pt x="625" y="5791"/>
                </a:lnTo>
                <a:lnTo>
                  <a:pt x="656" y="5720"/>
                </a:lnTo>
                <a:lnTo>
                  <a:pt x="702" y="5658"/>
                </a:lnTo>
                <a:lnTo>
                  <a:pt x="749" y="5596"/>
                </a:lnTo>
                <a:lnTo>
                  <a:pt x="804" y="5533"/>
                </a:lnTo>
                <a:lnTo>
                  <a:pt x="867" y="5479"/>
                </a:lnTo>
                <a:lnTo>
                  <a:pt x="929" y="5432"/>
                </a:lnTo>
                <a:lnTo>
                  <a:pt x="1000" y="5393"/>
                </a:lnTo>
                <a:lnTo>
                  <a:pt x="1069" y="5353"/>
                </a:lnTo>
                <a:lnTo>
                  <a:pt x="1147" y="5322"/>
                </a:lnTo>
                <a:lnTo>
                  <a:pt x="1218" y="5307"/>
                </a:lnTo>
                <a:lnTo>
                  <a:pt x="1296" y="5291"/>
                </a:lnTo>
                <a:lnTo>
                  <a:pt x="1374" y="5283"/>
                </a:lnTo>
                <a:close/>
                <a:moveTo>
                  <a:pt x="1100" y="4495"/>
                </a:moveTo>
                <a:lnTo>
                  <a:pt x="1100" y="4495"/>
                </a:lnTo>
                <a:lnTo>
                  <a:pt x="1108" y="4285"/>
                </a:lnTo>
                <a:lnTo>
                  <a:pt x="1132" y="4074"/>
                </a:lnTo>
                <a:lnTo>
                  <a:pt x="1179" y="3871"/>
                </a:lnTo>
                <a:lnTo>
                  <a:pt x="1233" y="3668"/>
                </a:lnTo>
                <a:lnTo>
                  <a:pt x="1304" y="3473"/>
                </a:lnTo>
                <a:lnTo>
                  <a:pt x="1390" y="3285"/>
                </a:lnTo>
                <a:lnTo>
                  <a:pt x="1491" y="3107"/>
                </a:lnTo>
                <a:lnTo>
                  <a:pt x="1600" y="2934"/>
                </a:lnTo>
                <a:lnTo>
                  <a:pt x="1725" y="2763"/>
                </a:lnTo>
                <a:lnTo>
                  <a:pt x="1866" y="2607"/>
                </a:lnTo>
                <a:lnTo>
                  <a:pt x="2014" y="2458"/>
                </a:lnTo>
                <a:lnTo>
                  <a:pt x="2170" y="2326"/>
                </a:lnTo>
                <a:lnTo>
                  <a:pt x="2333" y="2201"/>
                </a:lnTo>
                <a:lnTo>
                  <a:pt x="2505" y="2092"/>
                </a:lnTo>
                <a:lnTo>
                  <a:pt x="2693" y="1998"/>
                </a:lnTo>
                <a:lnTo>
                  <a:pt x="2880" y="1913"/>
                </a:lnTo>
                <a:lnTo>
                  <a:pt x="2880" y="1913"/>
                </a:lnTo>
                <a:lnTo>
                  <a:pt x="2919" y="1998"/>
                </a:lnTo>
                <a:lnTo>
                  <a:pt x="2966" y="2076"/>
                </a:lnTo>
                <a:lnTo>
                  <a:pt x="3021" y="2154"/>
                </a:lnTo>
                <a:lnTo>
                  <a:pt x="3083" y="2225"/>
                </a:lnTo>
                <a:lnTo>
                  <a:pt x="3145" y="2287"/>
                </a:lnTo>
                <a:lnTo>
                  <a:pt x="3215" y="2350"/>
                </a:lnTo>
                <a:lnTo>
                  <a:pt x="3286" y="2403"/>
                </a:lnTo>
                <a:lnTo>
                  <a:pt x="3364" y="2450"/>
                </a:lnTo>
                <a:lnTo>
                  <a:pt x="3450" y="2497"/>
                </a:lnTo>
                <a:lnTo>
                  <a:pt x="3535" y="2536"/>
                </a:lnTo>
                <a:lnTo>
                  <a:pt x="3621" y="2568"/>
                </a:lnTo>
                <a:lnTo>
                  <a:pt x="3715" y="2591"/>
                </a:lnTo>
                <a:lnTo>
                  <a:pt x="3809" y="2615"/>
                </a:lnTo>
                <a:lnTo>
                  <a:pt x="3910" y="2630"/>
                </a:lnTo>
                <a:lnTo>
                  <a:pt x="4011" y="2638"/>
                </a:lnTo>
                <a:lnTo>
                  <a:pt x="4113" y="2638"/>
                </a:lnTo>
                <a:lnTo>
                  <a:pt x="4113" y="2638"/>
                </a:lnTo>
                <a:lnTo>
                  <a:pt x="4215" y="2638"/>
                </a:lnTo>
                <a:lnTo>
                  <a:pt x="4316" y="2630"/>
                </a:lnTo>
                <a:lnTo>
                  <a:pt x="4409" y="2615"/>
                </a:lnTo>
                <a:lnTo>
                  <a:pt x="4511" y="2591"/>
                </a:lnTo>
                <a:lnTo>
                  <a:pt x="4605" y="2568"/>
                </a:lnTo>
                <a:lnTo>
                  <a:pt x="4691" y="2536"/>
                </a:lnTo>
                <a:lnTo>
                  <a:pt x="4776" y="2497"/>
                </a:lnTo>
                <a:lnTo>
                  <a:pt x="4862" y="2450"/>
                </a:lnTo>
                <a:lnTo>
                  <a:pt x="4948" y="2403"/>
                </a:lnTo>
                <a:lnTo>
                  <a:pt x="5026" y="2350"/>
                </a:lnTo>
                <a:lnTo>
                  <a:pt x="5105" y="2287"/>
                </a:lnTo>
                <a:lnTo>
                  <a:pt x="5174" y="2225"/>
                </a:lnTo>
                <a:lnTo>
                  <a:pt x="5237" y="2154"/>
                </a:lnTo>
                <a:lnTo>
                  <a:pt x="5299" y="2076"/>
                </a:lnTo>
                <a:lnTo>
                  <a:pt x="5362" y="1998"/>
                </a:lnTo>
                <a:lnTo>
                  <a:pt x="5416" y="1913"/>
                </a:lnTo>
                <a:lnTo>
                  <a:pt x="5416" y="1913"/>
                </a:lnTo>
                <a:lnTo>
                  <a:pt x="5603" y="1998"/>
                </a:lnTo>
                <a:lnTo>
                  <a:pt x="5783" y="2092"/>
                </a:lnTo>
                <a:lnTo>
                  <a:pt x="5955" y="2201"/>
                </a:lnTo>
                <a:lnTo>
                  <a:pt x="6111" y="2326"/>
                </a:lnTo>
                <a:lnTo>
                  <a:pt x="6267" y="2458"/>
                </a:lnTo>
                <a:lnTo>
                  <a:pt x="6407" y="2607"/>
                </a:lnTo>
                <a:lnTo>
                  <a:pt x="6532" y="2763"/>
                </a:lnTo>
                <a:lnTo>
                  <a:pt x="6657" y="2934"/>
                </a:lnTo>
                <a:lnTo>
                  <a:pt x="6759" y="3107"/>
                </a:lnTo>
                <a:lnTo>
                  <a:pt x="6852" y="3285"/>
                </a:lnTo>
                <a:lnTo>
                  <a:pt x="6938" y="3473"/>
                </a:lnTo>
                <a:lnTo>
                  <a:pt x="7001" y="3668"/>
                </a:lnTo>
                <a:lnTo>
                  <a:pt x="7055" y="3871"/>
                </a:lnTo>
                <a:lnTo>
                  <a:pt x="7094" y="4074"/>
                </a:lnTo>
                <a:lnTo>
                  <a:pt x="7118" y="4285"/>
                </a:lnTo>
                <a:lnTo>
                  <a:pt x="7126" y="4495"/>
                </a:lnTo>
                <a:lnTo>
                  <a:pt x="7126" y="4495"/>
                </a:lnTo>
                <a:lnTo>
                  <a:pt x="7126" y="4823"/>
                </a:lnTo>
                <a:lnTo>
                  <a:pt x="7126" y="4823"/>
                </a:lnTo>
                <a:lnTo>
                  <a:pt x="7102" y="4823"/>
                </a:lnTo>
                <a:lnTo>
                  <a:pt x="7071" y="4816"/>
                </a:lnTo>
                <a:lnTo>
                  <a:pt x="7016" y="4792"/>
                </a:lnTo>
                <a:lnTo>
                  <a:pt x="6946" y="4769"/>
                </a:lnTo>
                <a:lnTo>
                  <a:pt x="6899" y="4761"/>
                </a:lnTo>
                <a:lnTo>
                  <a:pt x="6852" y="4761"/>
                </a:lnTo>
                <a:lnTo>
                  <a:pt x="6852" y="4761"/>
                </a:lnTo>
                <a:lnTo>
                  <a:pt x="6712" y="4761"/>
                </a:lnTo>
                <a:lnTo>
                  <a:pt x="6579" y="4784"/>
                </a:lnTo>
                <a:lnTo>
                  <a:pt x="6446" y="4816"/>
                </a:lnTo>
                <a:lnTo>
                  <a:pt x="6322" y="4862"/>
                </a:lnTo>
                <a:lnTo>
                  <a:pt x="6197" y="4916"/>
                </a:lnTo>
                <a:lnTo>
                  <a:pt x="6087" y="4987"/>
                </a:lnTo>
                <a:lnTo>
                  <a:pt x="5978" y="5057"/>
                </a:lnTo>
                <a:lnTo>
                  <a:pt x="5885" y="5143"/>
                </a:lnTo>
                <a:lnTo>
                  <a:pt x="5799" y="5237"/>
                </a:lnTo>
                <a:lnTo>
                  <a:pt x="5713" y="5338"/>
                </a:lnTo>
                <a:lnTo>
                  <a:pt x="5650" y="5447"/>
                </a:lnTo>
                <a:lnTo>
                  <a:pt x="5588" y="5565"/>
                </a:lnTo>
                <a:lnTo>
                  <a:pt x="5542" y="5689"/>
                </a:lnTo>
                <a:lnTo>
                  <a:pt x="5510" y="5814"/>
                </a:lnTo>
                <a:lnTo>
                  <a:pt x="5487" y="5947"/>
                </a:lnTo>
                <a:lnTo>
                  <a:pt x="5479" y="6079"/>
                </a:lnTo>
                <a:lnTo>
                  <a:pt x="5479" y="6079"/>
                </a:lnTo>
                <a:lnTo>
                  <a:pt x="5487" y="6204"/>
                </a:lnTo>
                <a:lnTo>
                  <a:pt x="5510" y="6329"/>
                </a:lnTo>
                <a:lnTo>
                  <a:pt x="5534" y="6447"/>
                </a:lnTo>
                <a:lnTo>
                  <a:pt x="5572" y="6555"/>
                </a:lnTo>
                <a:lnTo>
                  <a:pt x="5627" y="6665"/>
                </a:lnTo>
                <a:lnTo>
                  <a:pt x="5681" y="6766"/>
                </a:lnTo>
                <a:lnTo>
                  <a:pt x="5752" y="6860"/>
                </a:lnTo>
                <a:lnTo>
                  <a:pt x="5822" y="6938"/>
                </a:lnTo>
                <a:lnTo>
                  <a:pt x="5822" y="6938"/>
                </a:lnTo>
                <a:lnTo>
                  <a:pt x="5736" y="7000"/>
                </a:lnTo>
                <a:lnTo>
                  <a:pt x="5635" y="7055"/>
                </a:lnTo>
                <a:lnTo>
                  <a:pt x="5542" y="7102"/>
                </a:lnTo>
                <a:lnTo>
                  <a:pt x="5440" y="7149"/>
                </a:lnTo>
                <a:lnTo>
                  <a:pt x="5338" y="7196"/>
                </a:lnTo>
                <a:lnTo>
                  <a:pt x="5237" y="7235"/>
                </a:lnTo>
                <a:lnTo>
                  <a:pt x="5019" y="7297"/>
                </a:lnTo>
                <a:lnTo>
                  <a:pt x="4799" y="7343"/>
                </a:lnTo>
                <a:lnTo>
                  <a:pt x="4574" y="7375"/>
                </a:lnTo>
                <a:lnTo>
                  <a:pt x="4339" y="7398"/>
                </a:lnTo>
                <a:lnTo>
                  <a:pt x="4113" y="7406"/>
                </a:lnTo>
                <a:lnTo>
                  <a:pt x="4113" y="7406"/>
                </a:lnTo>
                <a:lnTo>
                  <a:pt x="3887" y="7398"/>
                </a:lnTo>
                <a:lnTo>
                  <a:pt x="3660" y="7375"/>
                </a:lnTo>
                <a:lnTo>
                  <a:pt x="3450" y="7343"/>
                </a:lnTo>
                <a:lnTo>
                  <a:pt x="3239" y="7297"/>
                </a:lnTo>
                <a:lnTo>
                  <a:pt x="3036" y="7235"/>
                </a:lnTo>
                <a:lnTo>
                  <a:pt x="2841" y="7149"/>
                </a:lnTo>
                <a:lnTo>
                  <a:pt x="2654" y="7055"/>
                </a:lnTo>
                <a:lnTo>
                  <a:pt x="2560" y="7000"/>
                </a:lnTo>
                <a:lnTo>
                  <a:pt x="2466" y="6938"/>
                </a:lnTo>
                <a:lnTo>
                  <a:pt x="2466" y="6938"/>
                </a:lnTo>
                <a:lnTo>
                  <a:pt x="2537" y="6860"/>
                </a:lnTo>
                <a:lnTo>
                  <a:pt x="2599" y="6766"/>
                </a:lnTo>
                <a:lnTo>
                  <a:pt x="2646" y="6665"/>
                </a:lnTo>
                <a:lnTo>
                  <a:pt x="2685" y="6555"/>
                </a:lnTo>
                <a:lnTo>
                  <a:pt x="2708" y="6447"/>
                </a:lnTo>
                <a:lnTo>
                  <a:pt x="2731" y="6329"/>
                </a:lnTo>
                <a:lnTo>
                  <a:pt x="2739" y="6204"/>
                </a:lnTo>
                <a:lnTo>
                  <a:pt x="2739" y="6079"/>
                </a:lnTo>
                <a:lnTo>
                  <a:pt x="2739" y="6079"/>
                </a:lnTo>
                <a:lnTo>
                  <a:pt x="2731" y="5947"/>
                </a:lnTo>
                <a:lnTo>
                  <a:pt x="2716" y="5814"/>
                </a:lnTo>
                <a:lnTo>
                  <a:pt x="2678" y="5689"/>
                </a:lnTo>
                <a:lnTo>
                  <a:pt x="2638" y="5565"/>
                </a:lnTo>
                <a:lnTo>
                  <a:pt x="2576" y="5447"/>
                </a:lnTo>
                <a:lnTo>
                  <a:pt x="2505" y="5338"/>
                </a:lnTo>
                <a:lnTo>
                  <a:pt x="2427" y="5237"/>
                </a:lnTo>
                <a:lnTo>
                  <a:pt x="2341" y="5143"/>
                </a:lnTo>
                <a:lnTo>
                  <a:pt x="2240" y="5057"/>
                </a:lnTo>
                <a:lnTo>
                  <a:pt x="2139" y="4987"/>
                </a:lnTo>
                <a:lnTo>
                  <a:pt x="2021" y="4916"/>
                </a:lnTo>
                <a:lnTo>
                  <a:pt x="1904" y="4862"/>
                </a:lnTo>
                <a:lnTo>
                  <a:pt x="1780" y="4816"/>
                </a:lnTo>
                <a:lnTo>
                  <a:pt x="1647" y="4784"/>
                </a:lnTo>
                <a:lnTo>
                  <a:pt x="1514" y="4761"/>
                </a:lnTo>
                <a:lnTo>
                  <a:pt x="1374" y="4761"/>
                </a:lnTo>
                <a:lnTo>
                  <a:pt x="1374" y="4761"/>
                </a:lnTo>
                <a:lnTo>
                  <a:pt x="1351" y="4761"/>
                </a:lnTo>
                <a:lnTo>
                  <a:pt x="1319" y="4769"/>
                </a:lnTo>
                <a:lnTo>
                  <a:pt x="1265" y="4792"/>
                </a:lnTo>
                <a:lnTo>
                  <a:pt x="1186" y="4816"/>
                </a:lnTo>
                <a:lnTo>
                  <a:pt x="1147" y="4823"/>
                </a:lnTo>
                <a:lnTo>
                  <a:pt x="1100" y="4823"/>
                </a:lnTo>
                <a:lnTo>
                  <a:pt x="1100" y="4823"/>
                </a:lnTo>
                <a:lnTo>
                  <a:pt x="1100" y="4495"/>
                </a:lnTo>
                <a:close/>
                <a:moveTo>
                  <a:pt x="4113" y="523"/>
                </a:moveTo>
                <a:lnTo>
                  <a:pt x="4113" y="523"/>
                </a:lnTo>
                <a:lnTo>
                  <a:pt x="4199" y="531"/>
                </a:lnTo>
                <a:lnTo>
                  <a:pt x="4285" y="547"/>
                </a:lnTo>
                <a:lnTo>
                  <a:pt x="4362" y="562"/>
                </a:lnTo>
                <a:lnTo>
                  <a:pt x="4441" y="594"/>
                </a:lnTo>
                <a:lnTo>
                  <a:pt x="4519" y="633"/>
                </a:lnTo>
                <a:lnTo>
                  <a:pt x="4581" y="672"/>
                </a:lnTo>
                <a:lnTo>
                  <a:pt x="4644" y="718"/>
                </a:lnTo>
                <a:lnTo>
                  <a:pt x="4707" y="773"/>
                </a:lnTo>
                <a:lnTo>
                  <a:pt x="4753" y="835"/>
                </a:lnTo>
                <a:lnTo>
                  <a:pt x="4799" y="898"/>
                </a:lnTo>
                <a:lnTo>
                  <a:pt x="4839" y="960"/>
                </a:lnTo>
                <a:lnTo>
                  <a:pt x="4870" y="1031"/>
                </a:lnTo>
                <a:lnTo>
                  <a:pt x="4901" y="1101"/>
                </a:lnTo>
                <a:lnTo>
                  <a:pt x="4917" y="1171"/>
                </a:lnTo>
                <a:lnTo>
                  <a:pt x="4932" y="1249"/>
                </a:lnTo>
                <a:lnTo>
                  <a:pt x="4932" y="1319"/>
                </a:lnTo>
                <a:lnTo>
                  <a:pt x="4932" y="1319"/>
                </a:lnTo>
                <a:lnTo>
                  <a:pt x="4932" y="1405"/>
                </a:lnTo>
                <a:lnTo>
                  <a:pt x="4917" y="1483"/>
                </a:lnTo>
                <a:lnTo>
                  <a:pt x="4901" y="1561"/>
                </a:lnTo>
                <a:lnTo>
                  <a:pt x="4870" y="1639"/>
                </a:lnTo>
                <a:lnTo>
                  <a:pt x="4839" y="1709"/>
                </a:lnTo>
                <a:lnTo>
                  <a:pt x="4799" y="1772"/>
                </a:lnTo>
                <a:lnTo>
                  <a:pt x="4753" y="1834"/>
                </a:lnTo>
                <a:lnTo>
                  <a:pt x="4707" y="1889"/>
                </a:lnTo>
                <a:lnTo>
                  <a:pt x="4644" y="1944"/>
                </a:lnTo>
                <a:lnTo>
                  <a:pt x="4581" y="1982"/>
                </a:lnTo>
                <a:lnTo>
                  <a:pt x="4519" y="2021"/>
                </a:lnTo>
                <a:lnTo>
                  <a:pt x="4441" y="2052"/>
                </a:lnTo>
                <a:lnTo>
                  <a:pt x="4362" y="2076"/>
                </a:lnTo>
                <a:lnTo>
                  <a:pt x="4285" y="2099"/>
                </a:lnTo>
                <a:lnTo>
                  <a:pt x="4199" y="2107"/>
                </a:lnTo>
                <a:lnTo>
                  <a:pt x="4113" y="2115"/>
                </a:lnTo>
                <a:lnTo>
                  <a:pt x="4113" y="2115"/>
                </a:lnTo>
                <a:lnTo>
                  <a:pt x="4035" y="2107"/>
                </a:lnTo>
                <a:lnTo>
                  <a:pt x="3957" y="2099"/>
                </a:lnTo>
                <a:lnTo>
                  <a:pt x="3887" y="2076"/>
                </a:lnTo>
                <a:lnTo>
                  <a:pt x="3809" y="2052"/>
                </a:lnTo>
                <a:lnTo>
                  <a:pt x="3739" y="2021"/>
                </a:lnTo>
                <a:lnTo>
                  <a:pt x="3668" y="1982"/>
                </a:lnTo>
                <a:lnTo>
                  <a:pt x="3606" y="1944"/>
                </a:lnTo>
                <a:lnTo>
                  <a:pt x="3543" y="1889"/>
                </a:lnTo>
                <a:lnTo>
                  <a:pt x="3489" y="1834"/>
                </a:lnTo>
                <a:lnTo>
                  <a:pt x="3442" y="1772"/>
                </a:lnTo>
                <a:lnTo>
                  <a:pt x="3395" y="1709"/>
                </a:lnTo>
                <a:lnTo>
                  <a:pt x="3364" y="1639"/>
                </a:lnTo>
                <a:lnTo>
                  <a:pt x="3333" y="1561"/>
                </a:lnTo>
                <a:lnTo>
                  <a:pt x="3309" y="1483"/>
                </a:lnTo>
                <a:lnTo>
                  <a:pt x="3294" y="1405"/>
                </a:lnTo>
                <a:lnTo>
                  <a:pt x="3294" y="1319"/>
                </a:lnTo>
                <a:lnTo>
                  <a:pt x="3294" y="1319"/>
                </a:lnTo>
                <a:lnTo>
                  <a:pt x="3294" y="1249"/>
                </a:lnTo>
                <a:lnTo>
                  <a:pt x="3309" y="1171"/>
                </a:lnTo>
                <a:lnTo>
                  <a:pt x="3333" y="1101"/>
                </a:lnTo>
                <a:lnTo>
                  <a:pt x="3364" y="1031"/>
                </a:lnTo>
                <a:lnTo>
                  <a:pt x="3395" y="960"/>
                </a:lnTo>
                <a:lnTo>
                  <a:pt x="3442" y="898"/>
                </a:lnTo>
                <a:lnTo>
                  <a:pt x="3489" y="835"/>
                </a:lnTo>
                <a:lnTo>
                  <a:pt x="3543" y="773"/>
                </a:lnTo>
                <a:lnTo>
                  <a:pt x="3606" y="718"/>
                </a:lnTo>
                <a:lnTo>
                  <a:pt x="3668" y="672"/>
                </a:lnTo>
                <a:lnTo>
                  <a:pt x="3739" y="633"/>
                </a:lnTo>
                <a:lnTo>
                  <a:pt x="3809" y="594"/>
                </a:lnTo>
                <a:lnTo>
                  <a:pt x="3887" y="562"/>
                </a:lnTo>
                <a:lnTo>
                  <a:pt x="3957" y="547"/>
                </a:lnTo>
                <a:lnTo>
                  <a:pt x="4035" y="531"/>
                </a:lnTo>
                <a:lnTo>
                  <a:pt x="4113" y="523"/>
                </a:lnTo>
                <a:close/>
                <a:moveTo>
                  <a:pt x="6852" y="6876"/>
                </a:moveTo>
                <a:lnTo>
                  <a:pt x="6852" y="6876"/>
                </a:lnTo>
                <a:lnTo>
                  <a:pt x="6774" y="6868"/>
                </a:lnTo>
                <a:lnTo>
                  <a:pt x="6696" y="6860"/>
                </a:lnTo>
                <a:lnTo>
                  <a:pt x="6626" y="6837"/>
                </a:lnTo>
                <a:lnTo>
                  <a:pt x="6548" y="6813"/>
                </a:lnTo>
                <a:lnTo>
                  <a:pt x="6477" y="6782"/>
                </a:lnTo>
                <a:lnTo>
                  <a:pt x="6407" y="6743"/>
                </a:lnTo>
                <a:lnTo>
                  <a:pt x="6345" y="6704"/>
                </a:lnTo>
                <a:lnTo>
                  <a:pt x="6283" y="6649"/>
                </a:lnTo>
                <a:lnTo>
                  <a:pt x="6228" y="6594"/>
                </a:lnTo>
                <a:lnTo>
                  <a:pt x="6181" y="6532"/>
                </a:lnTo>
                <a:lnTo>
                  <a:pt x="6134" y="6470"/>
                </a:lnTo>
                <a:lnTo>
                  <a:pt x="6103" y="6400"/>
                </a:lnTo>
                <a:lnTo>
                  <a:pt x="6072" y="6322"/>
                </a:lnTo>
                <a:lnTo>
                  <a:pt x="6048" y="6243"/>
                </a:lnTo>
                <a:lnTo>
                  <a:pt x="6033" y="6165"/>
                </a:lnTo>
                <a:lnTo>
                  <a:pt x="6033" y="6079"/>
                </a:lnTo>
                <a:lnTo>
                  <a:pt x="6033" y="6079"/>
                </a:lnTo>
                <a:lnTo>
                  <a:pt x="6033" y="6010"/>
                </a:lnTo>
                <a:lnTo>
                  <a:pt x="6048" y="5931"/>
                </a:lnTo>
                <a:lnTo>
                  <a:pt x="6072" y="5861"/>
                </a:lnTo>
                <a:lnTo>
                  <a:pt x="6103" y="5791"/>
                </a:lnTo>
                <a:lnTo>
                  <a:pt x="6134" y="5720"/>
                </a:lnTo>
                <a:lnTo>
                  <a:pt x="6181" y="5658"/>
                </a:lnTo>
                <a:lnTo>
                  <a:pt x="6228" y="5596"/>
                </a:lnTo>
                <a:lnTo>
                  <a:pt x="6283" y="5533"/>
                </a:lnTo>
                <a:lnTo>
                  <a:pt x="6345" y="5479"/>
                </a:lnTo>
                <a:lnTo>
                  <a:pt x="6407" y="5432"/>
                </a:lnTo>
                <a:lnTo>
                  <a:pt x="6477" y="5393"/>
                </a:lnTo>
                <a:lnTo>
                  <a:pt x="6548" y="5353"/>
                </a:lnTo>
                <a:lnTo>
                  <a:pt x="6626" y="5322"/>
                </a:lnTo>
                <a:lnTo>
                  <a:pt x="6696" y="5307"/>
                </a:lnTo>
                <a:lnTo>
                  <a:pt x="6774" y="5291"/>
                </a:lnTo>
                <a:lnTo>
                  <a:pt x="6852" y="5283"/>
                </a:lnTo>
                <a:lnTo>
                  <a:pt x="6852" y="5283"/>
                </a:lnTo>
                <a:lnTo>
                  <a:pt x="6938" y="5291"/>
                </a:lnTo>
                <a:lnTo>
                  <a:pt x="7024" y="5307"/>
                </a:lnTo>
                <a:lnTo>
                  <a:pt x="7102" y="5322"/>
                </a:lnTo>
                <a:lnTo>
                  <a:pt x="7180" y="5353"/>
                </a:lnTo>
                <a:lnTo>
                  <a:pt x="7258" y="5393"/>
                </a:lnTo>
                <a:lnTo>
                  <a:pt x="7320" y="5432"/>
                </a:lnTo>
                <a:lnTo>
                  <a:pt x="7383" y="5479"/>
                </a:lnTo>
                <a:lnTo>
                  <a:pt x="7446" y="5533"/>
                </a:lnTo>
                <a:lnTo>
                  <a:pt x="7492" y="5596"/>
                </a:lnTo>
                <a:lnTo>
                  <a:pt x="7539" y="5658"/>
                </a:lnTo>
                <a:lnTo>
                  <a:pt x="7579" y="5720"/>
                </a:lnTo>
                <a:lnTo>
                  <a:pt x="7609" y="5791"/>
                </a:lnTo>
                <a:lnTo>
                  <a:pt x="7640" y="5861"/>
                </a:lnTo>
                <a:lnTo>
                  <a:pt x="7656" y="5931"/>
                </a:lnTo>
                <a:lnTo>
                  <a:pt x="7671" y="6010"/>
                </a:lnTo>
                <a:lnTo>
                  <a:pt x="7671" y="6079"/>
                </a:lnTo>
                <a:lnTo>
                  <a:pt x="7671" y="6079"/>
                </a:lnTo>
                <a:lnTo>
                  <a:pt x="7671" y="6165"/>
                </a:lnTo>
                <a:lnTo>
                  <a:pt x="7656" y="6243"/>
                </a:lnTo>
                <a:lnTo>
                  <a:pt x="7640" y="6322"/>
                </a:lnTo>
                <a:lnTo>
                  <a:pt x="7609" y="6400"/>
                </a:lnTo>
                <a:lnTo>
                  <a:pt x="7579" y="6470"/>
                </a:lnTo>
                <a:lnTo>
                  <a:pt x="7539" y="6532"/>
                </a:lnTo>
                <a:lnTo>
                  <a:pt x="7492" y="6594"/>
                </a:lnTo>
                <a:lnTo>
                  <a:pt x="7446" y="6649"/>
                </a:lnTo>
                <a:lnTo>
                  <a:pt x="7383" y="6704"/>
                </a:lnTo>
                <a:lnTo>
                  <a:pt x="7320" y="6743"/>
                </a:lnTo>
                <a:lnTo>
                  <a:pt x="7258" y="6782"/>
                </a:lnTo>
                <a:lnTo>
                  <a:pt x="7180" y="6813"/>
                </a:lnTo>
                <a:lnTo>
                  <a:pt x="7102" y="6837"/>
                </a:lnTo>
                <a:lnTo>
                  <a:pt x="7024" y="6860"/>
                </a:lnTo>
                <a:lnTo>
                  <a:pt x="6938" y="6868"/>
                </a:lnTo>
                <a:lnTo>
                  <a:pt x="6852" y="6876"/>
                </a:lnTo>
                <a:close/>
                <a:moveTo>
                  <a:pt x="0" y="6079"/>
                </a:moveTo>
                <a:lnTo>
                  <a:pt x="0" y="6079"/>
                </a:lnTo>
                <a:lnTo>
                  <a:pt x="8" y="6228"/>
                </a:lnTo>
                <a:lnTo>
                  <a:pt x="32" y="6368"/>
                </a:lnTo>
                <a:lnTo>
                  <a:pt x="63" y="6493"/>
                </a:lnTo>
                <a:lnTo>
                  <a:pt x="110" y="6618"/>
                </a:lnTo>
                <a:lnTo>
                  <a:pt x="172" y="6735"/>
                </a:lnTo>
                <a:lnTo>
                  <a:pt x="235" y="6845"/>
                </a:lnTo>
                <a:lnTo>
                  <a:pt x="320" y="6945"/>
                </a:lnTo>
                <a:lnTo>
                  <a:pt x="406" y="7039"/>
                </a:lnTo>
                <a:lnTo>
                  <a:pt x="500" y="7117"/>
                </a:lnTo>
                <a:lnTo>
                  <a:pt x="609" y="7196"/>
                </a:lnTo>
                <a:lnTo>
                  <a:pt x="718" y="7258"/>
                </a:lnTo>
                <a:lnTo>
                  <a:pt x="843" y="7305"/>
                </a:lnTo>
                <a:lnTo>
                  <a:pt x="968" y="7351"/>
                </a:lnTo>
                <a:lnTo>
                  <a:pt x="1100" y="7375"/>
                </a:lnTo>
                <a:lnTo>
                  <a:pt x="1233" y="7398"/>
                </a:lnTo>
                <a:lnTo>
                  <a:pt x="1374" y="7406"/>
                </a:lnTo>
                <a:lnTo>
                  <a:pt x="1374" y="7406"/>
                </a:lnTo>
                <a:lnTo>
                  <a:pt x="1569" y="7398"/>
                </a:lnTo>
                <a:lnTo>
                  <a:pt x="1655" y="7398"/>
                </a:lnTo>
                <a:lnTo>
                  <a:pt x="1733" y="7382"/>
                </a:lnTo>
                <a:lnTo>
                  <a:pt x="1803" y="7367"/>
                </a:lnTo>
                <a:lnTo>
                  <a:pt x="1873" y="7343"/>
                </a:lnTo>
                <a:lnTo>
                  <a:pt x="1935" y="7312"/>
                </a:lnTo>
                <a:lnTo>
                  <a:pt x="1990" y="7274"/>
                </a:lnTo>
                <a:lnTo>
                  <a:pt x="1990" y="7274"/>
                </a:lnTo>
                <a:lnTo>
                  <a:pt x="2107" y="7351"/>
                </a:lnTo>
                <a:lnTo>
                  <a:pt x="2225" y="7429"/>
                </a:lnTo>
                <a:lnTo>
                  <a:pt x="2349" y="7500"/>
                </a:lnTo>
                <a:lnTo>
                  <a:pt x="2474" y="7570"/>
                </a:lnTo>
                <a:lnTo>
                  <a:pt x="2599" y="7625"/>
                </a:lnTo>
                <a:lnTo>
                  <a:pt x="2731" y="7680"/>
                </a:lnTo>
                <a:lnTo>
                  <a:pt x="2864" y="7734"/>
                </a:lnTo>
                <a:lnTo>
                  <a:pt x="2997" y="7773"/>
                </a:lnTo>
                <a:lnTo>
                  <a:pt x="3137" y="7812"/>
                </a:lnTo>
                <a:lnTo>
                  <a:pt x="3270" y="7843"/>
                </a:lnTo>
                <a:lnTo>
                  <a:pt x="3411" y="7874"/>
                </a:lnTo>
                <a:lnTo>
                  <a:pt x="3551" y="7890"/>
                </a:lnTo>
                <a:lnTo>
                  <a:pt x="3692" y="7913"/>
                </a:lnTo>
                <a:lnTo>
                  <a:pt x="3832" y="7921"/>
                </a:lnTo>
                <a:lnTo>
                  <a:pt x="3972" y="7929"/>
                </a:lnTo>
                <a:lnTo>
                  <a:pt x="4113" y="7929"/>
                </a:lnTo>
                <a:lnTo>
                  <a:pt x="4113" y="7929"/>
                </a:lnTo>
                <a:lnTo>
                  <a:pt x="4269" y="7929"/>
                </a:lnTo>
                <a:lnTo>
                  <a:pt x="4417" y="7921"/>
                </a:lnTo>
                <a:lnTo>
                  <a:pt x="4566" y="7913"/>
                </a:lnTo>
                <a:lnTo>
                  <a:pt x="4714" y="7890"/>
                </a:lnTo>
                <a:lnTo>
                  <a:pt x="4854" y="7874"/>
                </a:lnTo>
                <a:lnTo>
                  <a:pt x="5003" y="7843"/>
                </a:lnTo>
                <a:lnTo>
                  <a:pt x="5143" y="7812"/>
                </a:lnTo>
                <a:lnTo>
                  <a:pt x="5276" y="7773"/>
                </a:lnTo>
                <a:lnTo>
                  <a:pt x="5409" y="7734"/>
                </a:lnTo>
                <a:lnTo>
                  <a:pt x="5542" y="7680"/>
                </a:lnTo>
                <a:lnTo>
                  <a:pt x="5666" y="7625"/>
                </a:lnTo>
                <a:lnTo>
                  <a:pt x="5791" y="7570"/>
                </a:lnTo>
                <a:lnTo>
                  <a:pt x="5908" y="7500"/>
                </a:lnTo>
                <a:lnTo>
                  <a:pt x="6017" y="7429"/>
                </a:lnTo>
                <a:lnTo>
                  <a:pt x="6126" y="7351"/>
                </a:lnTo>
                <a:lnTo>
                  <a:pt x="6236" y="7274"/>
                </a:lnTo>
                <a:lnTo>
                  <a:pt x="6236" y="7274"/>
                </a:lnTo>
                <a:lnTo>
                  <a:pt x="6314" y="7312"/>
                </a:lnTo>
                <a:lnTo>
                  <a:pt x="6392" y="7343"/>
                </a:lnTo>
                <a:lnTo>
                  <a:pt x="6470" y="7367"/>
                </a:lnTo>
                <a:lnTo>
                  <a:pt x="6540" y="7382"/>
                </a:lnTo>
                <a:lnTo>
                  <a:pt x="6618" y="7398"/>
                </a:lnTo>
                <a:lnTo>
                  <a:pt x="6696" y="7398"/>
                </a:lnTo>
                <a:lnTo>
                  <a:pt x="6852" y="7406"/>
                </a:lnTo>
                <a:lnTo>
                  <a:pt x="6852" y="7406"/>
                </a:lnTo>
                <a:lnTo>
                  <a:pt x="6993" y="7398"/>
                </a:lnTo>
                <a:lnTo>
                  <a:pt x="7126" y="7375"/>
                </a:lnTo>
                <a:lnTo>
                  <a:pt x="7258" y="7351"/>
                </a:lnTo>
                <a:lnTo>
                  <a:pt x="7383" y="7305"/>
                </a:lnTo>
                <a:lnTo>
                  <a:pt x="7500" y="7258"/>
                </a:lnTo>
                <a:lnTo>
                  <a:pt x="7617" y="7196"/>
                </a:lnTo>
                <a:lnTo>
                  <a:pt x="7718" y="7117"/>
                </a:lnTo>
                <a:lnTo>
                  <a:pt x="7820" y="7039"/>
                </a:lnTo>
                <a:lnTo>
                  <a:pt x="7906" y="6945"/>
                </a:lnTo>
                <a:lnTo>
                  <a:pt x="7984" y="6845"/>
                </a:lnTo>
                <a:lnTo>
                  <a:pt x="8054" y="6735"/>
                </a:lnTo>
                <a:lnTo>
                  <a:pt x="8116" y="6618"/>
                </a:lnTo>
                <a:lnTo>
                  <a:pt x="8155" y="6493"/>
                </a:lnTo>
                <a:lnTo>
                  <a:pt x="8195" y="6368"/>
                </a:lnTo>
                <a:lnTo>
                  <a:pt x="8210" y="6228"/>
                </a:lnTo>
                <a:lnTo>
                  <a:pt x="8218" y="6079"/>
                </a:lnTo>
                <a:lnTo>
                  <a:pt x="8218" y="6079"/>
                </a:lnTo>
                <a:lnTo>
                  <a:pt x="8218" y="6010"/>
                </a:lnTo>
                <a:lnTo>
                  <a:pt x="8210" y="5931"/>
                </a:lnTo>
                <a:lnTo>
                  <a:pt x="8187" y="5783"/>
                </a:lnTo>
                <a:lnTo>
                  <a:pt x="8140" y="5643"/>
                </a:lnTo>
                <a:lnTo>
                  <a:pt x="8077" y="5502"/>
                </a:lnTo>
                <a:lnTo>
                  <a:pt x="8000" y="5369"/>
                </a:lnTo>
                <a:lnTo>
                  <a:pt x="7906" y="5245"/>
                </a:lnTo>
                <a:lnTo>
                  <a:pt x="7797" y="5128"/>
                </a:lnTo>
                <a:lnTo>
                  <a:pt x="7671" y="5018"/>
                </a:lnTo>
                <a:lnTo>
                  <a:pt x="7671" y="5018"/>
                </a:lnTo>
                <a:lnTo>
                  <a:pt x="7671" y="4495"/>
                </a:lnTo>
                <a:lnTo>
                  <a:pt x="7671" y="4495"/>
                </a:lnTo>
                <a:lnTo>
                  <a:pt x="7671" y="4363"/>
                </a:lnTo>
                <a:lnTo>
                  <a:pt x="7664" y="4238"/>
                </a:lnTo>
                <a:lnTo>
                  <a:pt x="7648" y="4105"/>
                </a:lnTo>
                <a:lnTo>
                  <a:pt x="7632" y="3981"/>
                </a:lnTo>
                <a:lnTo>
                  <a:pt x="7609" y="3856"/>
                </a:lnTo>
                <a:lnTo>
                  <a:pt x="7586" y="3730"/>
                </a:lnTo>
                <a:lnTo>
                  <a:pt x="7547" y="3606"/>
                </a:lnTo>
                <a:lnTo>
                  <a:pt x="7516" y="3489"/>
                </a:lnTo>
                <a:lnTo>
                  <a:pt x="7469" y="3372"/>
                </a:lnTo>
                <a:lnTo>
                  <a:pt x="7430" y="3246"/>
                </a:lnTo>
                <a:lnTo>
                  <a:pt x="7375" y="3138"/>
                </a:lnTo>
                <a:lnTo>
                  <a:pt x="7320" y="3020"/>
                </a:lnTo>
                <a:lnTo>
                  <a:pt x="7266" y="2911"/>
                </a:lnTo>
                <a:lnTo>
                  <a:pt x="7203" y="2802"/>
                </a:lnTo>
                <a:lnTo>
                  <a:pt x="7134" y="2693"/>
                </a:lnTo>
                <a:lnTo>
                  <a:pt x="7063" y="2591"/>
                </a:lnTo>
                <a:lnTo>
                  <a:pt x="6915" y="2396"/>
                </a:lnTo>
                <a:lnTo>
                  <a:pt x="6828" y="2295"/>
                </a:lnTo>
                <a:lnTo>
                  <a:pt x="6743" y="2209"/>
                </a:lnTo>
                <a:lnTo>
                  <a:pt x="6657" y="2115"/>
                </a:lnTo>
                <a:lnTo>
                  <a:pt x="6563" y="2029"/>
                </a:lnTo>
                <a:lnTo>
                  <a:pt x="6470" y="1951"/>
                </a:lnTo>
                <a:lnTo>
                  <a:pt x="6376" y="1874"/>
                </a:lnTo>
                <a:lnTo>
                  <a:pt x="6275" y="1795"/>
                </a:lnTo>
                <a:lnTo>
                  <a:pt x="6166" y="1725"/>
                </a:lnTo>
                <a:lnTo>
                  <a:pt x="6056" y="1655"/>
                </a:lnTo>
                <a:lnTo>
                  <a:pt x="5947" y="1592"/>
                </a:lnTo>
                <a:lnTo>
                  <a:pt x="5838" y="1538"/>
                </a:lnTo>
                <a:lnTo>
                  <a:pt x="5721" y="1483"/>
                </a:lnTo>
                <a:lnTo>
                  <a:pt x="5603" y="1429"/>
                </a:lnTo>
                <a:lnTo>
                  <a:pt x="5479" y="1390"/>
                </a:lnTo>
                <a:lnTo>
                  <a:pt x="5479" y="1390"/>
                </a:lnTo>
                <a:lnTo>
                  <a:pt x="5479" y="1319"/>
                </a:lnTo>
                <a:lnTo>
                  <a:pt x="5479" y="1319"/>
                </a:lnTo>
                <a:lnTo>
                  <a:pt x="5471" y="1186"/>
                </a:lnTo>
                <a:lnTo>
                  <a:pt x="5456" y="1054"/>
                </a:lnTo>
                <a:lnTo>
                  <a:pt x="5416" y="929"/>
                </a:lnTo>
                <a:lnTo>
                  <a:pt x="5377" y="804"/>
                </a:lnTo>
                <a:lnTo>
                  <a:pt x="5315" y="687"/>
                </a:lnTo>
                <a:lnTo>
                  <a:pt x="5244" y="578"/>
                </a:lnTo>
                <a:lnTo>
                  <a:pt x="5166" y="476"/>
                </a:lnTo>
                <a:lnTo>
                  <a:pt x="5081" y="382"/>
                </a:lnTo>
                <a:lnTo>
                  <a:pt x="4979" y="297"/>
                </a:lnTo>
                <a:lnTo>
                  <a:pt x="4878" y="227"/>
                </a:lnTo>
                <a:lnTo>
                  <a:pt x="4760" y="157"/>
                </a:lnTo>
                <a:lnTo>
                  <a:pt x="4644" y="102"/>
                </a:lnTo>
                <a:lnTo>
                  <a:pt x="4519" y="55"/>
                </a:lnTo>
                <a:lnTo>
                  <a:pt x="4386" y="24"/>
                </a:lnTo>
                <a:lnTo>
                  <a:pt x="4254" y="0"/>
                </a:lnTo>
                <a:lnTo>
                  <a:pt x="4113" y="0"/>
                </a:lnTo>
                <a:lnTo>
                  <a:pt x="4113" y="0"/>
                </a:lnTo>
                <a:lnTo>
                  <a:pt x="3972" y="0"/>
                </a:lnTo>
                <a:lnTo>
                  <a:pt x="3840" y="24"/>
                </a:lnTo>
                <a:lnTo>
                  <a:pt x="3707" y="55"/>
                </a:lnTo>
                <a:lnTo>
                  <a:pt x="3582" y="102"/>
                </a:lnTo>
                <a:lnTo>
                  <a:pt x="3458" y="157"/>
                </a:lnTo>
                <a:lnTo>
                  <a:pt x="3348" y="227"/>
                </a:lnTo>
                <a:lnTo>
                  <a:pt x="3239" y="297"/>
                </a:lnTo>
                <a:lnTo>
                  <a:pt x="3145" y="382"/>
                </a:lnTo>
                <a:lnTo>
                  <a:pt x="3060" y="476"/>
                </a:lnTo>
                <a:lnTo>
                  <a:pt x="2974" y="578"/>
                </a:lnTo>
                <a:lnTo>
                  <a:pt x="2911" y="687"/>
                </a:lnTo>
                <a:lnTo>
                  <a:pt x="2849" y="804"/>
                </a:lnTo>
                <a:lnTo>
                  <a:pt x="2802" y="929"/>
                </a:lnTo>
                <a:lnTo>
                  <a:pt x="2770" y="1054"/>
                </a:lnTo>
                <a:lnTo>
                  <a:pt x="2747" y="1186"/>
                </a:lnTo>
                <a:lnTo>
                  <a:pt x="2739" y="1319"/>
                </a:lnTo>
                <a:lnTo>
                  <a:pt x="2739" y="1319"/>
                </a:lnTo>
                <a:lnTo>
                  <a:pt x="2739" y="1390"/>
                </a:lnTo>
                <a:lnTo>
                  <a:pt x="2739" y="1390"/>
                </a:lnTo>
                <a:lnTo>
                  <a:pt x="2623" y="1429"/>
                </a:lnTo>
                <a:lnTo>
                  <a:pt x="2505" y="1483"/>
                </a:lnTo>
                <a:lnTo>
                  <a:pt x="2388" y="1538"/>
                </a:lnTo>
                <a:lnTo>
                  <a:pt x="2272" y="1592"/>
                </a:lnTo>
                <a:lnTo>
                  <a:pt x="2162" y="1655"/>
                </a:lnTo>
                <a:lnTo>
                  <a:pt x="2061" y="1725"/>
                </a:lnTo>
                <a:lnTo>
                  <a:pt x="1951" y="1795"/>
                </a:lnTo>
                <a:lnTo>
                  <a:pt x="1850" y="1874"/>
                </a:lnTo>
                <a:lnTo>
                  <a:pt x="1756" y="1951"/>
                </a:lnTo>
                <a:lnTo>
                  <a:pt x="1655" y="2029"/>
                </a:lnTo>
                <a:lnTo>
                  <a:pt x="1569" y="2115"/>
                </a:lnTo>
                <a:lnTo>
                  <a:pt x="1475" y="2209"/>
                </a:lnTo>
                <a:lnTo>
                  <a:pt x="1390" y="2295"/>
                </a:lnTo>
                <a:lnTo>
                  <a:pt x="1312" y="2396"/>
                </a:lnTo>
                <a:lnTo>
                  <a:pt x="1155" y="2591"/>
                </a:lnTo>
                <a:lnTo>
                  <a:pt x="1085" y="2693"/>
                </a:lnTo>
                <a:lnTo>
                  <a:pt x="1023" y="2802"/>
                </a:lnTo>
                <a:lnTo>
                  <a:pt x="960" y="2911"/>
                </a:lnTo>
                <a:lnTo>
                  <a:pt x="898" y="3020"/>
                </a:lnTo>
                <a:lnTo>
                  <a:pt x="851" y="3138"/>
                </a:lnTo>
                <a:lnTo>
                  <a:pt x="796" y="3246"/>
                </a:lnTo>
                <a:lnTo>
                  <a:pt x="749" y="3372"/>
                </a:lnTo>
                <a:lnTo>
                  <a:pt x="710" y="3489"/>
                </a:lnTo>
                <a:lnTo>
                  <a:pt x="671" y="3606"/>
                </a:lnTo>
                <a:lnTo>
                  <a:pt x="641" y="3730"/>
                </a:lnTo>
                <a:lnTo>
                  <a:pt x="617" y="3856"/>
                </a:lnTo>
                <a:lnTo>
                  <a:pt x="594" y="3981"/>
                </a:lnTo>
                <a:lnTo>
                  <a:pt x="578" y="4105"/>
                </a:lnTo>
                <a:lnTo>
                  <a:pt x="562" y="4238"/>
                </a:lnTo>
                <a:lnTo>
                  <a:pt x="555" y="4363"/>
                </a:lnTo>
                <a:lnTo>
                  <a:pt x="555" y="4495"/>
                </a:lnTo>
                <a:lnTo>
                  <a:pt x="555" y="4495"/>
                </a:lnTo>
                <a:lnTo>
                  <a:pt x="555" y="4565"/>
                </a:lnTo>
                <a:lnTo>
                  <a:pt x="562" y="4644"/>
                </a:lnTo>
                <a:lnTo>
                  <a:pt x="586" y="4784"/>
                </a:lnTo>
                <a:lnTo>
                  <a:pt x="609" y="4909"/>
                </a:lnTo>
                <a:lnTo>
                  <a:pt x="617" y="4971"/>
                </a:lnTo>
                <a:lnTo>
                  <a:pt x="617" y="5018"/>
                </a:lnTo>
                <a:lnTo>
                  <a:pt x="617" y="5018"/>
                </a:lnTo>
                <a:lnTo>
                  <a:pt x="492" y="5128"/>
                </a:lnTo>
                <a:lnTo>
                  <a:pt x="375" y="5245"/>
                </a:lnTo>
                <a:lnTo>
                  <a:pt x="273" y="5369"/>
                </a:lnTo>
                <a:lnTo>
                  <a:pt x="180" y="5502"/>
                </a:lnTo>
                <a:lnTo>
                  <a:pt x="110" y="5643"/>
                </a:lnTo>
                <a:lnTo>
                  <a:pt x="78" y="5712"/>
                </a:lnTo>
                <a:lnTo>
                  <a:pt x="55" y="5783"/>
                </a:lnTo>
                <a:lnTo>
                  <a:pt x="32" y="5861"/>
                </a:lnTo>
                <a:lnTo>
                  <a:pt x="16" y="5931"/>
                </a:lnTo>
                <a:lnTo>
                  <a:pt x="8" y="6010"/>
                </a:lnTo>
                <a:lnTo>
                  <a:pt x="0" y="6079"/>
                </a:lnTo>
                <a:close/>
              </a:path>
            </a:pathLst>
          </a:custGeom>
          <a:solidFill>
            <a:srgbClr val="001F54"/>
          </a:solidFill>
          <a:ln>
            <a:noFill/>
          </a:ln>
          <a:effectLs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nvGrpSpPr>
          <p:cNvPr id="91" name="Group 90"/>
          <p:cNvGrpSpPr/>
          <p:nvPr/>
        </p:nvGrpSpPr>
        <p:grpSpPr>
          <a:xfrm>
            <a:off x="6590463" y="1674585"/>
            <a:ext cx="780098" cy="590486"/>
            <a:chOff x="2524125" y="20638"/>
            <a:chExt cx="4748213" cy="3594100"/>
          </a:xfrm>
          <a:solidFill>
            <a:srgbClr val="001F54"/>
          </a:solidFill>
        </p:grpSpPr>
        <p:sp>
          <p:nvSpPr>
            <p:cNvPr id="97" name="Freeform 10"/>
            <p:cNvSpPr>
              <a:spLocks noChangeArrowheads="1"/>
            </p:cNvSpPr>
            <p:nvPr/>
          </p:nvSpPr>
          <p:spPr bwMode="auto">
            <a:xfrm>
              <a:off x="4729163" y="1338263"/>
              <a:ext cx="1168400" cy="1179512"/>
            </a:xfrm>
            <a:custGeom>
              <a:avLst/>
              <a:gdLst>
                <a:gd name="T0" fmla="*/ 2895 w 3247"/>
                <a:gd name="T1" fmla="*/ 640 h 3278"/>
                <a:gd name="T2" fmla="*/ 2606 w 3247"/>
                <a:gd name="T3" fmla="*/ 351 h 3278"/>
                <a:gd name="T4" fmla="*/ 2326 w 3247"/>
                <a:gd name="T5" fmla="*/ 484 h 3278"/>
                <a:gd name="T6" fmla="*/ 2138 w 3247"/>
                <a:gd name="T7" fmla="*/ 367 h 3278"/>
                <a:gd name="T8" fmla="*/ 1928 w 3247"/>
                <a:gd name="T9" fmla="*/ 296 h 3278"/>
                <a:gd name="T10" fmla="*/ 1857 w 3247"/>
                <a:gd name="T11" fmla="*/ 0 h 3278"/>
                <a:gd name="T12" fmla="*/ 1397 w 3247"/>
                <a:gd name="T13" fmla="*/ 0 h 3278"/>
                <a:gd name="T14" fmla="*/ 1311 w 3247"/>
                <a:gd name="T15" fmla="*/ 296 h 3278"/>
                <a:gd name="T16" fmla="*/ 1085 w 3247"/>
                <a:gd name="T17" fmla="*/ 367 h 3278"/>
                <a:gd name="T18" fmla="*/ 812 w 3247"/>
                <a:gd name="T19" fmla="*/ 523 h 3278"/>
                <a:gd name="T20" fmla="*/ 641 w 3247"/>
                <a:gd name="T21" fmla="*/ 351 h 3278"/>
                <a:gd name="T22" fmla="*/ 469 w 3247"/>
                <a:gd name="T23" fmla="*/ 819 h 3278"/>
                <a:gd name="T24" fmla="*/ 391 w 3247"/>
                <a:gd name="T25" fmla="*/ 960 h 3278"/>
                <a:gd name="T26" fmla="*/ 235 w 3247"/>
                <a:gd name="T27" fmla="*/ 1405 h 3278"/>
                <a:gd name="T28" fmla="*/ 0 w 3247"/>
                <a:gd name="T29" fmla="*/ 1873 h 3278"/>
                <a:gd name="T30" fmla="*/ 235 w 3247"/>
                <a:gd name="T31" fmla="*/ 1873 h 3278"/>
                <a:gd name="T32" fmla="*/ 391 w 3247"/>
                <a:gd name="T33" fmla="*/ 2325 h 3278"/>
                <a:gd name="T34" fmla="*/ 298 w 3247"/>
                <a:gd name="T35" fmla="*/ 2630 h 3278"/>
                <a:gd name="T36" fmla="*/ 641 w 3247"/>
                <a:gd name="T37" fmla="*/ 2981 h 3278"/>
                <a:gd name="T38" fmla="*/ 945 w 3247"/>
                <a:gd name="T39" fmla="*/ 2887 h 3278"/>
                <a:gd name="T40" fmla="*/ 1397 w 3247"/>
                <a:gd name="T41" fmla="*/ 3044 h 3278"/>
                <a:gd name="T42" fmla="*/ 1397 w 3247"/>
                <a:gd name="T43" fmla="*/ 3277 h 3278"/>
                <a:gd name="T44" fmla="*/ 1857 w 3247"/>
                <a:gd name="T45" fmla="*/ 3044 h 3278"/>
                <a:gd name="T46" fmla="*/ 2138 w 3247"/>
                <a:gd name="T47" fmla="*/ 2942 h 3278"/>
                <a:gd name="T48" fmla="*/ 2326 w 3247"/>
                <a:gd name="T49" fmla="*/ 2848 h 3278"/>
                <a:gd name="T50" fmla="*/ 2606 w 3247"/>
                <a:gd name="T51" fmla="*/ 2981 h 3278"/>
                <a:gd name="T52" fmla="*/ 2895 w 3247"/>
                <a:gd name="T53" fmla="*/ 2630 h 3278"/>
                <a:gd name="T54" fmla="*/ 2809 w 3247"/>
                <a:gd name="T55" fmla="*/ 2325 h 3278"/>
                <a:gd name="T56" fmla="*/ 2911 w 3247"/>
                <a:gd name="T57" fmla="*/ 2115 h 3278"/>
                <a:gd name="T58" fmla="*/ 2957 w 3247"/>
                <a:gd name="T59" fmla="*/ 1873 h 3278"/>
                <a:gd name="T60" fmla="*/ 3246 w 3247"/>
                <a:gd name="T61" fmla="*/ 1873 h 3278"/>
                <a:gd name="T62" fmla="*/ 2957 w 3247"/>
                <a:gd name="T63" fmla="*/ 1405 h 3278"/>
                <a:gd name="T64" fmla="*/ 2911 w 3247"/>
                <a:gd name="T65" fmla="*/ 1186 h 3278"/>
                <a:gd name="T66" fmla="*/ 2724 w 3247"/>
                <a:gd name="T67" fmla="*/ 819 h 3278"/>
                <a:gd name="T68" fmla="*/ 1530 w 3247"/>
                <a:gd name="T69" fmla="*/ 2568 h 3278"/>
                <a:gd name="T70" fmla="*/ 1256 w 3247"/>
                <a:gd name="T71" fmla="*/ 2497 h 3278"/>
                <a:gd name="T72" fmla="*/ 1030 w 3247"/>
                <a:gd name="T73" fmla="*/ 2364 h 3278"/>
                <a:gd name="T74" fmla="*/ 851 w 3247"/>
                <a:gd name="T75" fmla="*/ 2162 h 3278"/>
                <a:gd name="T76" fmla="*/ 742 w 3247"/>
                <a:gd name="T77" fmla="*/ 1919 h 3278"/>
                <a:gd name="T78" fmla="*/ 704 w 3247"/>
                <a:gd name="T79" fmla="*/ 1639 h 3278"/>
                <a:gd name="T80" fmla="*/ 719 w 3247"/>
                <a:gd name="T81" fmla="*/ 1444 h 3278"/>
                <a:gd name="T82" fmla="*/ 812 w 3247"/>
                <a:gd name="T83" fmla="*/ 1186 h 3278"/>
                <a:gd name="T84" fmla="*/ 968 w 3247"/>
                <a:gd name="T85" fmla="*/ 968 h 3278"/>
                <a:gd name="T86" fmla="*/ 1178 w 3247"/>
                <a:gd name="T87" fmla="*/ 811 h 3278"/>
                <a:gd name="T88" fmla="*/ 1436 w 3247"/>
                <a:gd name="T89" fmla="*/ 718 h 3278"/>
                <a:gd name="T90" fmla="*/ 1623 w 3247"/>
                <a:gd name="T91" fmla="*/ 702 h 3278"/>
                <a:gd name="T92" fmla="*/ 1881 w 3247"/>
                <a:gd name="T93" fmla="*/ 741 h 3278"/>
                <a:gd name="T94" fmla="*/ 2122 w 3247"/>
                <a:gd name="T95" fmla="*/ 858 h 3278"/>
                <a:gd name="T96" fmla="*/ 2326 w 3247"/>
                <a:gd name="T97" fmla="*/ 1038 h 3278"/>
                <a:gd name="T98" fmla="*/ 2473 w 3247"/>
                <a:gd name="T99" fmla="*/ 1272 h 3278"/>
                <a:gd name="T100" fmla="*/ 2544 w 3247"/>
                <a:gd name="T101" fmla="*/ 1537 h 3278"/>
                <a:gd name="T102" fmla="*/ 2544 w 3247"/>
                <a:gd name="T103" fmla="*/ 1733 h 3278"/>
                <a:gd name="T104" fmla="*/ 2473 w 3247"/>
                <a:gd name="T105" fmla="*/ 2005 h 3278"/>
                <a:gd name="T106" fmla="*/ 2326 w 3247"/>
                <a:gd name="T107" fmla="*/ 2240 h 3278"/>
                <a:gd name="T108" fmla="*/ 2122 w 3247"/>
                <a:gd name="T109" fmla="*/ 2419 h 3278"/>
                <a:gd name="T110" fmla="*/ 1881 w 3247"/>
                <a:gd name="T111" fmla="*/ 2528 h 3278"/>
                <a:gd name="T112" fmla="*/ 1623 w 3247"/>
                <a:gd name="T113" fmla="*/ 2575 h 3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247" h="3278">
                  <a:moveTo>
                    <a:pt x="2724" y="819"/>
                  </a:moveTo>
                  <a:lnTo>
                    <a:pt x="2724" y="819"/>
                  </a:lnTo>
                  <a:lnTo>
                    <a:pt x="2895" y="640"/>
                  </a:lnTo>
                  <a:lnTo>
                    <a:pt x="2895" y="640"/>
                  </a:lnTo>
                  <a:lnTo>
                    <a:pt x="2606" y="351"/>
                  </a:lnTo>
                  <a:lnTo>
                    <a:pt x="2606" y="351"/>
                  </a:lnTo>
                  <a:lnTo>
                    <a:pt x="2380" y="523"/>
                  </a:lnTo>
                  <a:lnTo>
                    <a:pt x="2380" y="523"/>
                  </a:lnTo>
                  <a:lnTo>
                    <a:pt x="2326" y="484"/>
                  </a:lnTo>
                  <a:lnTo>
                    <a:pt x="2271" y="437"/>
                  </a:lnTo>
                  <a:lnTo>
                    <a:pt x="2208" y="398"/>
                  </a:lnTo>
                  <a:lnTo>
                    <a:pt x="2138" y="367"/>
                  </a:lnTo>
                  <a:lnTo>
                    <a:pt x="2068" y="335"/>
                  </a:lnTo>
                  <a:lnTo>
                    <a:pt x="1997" y="312"/>
                  </a:lnTo>
                  <a:lnTo>
                    <a:pt x="1928" y="296"/>
                  </a:lnTo>
                  <a:lnTo>
                    <a:pt x="1857" y="288"/>
                  </a:lnTo>
                  <a:lnTo>
                    <a:pt x="1857" y="288"/>
                  </a:lnTo>
                  <a:lnTo>
                    <a:pt x="1857" y="0"/>
                  </a:lnTo>
                  <a:lnTo>
                    <a:pt x="1857" y="0"/>
                  </a:lnTo>
                  <a:lnTo>
                    <a:pt x="1397" y="0"/>
                  </a:lnTo>
                  <a:lnTo>
                    <a:pt x="1397" y="0"/>
                  </a:lnTo>
                  <a:lnTo>
                    <a:pt x="1397" y="288"/>
                  </a:lnTo>
                  <a:lnTo>
                    <a:pt x="1397" y="288"/>
                  </a:lnTo>
                  <a:lnTo>
                    <a:pt x="1311" y="296"/>
                  </a:lnTo>
                  <a:lnTo>
                    <a:pt x="1233" y="312"/>
                  </a:lnTo>
                  <a:lnTo>
                    <a:pt x="1155" y="335"/>
                  </a:lnTo>
                  <a:lnTo>
                    <a:pt x="1085" y="367"/>
                  </a:lnTo>
                  <a:lnTo>
                    <a:pt x="1014" y="398"/>
                  </a:lnTo>
                  <a:lnTo>
                    <a:pt x="945" y="437"/>
                  </a:lnTo>
                  <a:lnTo>
                    <a:pt x="812" y="523"/>
                  </a:lnTo>
                  <a:lnTo>
                    <a:pt x="812" y="523"/>
                  </a:lnTo>
                  <a:lnTo>
                    <a:pt x="641" y="351"/>
                  </a:lnTo>
                  <a:lnTo>
                    <a:pt x="641" y="351"/>
                  </a:lnTo>
                  <a:lnTo>
                    <a:pt x="298" y="640"/>
                  </a:lnTo>
                  <a:lnTo>
                    <a:pt x="298" y="640"/>
                  </a:lnTo>
                  <a:lnTo>
                    <a:pt x="469" y="819"/>
                  </a:lnTo>
                  <a:lnTo>
                    <a:pt x="469" y="819"/>
                  </a:lnTo>
                  <a:lnTo>
                    <a:pt x="430" y="890"/>
                  </a:lnTo>
                  <a:lnTo>
                    <a:pt x="391" y="960"/>
                  </a:lnTo>
                  <a:lnTo>
                    <a:pt x="329" y="1108"/>
                  </a:lnTo>
                  <a:lnTo>
                    <a:pt x="235" y="1405"/>
                  </a:lnTo>
                  <a:lnTo>
                    <a:pt x="235" y="1405"/>
                  </a:lnTo>
                  <a:lnTo>
                    <a:pt x="0" y="1405"/>
                  </a:lnTo>
                  <a:lnTo>
                    <a:pt x="0" y="1405"/>
                  </a:lnTo>
                  <a:lnTo>
                    <a:pt x="0" y="1873"/>
                  </a:lnTo>
                  <a:lnTo>
                    <a:pt x="0" y="1873"/>
                  </a:lnTo>
                  <a:lnTo>
                    <a:pt x="235" y="1873"/>
                  </a:lnTo>
                  <a:lnTo>
                    <a:pt x="235" y="1873"/>
                  </a:lnTo>
                  <a:lnTo>
                    <a:pt x="282" y="2037"/>
                  </a:lnTo>
                  <a:lnTo>
                    <a:pt x="329" y="2185"/>
                  </a:lnTo>
                  <a:lnTo>
                    <a:pt x="391" y="2325"/>
                  </a:lnTo>
                  <a:lnTo>
                    <a:pt x="469" y="2458"/>
                  </a:lnTo>
                  <a:lnTo>
                    <a:pt x="469" y="2458"/>
                  </a:lnTo>
                  <a:lnTo>
                    <a:pt x="298" y="2630"/>
                  </a:lnTo>
                  <a:lnTo>
                    <a:pt x="298" y="2630"/>
                  </a:lnTo>
                  <a:lnTo>
                    <a:pt x="641" y="2981"/>
                  </a:lnTo>
                  <a:lnTo>
                    <a:pt x="641" y="2981"/>
                  </a:lnTo>
                  <a:lnTo>
                    <a:pt x="812" y="2809"/>
                  </a:lnTo>
                  <a:lnTo>
                    <a:pt x="812" y="2809"/>
                  </a:lnTo>
                  <a:lnTo>
                    <a:pt x="945" y="2887"/>
                  </a:lnTo>
                  <a:lnTo>
                    <a:pt x="1085" y="2942"/>
                  </a:lnTo>
                  <a:lnTo>
                    <a:pt x="1233" y="2997"/>
                  </a:lnTo>
                  <a:lnTo>
                    <a:pt x="1397" y="3044"/>
                  </a:lnTo>
                  <a:lnTo>
                    <a:pt x="1397" y="3044"/>
                  </a:lnTo>
                  <a:lnTo>
                    <a:pt x="1397" y="3277"/>
                  </a:lnTo>
                  <a:lnTo>
                    <a:pt x="1397" y="3277"/>
                  </a:lnTo>
                  <a:lnTo>
                    <a:pt x="1857" y="3277"/>
                  </a:lnTo>
                  <a:lnTo>
                    <a:pt x="1857" y="3277"/>
                  </a:lnTo>
                  <a:lnTo>
                    <a:pt x="1857" y="3044"/>
                  </a:lnTo>
                  <a:lnTo>
                    <a:pt x="1857" y="3044"/>
                  </a:lnTo>
                  <a:lnTo>
                    <a:pt x="1997" y="2997"/>
                  </a:lnTo>
                  <a:lnTo>
                    <a:pt x="2138" y="2942"/>
                  </a:lnTo>
                  <a:lnTo>
                    <a:pt x="2208" y="2919"/>
                  </a:lnTo>
                  <a:lnTo>
                    <a:pt x="2271" y="2887"/>
                  </a:lnTo>
                  <a:lnTo>
                    <a:pt x="2326" y="2848"/>
                  </a:lnTo>
                  <a:lnTo>
                    <a:pt x="2380" y="2809"/>
                  </a:lnTo>
                  <a:lnTo>
                    <a:pt x="2380" y="2809"/>
                  </a:lnTo>
                  <a:lnTo>
                    <a:pt x="2606" y="2981"/>
                  </a:lnTo>
                  <a:lnTo>
                    <a:pt x="2606" y="2981"/>
                  </a:lnTo>
                  <a:lnTo>
                    <a:pt x="2895" y="2630"/>
                  </a:lnTo>
                  <a:lnTo>
                    <a:pt x="2895" y="2630"/>
                  </a:lnTo>
                  <a:lnTo>
                    <a:pt x="2724" y="2458"/>
                  </a:lnTo>
                  <a:lnTo>
                    <a:pt x="2724" y="2458"/>
                  </a:lnTo>
                  <a:lnTo>
                    <a:pt x="2809" y="2325"/>
                  </a:lnTo>
                  <a:lnTo>
                    <a:pt x="2848" y="2256"/>
                  </a:lnTo>
                  <a:lnTo>
                    <a:pt x="2887" y="2185"/>
                  </a:lnTo>
                  <a:lnTo>
                    <a:pt x="2911" y="2115"/>
                  </a:lnTo>
                  <a:lnTo>
                    <a:pt x="2934" y="2037"/>
                  </a:lnTo>
                  <a:lnTo>
                    <a:pt x="2950" y="1958"/>
                  </a:lnTo>
                  <a:lnTo>
                    <a:pt x="2957" y="1873"/>
                  </a:lnTo>
                  <a:lnTo>
                    <a:pt x="2957" y="1873"/>
                  </a:lnTo>
                  <a:lnTo>
                    <a:pt x="3246" y="1873"/>
                  </a:lnTo>
                  <a:lnTo>
                    <a:pt x="3246" y="1873"/>
                  </a:lnTo>
                  <a:lnTo>
                    <a:pt x="3246" y="1405"/>
                  </a:lnTo>
                  <a:lnTo>
                    <a:pt x="2957" y="1405"/>
                  </a:lnTo>
                  <a:lnTo>
                    <a:pt x="2957" y="1405"/>
                  </a:lnTo>
                  <a:lnTo>
                    <a:pt x="2950" y="1335"/>
                  </a:lnTo>
                  <a:lnTo>
                    <a:pt x="2934" y="1264"/>
                  </a:lnTo>
                  <a:lnTo>
                    <a:pt x="2911" y="1186"/>
                  </a:lnTo>
                  <a:lnTo>
                    <a:pt x="2887" y="1108"/>
                  </a:lnTo>
                  <a:lnTo>
                    <a:pt x="2809" y="960"/>
                  </a:lnTo>
                  <a:lnTo>
                    <a:pt x="2724" y="819"/>
                  </a:lnTo>
                  <a:close/>
                  <a:moveTo>
                    <a:pt x="1623" y="2575"/>
                  </a:moveTo>
                  <a:lnTo>
                    <a:pt x="1623" y="2575"/>
                  </a:lnTo>
                  <a:lnTo>
                    <a:pt x="1530" y="2568"/>
                  </a:lnTo>
                  <a:lnTo>
                    <a:pt x="1436" y="2552"/>
                  </a:lnTo>
                  <a:lnTo>
                    <a:pt x="1342" y="2528"/>
                  </a:lnTo>
                  <a:lnTo>
                    <a:pt x="1256" y="2497"/>
                  </a:lnTo>
                  <a:lnTo>
                    <a:pt x="1178" y="2458"/>
                  </a:lnTo>
                  <a:lnTo>
                    <a:pt x="1101" y="2419"/>
                  </a:lnTo>
                  <a:lnTo>
                    <a:pt x="1030" y="2364"/>
                  </a:lnTo>
                  <a:lnTo>
                    <a:pt x="968" y="2302"/>
                  </a:lnTo>
                  <a:lnTo>
                    <a:pt x="906" y="2240"/>
                  </a:lnTo>
                  <a:lnTo>
                    <a:pt x="851" y="2162"/>
                  </a:lnTo>
                  <a:lnTo>
                    <a:pt x="812" y="2084"/>
                  </a:lnTo>
                  <a:lnTo>
                    <a:pt x="773" y="2005"/>
                  </a:lnTo>
                  <a:lnTo>
                    <a:pt x="742" y="1919"/>
                  </a:lnTo>
                  <a:lnTo>
                    <a:pt x="719" y="1826"/>
                  </a:lnTo>
                  <a:lnTo>
                    <a:pt x="704" y="1733"/>
                  </a:lnTo>
                  <a:lnTo>
                    <a:pt x="704" y="1639"/>
                  </a:lnTo>
                  <a:lnTo>
                    <a:pt x="704" y="1639"/>
                  </a:lnTo>
                  <a:lnTo>
                    <a:pt x="704" y="1537"/>
                  </a:lnTo>
                  <a:lnTo>
                    <a:pt x="719" y="1444"/>
                  </a:lnTo>
                  <a:lnTo>
                    <a:pt x="742" y="1358"/>
                  </a:lnTo>
                  <a:lnTo>
                    <a:pt x="773" y="1272"/>
                  </a:lnTo>
                  <a:lnTo>
                    <a:pt x="812" y="1186"/>
                  </a:lnTo>
                  <a:lnTo>
                    <a:pt x="851" y="1108"/>
                  </a:lnTo>
                  <a:lnTo>
                    <a:pt x="906" y="1038"/>
                  </a:lnTo>
                  <a:lnTo>
                    <a:pt x="968" y="968"/>
                  </a:lnTo>
                  <a:lnTo>
                    <a:pt x="1030" y="913"/>
                  </a:lnTo>
                  <a:lnTo>
                    <a:pt x="1101" y="858"/>
                  </a:lnTo>
                  <a:lnTo>
                    <a:pt x="1178" y="811"/>
                  </a:lnTo>
                  <a:lnTo>
                    <a:pt x="1256" y="772"/>
                  </a:lnTo>
                  <a:lnTo>
                    <a:pt x="1342" y="741"/>
                  </a:lnTo>
                  <a:lnTo>
                    <a:pt x="1436" y="718"/>
                  </a:lnTo>
                  <a:lnTo>
                    <a:pt x="1530" y="702"/>
                  </a:lnTo>
                  <a:lnTo>
                    <a:pt x="1623" y="702"/>
                  </a:lnTo>
                  <a:lnTo>
                    <a:pt x="1623" y="702"/>
                  </a:lnTo>
                  <a:lnTo>
                    <a:pt x="1709" y="702"/>
                  </a:lnTo>
                  <a:lnTo>
                    <a:pt x="1795" y="718"/>
                  </a:lnTo>
                  <a:lnTo>
                    <a:pt x="1881" y="741"/>
                  </a:lnTo>
                  <a:lnTo>
                    <a:pt x="1966" y="772"/>
                  </a:lnTo>
                  <a:lnTo>
                    <a:pt x="2044" y="811"/>
                  </a:lnTo>
                  <a:lnTo>
                    <a:pt x="2122" y="858"/>
                  </a:lnTo>
                  <a:lnTo>
                    <a:pt x="2193" y="913"/>
                  </a:lnTo>
                  <a:lnTo>
                    <a:pt x="2263" y="968"/>
                  </a:lnTo>
                  <a:lnTo>
                    <a:pt x="2326" y="1038"/>
                  </a:lnTo>
                  <a:lnTo>
                    <a:pt x="2380" y="1108"/>
                  </a:lnTo>
                  <a:lnTo>
                    <a:pt x="2426" y="1186"/>
                  </a:lnTo>
                  <a:lnTo>
                    <a:pt x="2473" y="1272"/>
                  </a:lnTo>
                  <a:lnTo>
                    <a:pt x="2505" y="1358"/>
                  </a:lnTo>
                  <a:lnTo>
                    <a:pt x="2528" y="1444"/>
                  </a:lnTo>
                  <a:lnTo>
                    <a:pt x="2544" y="1537"/>
                  </a:lnTo>
                  <a:lnTo>
                    <a:pt x="2552" y="1639"/>
                  </a:lnTo>
                  <a:lnTo>
                    <a:pt x="2552" y="1639"/>
                  </a:lnTo>
                  <a:lnTo>
                    <a:pt x="2544" y="1733"/>
                  </a:lnTo>
                  <a:lnTo>
                    <a:pt x="2528" y="1826"/>
                  </a:lnTo>
                  <a:lnTo>
                    <a:pt x="2505" y="1919"/>
                  </a:lnTo>
                  <a:lnTo>
                    <a:pt x="2473" y="2005"/>
                  </a:lnTo>
                  <a:lnTo>
                    <a:pt x="2426" y="2084"/>
                  </a:lnTo>
                  <a:lnTo>
                    <a:pt x="2380" y="2162"/>
                  </a:lnTo>
                  <a:lnTo>
                    <a:pt x="2326" y="2240"/>
                  </a:lnTo>
                  <a:lnTo>
                    <a:pt x="2263" y="2302"/>
                  </a:lnTo>
                  <a:lnTo>
                    <a:pt x="2193" y="2364"/>
                  </a:lnTo>
                  <a:lnTo>
                    <a:pt x="2122" y="2419"/>
                  </a:lnTo>
                  <a:lnTo>
                    <a:pt x="2044" y="2458"/>
                  </a:lnTo>
                  <a:lnTo>
                    <a:pt x="1966" y="2497"/>
                  </a:lnTo>
                  <a:lnTo>
                    <a:pt x="1881" y="2528"/>
                  </a:lnTo>
                  <a:lnTo>
                    <a:pt x="1795" y="2552"/>
                  </a:lnTo>
                  <a:lnTo>
                    <a:pt x="1709" y="2568"/>
                  </a:lnTo>
                  <a:lnTo>
                    <a:pt x="1623" y="2575"/>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8" name="Freeform 11"/>
            <p:cNvSpPr>
              <a:spLocks noChangeArrowheads="1"/>
            </p:cNvSpPr>
            <p:nvPr/>
          </p:nvSpPr>
          <p:spPr bwMode="auto">
            <a:xfrm>
              <a:off x="3898900" y="515938"/>
              <a:ext cx="1146175" cy="1160462"/>
            </a:xfrm>
            <a:custGeom>
              <a:avLst/>
              <a:gdLst>
                <a:gd name="T0" fmla="*/ 2380 w 3185"/>
                <a:gd name="T1" fmla="*/ 2723 h 3224"/>
                <a:gd name="T2" fmla="*/ 2568 w 3185"/>
                <a:gd name="T3" fmla="*/ 2590 h 3224"/>
                <a:gd name="T4" fmla="*/ 2731 w 3185"/>
                <a:gd name="T5" fmla="*/ 2411 h 3224"/>
                <a:gd name="T6" fmla="*/ 3013 w 3185"/>
                <a:gd name="T7" fmla="*/ 2458 h 3224"/>
                <a:gd name="T8" fmla="*/ 3184 w 3185"/>
                <a:gd name="T9" fmla="*/ 1990 h 3224"/>
                <a:gd name="T10" fmla="*/ 2973 w 3185"/>
                <a:gd name="T11" fmla="*/ 1849 h 3224"/>
                <a:gd name="T12" fmla="*/ 2997 w 3185"/>
                <a:gd name="T13" fmla="*/ 1592 h 3224"/>
                <a:gd name="T14" fmla="*/ 2973 w 3185"/>
                <a:gd name="T15" fmla="*/ 1357 h 3224"/>
                <a:gd name="T16" fmla="*/ 3184 w 3185"/>
                <a:gd name="T17" fmla="*/ 1170 h 3224"/>
                <a:gd name="T18" fmla="*/ 2778 w 3185"/>
                <a:gd name="T19" fmla="*/ 819 h 3224"/>
                <a:gd name="T20" fmla="*/ 2676 w 3185"/>
                <a:gd name="T21" fmla="*/ 702 h 3224"/>
                <a:gd name="T22" fmla="*/ 2442 w 3185"/>
                <a:gd name="T23" fmla="*/ 499 h 3224"/>
                <a:gd name="T24" fmla="*/ 2427 w 3185"/>
                <a:gd name="T25" fmla="*/ 179 h 3224"/>
                <a:gd name="T26" fmla="*/ 2021 w 3185"/>
                <a:gd name="T27" fmla="*/ 0 h 3224"/>
                <a:gd name="T28" fmla="*/ 1841 w 3185"/>
                <a:gd name="T29" fmla="*/ 218 h 3224"/>
                <a:gd name="T30" fmla="*/ 1615 w 3185"/>
                <a:gd name="T31" fmla="*/ 194 h 3224"/>
                <a:gd name="T32" fmla="*/ 1358 w 3185"/>
                <a:gd name="T33" fmla="*/ 218 h 3224"/>
                <a:gd name="T34" fmla="*/ 1217 w 3185"/>
                <a:gd name="T35" fmla="*/ 0 h 3224"/>
                <a:gd name="T36" fmla="*/ 749 w 3185"/>
                <a:gd name="T37" fmla="*/ 179 h 3224"/>
                <a:gd name="T38" fmla="*/ 733 w 3185"/>
                <a:gd name="T39" fmla="*/ 499 h 3224"/>
                <a:gd name="T40" fmla="*/ 500 w 3185"/>
                <a:gd name="T41" fmla="*/ 702 h 3224"/>
                <a:gd name="T42" fmla="*/ 406 w 3185"/>
                <a:gd name="T43" fmla="*/ 819 h 3224"/>
                <a:gd name="T44" fmla="*/ 0 w 3185"/>
                <a:gd name="T45" fmla="*/ 1170 h 3224"/>
                <a:gd name="T46" fmla="*/ 226 w 3185"/>
                <a:gd name="T47" fmla="*/ 1287 h 3224"/>
                <a:gd name="T48" fmla="*/ 187 w 3185"/>
                <a:gd name="T49" fmla="*/ 1506 h 3224"/>
                <a:gd name="T50" fmla="*/ 195 w 3185"/>
                <a:gd name="T51" fmla="*/ 1755 h 3224"/>
                <a:gd name="T52" fmla="*/ 226 w 3185"/>
                <a:gd name="T53" fmla="*/ 1935 h 3224"/>
                <a:gd name="T54" fmla="*/ 172 w 3185"/>
                <a:gd name="T55" fmla="*/ 2458 h 3224"/>
                <a:gd name="T56" fmla="*/ 406 w 3185"/>
                <a:gd name="T57" fmla="*/ 2341 h 3224"/>
                <a:gd name="T58" fmla="*/ 554 w 3185"/>
                <a:gd name="T59" fmla="*/ 2536 h 3224"/>
                <a:gd name="T60" fmla="*/ 733 w 3185"/>
                <a:gd name="T61" fmla="*/ 2692 h 3224"/>
                <a:gd name="T62" fmla="*/ 866 w 3185"/>
                <a:gd name="T63" fmla="*/ 2754 h 3224"/>
                <a:gd name="T64" fmla="*/ 1217 w 3185"/>
                <a:gd name="T65" fmla="*/ 3223 h 3224"/>
                <a:gd name="T66" fmla="*/ 1272 w 3185"/>
                <a:gd name="T67" fmla="*/ 2988 h 3224"/>
                <a:gd name="T68" fmla="*/ 2021 w 3185"/>
                <a:gd name="T69" fmla="*/ 3223 h 3224"/>
                <a:gd name="T70" fmla="*/ 2427 w 3185"/>
                <a:gd name="T71" fmla="*/ 3043 h 3224"/>
                <a:gd name="T72" fmla="*/ 1966 w 3185"/>
                <a:gd name="T73" fmla="*/ 2458 h 3224"/>
                <a:gd name="T74" fmla="*/ 1693 w 3185"/>
                <a:gd name="T75" fmla="*/ 2520 h 3224"/>
                <a:gd name="T76" fmla="*/ 1420 w 3185"/>
                <a:gd name="T77" fmla="*/ 2497 h 3224"/>
                <a:gd name="T78" fmla="*/ 1170 w 3185"/>
                <a:gd name="T79" fmla="*/ 2395 h 3224"/>
                <a:gd name="T80" fmla="*/ 952 w 3185"/>
                <a:gd name="T81" fmla="*/ 2239 h 3224"/>
                <a:gd name="T82" fmla="*/ 788 w 3185"/>
                <a:gd name="T83" fmla="*/ 2021 h 3224"/>
                <a:gd name="T84" fmla="*/ 710 w 3185"/>
                <a:gd name="T85" fmla="*/ 1849 h 3224"/>
                <a:gd name="T86" fmla="*/ 663 w 3185"/>
                <a:gd name="T87" fmla="*/ 1576 h 3224"/>
                <a:gd name="T88" fmla="*/ 694 w 3185"/>
                <a:gd name="T89" fmla="*/ 1318 h 3224"/>
                <a:gd name="T90" fmla="*/ 804 w 3185"/>
                <a:gd name="T91" fmla="*/ 1076 h 3224"/>
                <a:gd name="T92" fmla="*/ 976 w 3185"/>
                <a:gd name="T93" fmla="*/ 866 h 3224"/>
                <a:gd name="T94" fmla="*/ 1217 w 3185"/>
                <a:gd name="T95" fmla="*/ 702 h 3224"/>
                <a:gd name="T96" fmla="*/ 1405 w 3185"/>
                <a:gd name="T97" fmla="*/ 655 h 3224"/>
                <a:gd name="T98" fmla="*/ 1693 w 3185"/>
                <a:gd name="T99" fmla="*/ 655 h 3224"/>
                <a:gd name="T100" fmla="*/ 1951 w 3185"/>
                <a:gd name="T101" fmla="*/ 725 h 3224"/>
                <a:gd name="T102" fmla="*/ 2177 w 3185"/>
                <a:gd name="T103" fmla="*/ 866 h 3224"/>
                <a:gd name="T104" fmla="*/ 2349 w 3185"/>
                <a:gd name="T105" fmla="*/ 1069 h 3224"/>
                <a:gd name="T106" fmla="*/ 2427 w 3185"/>
                <a:gd name="T107" fmla="*/ 1233 h 3224"/>
                <a:gd name="T108" fmla="*/ 2513 w 3185"/>
                <a:gd name="T109" fmla="*/ 1506 h 3224"/>
                <a:gd name="T110" fmla="*/ 2505 w 3185"/>
                <a:gd name="T111" fmla="*/ 1778 h 3224"/>
                <a:gd name="T112" fmla="*/ 2419 w 3185"/>
                <a:gd name="T113" fmla="*/ 2037 h 3224"/>
                <a:gd name="T114" fmla="*/ 2263 w 3185"/>
                <a:gd name="T115" fmla="*/ 2262 h 3224"/>
                <a:gd name="T116" fmla="*/ 2052 w 3185"/>
                <a:gd name="T117" fmla="*/ 2427 h 3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185" h="3224">
                  <a:moveTo>
                    <a:pt x="2309" y="2754"/>
                  </a:moveTo>
                  <a:lnTo>
                    <a:pt x="2309" y="2754"/>
                  </a:lnTo>
                  <a:lnTo>
                    <a:pt x="2380" y="2723"/>
                  </a:lnTo>
                  <a:lnTo>
                    <a:pt x="2442" y="2692"/>
                  </a:lnTo>
                  <a:lnTo>
                    <a:pt x="2505" y="2645"/>
                  </a:lnTo>
                  <a:lnTo>
                    <a:pt x="2568" y="2590"/>
                  </a:lnTo>
                  <a:lnTo>
                    <a:pt x="2622" y="2536"/>
                  </a:lnTo>
                  <a:lnTo>
                    <a:pt x="2676" y="2474"/>
                  </a:lnTo>
                  <a:lnTo>
                    <a:pt x="2731" y="2411"/>
                  </a:lnTo>
                  <a:lnTo>
                    <a:pt x="2778" y="2341"/>
                  </a:lnTo>
                  <a:lnTo>
                    <a:pt x="2778" y="2341"/>
                  </a:lnTo>
                  <a:lnTo>
                    <a:pt x="3013" y="2458"/>
                  </a:lnTo>
                  <a:lnTo>
                    <a:pt x="3013" y="2458"/>
                  </a:lnTo>
                  <a:lnTo>
                    <a:pt x="3184" y="1990"/>
                  </a:lnTo>
                  <a:lnTo>
                    <a:pt x="3184" y="1990"/>
                  </a:lnTo>
                  <a:lnTo>
                    <a:pt x="2950" y="1935"/>
                  </a:lnTo>
                  <a:lnTo>
                    <a:pt x="2950" y="1935"/>
                  </a:lnTo>
                  <a:lnTo>
                    <a:pt x="2973" y="1849"/>
                  </a:lnTo>
                  <a:lnTo>
                    <a:pt x="2981" y="1755"/>
                  </a:lnTo>
                  <a:lnTo>
                    <a:pt x="2989" y="1678"/>
                  </a:lnTo>
                  <a:lnTo>
                    <a:pt x="2997" y="1592"/>
                  </a:lnTo>
                  <a:lnTo>
                    <a:pt x="2989" y="1506"/>
                  </a:lnTo>
                  <a:lnTo>
                    <a:pt x="2981" y="1435"/>
                  </a:lnTo>
                  <a:lnTo>
                    <a:pt x="2973" y="1357"/>
                  </a:lnTo>
                  <a:lnTo>
                    <a:pt x="2950" y="1287"/>
                  </a:lnTo>
                  <a:lnTo>
                    <a:pt x="2950" y="1287"/>
                  </a:lnTo>
                  <a:lnTo>
                    <a:pt x="3184" y="1170"/>
                  </a:lnTo>
                  <a:lnTo>
                    <a:pt x="3184" y="1170"/>
                  </a:lnTo>
                  <a:lnTo>
                    <a:pt x="3013" y="764"/>
                  </a:lnTo>
                  <a:lnTo>
                    <a:pt x="2778" y="819"/>
                  </a:lnTo>
                  <a:lnTo>
                    <a:pt x="2778" y="819"/>
                  </a:lnTo>
                  <a:lnTo>
                    <a:pt x="2731" y="757"/>
                  </a:lnTo>
                  <a:lnTo>
                    <a:pt x="2676" y="702"/>
                  </a:lnTo>
                  <a:lnTo>
                    <a:pt x="2622" y="647"/>
                  </a:lnTo>
                  <a:lnTo>
                    <a:pt x="2568" y="592"/>
                  </a:lnTo>
                  <a:lnTo>
                    <a:pt x="2442" y="499"/>
                  </a:lnTo>
                  <a:lnTo>
                    <a:pt x="2309" y="413"/>
                  </a:lnTo>
                  <a:lnTo>
                    <a:pt x="2309" y="413"/>
                  </a:lnTo>
                  <a:lnTo>
                    <a:pt x="2427" y="179"/>
                  </a:lnTo>
                  <a:lnTo>
                    <a:pt x="2427" y="179"/>
                  </a:lnTo>
                  <a:lnTo>
                    <a:pt x="2021" y="0"/>
                  </a:lnTo>
                  <a:lnTo>
                    <a:pt x="2021" y="0"/>
                  </a:lnTo>
                  <a:lnTo>
                    <a:pt x="1912" y="233"/>
                  </a:lnTo>
                  <a:lnTo>
                    <a:pt x="1912" y="233"/>
                  </a:lnTo>
                  <a:lnTo>
                    <a:pt x="1841" y="218"/>
                  </a:lnTo>
                  <a:lnTo>
                    <a:pt x="1772" y="202"/>
                  </a:lnTo>
                  <a:lnTo>
                    <a:pt x="1693" y="194"/>
                  </a:lnTo>
                  <a:lnTo>
                    <a:pt x="1615" y="194"/>
                  </a:lnTo>
                  <a:lnTo>
                    <a:pt x="1529" y="194"/>
                  </a:lnTo>
                  <a:lnTo>
                    <a:pt x="1443" y="202"/>
                  </a:lnTo>
                  <a:lnTo>
                    <a:pt x="1358" y="218"/>
                  </a:lnTo>
                  <a:lnTo>
                    <a:pt x="1272" y="233"/>
                  </a:lnTo>
                  <a:lnTo>
                    <a:pt x="1272" y="233"/>
                  </a:lnTo>
                  <a:lnTo>
                    <a:pt x="1217" y="0"/>
                  </a:lnTo>
                  <a:lnTo>
                    <a:pt x="1217" y="0"/>
                  </a:lnTo>
                  <a:lnTo>
                    <a:pt x="749" y="179"/>
                  </a:lnTo>
                  <a:lnTo>
                    <a:pt x="749" y="179"/>
                  </a:lnTo>
                  <a:lnTo>
                    <a:pt x="866" y="413"/>
                  </a:lnTo>
                  <a:lnTo>
                    <a:pt x="866" y="413"/>
                  </a:lnTo>
                  <a:lnTo>
                    <a:pt x="733" y="499"/>
                  </a:lnTo>
                  <a:lnTo>
                    <a:pt x="616" y="592"/>
                  </a:lnTo>
                  <a:lnTo>
                    <a:pt x="554" y="647"/>
                  </a:lnTo>
                  <a:lnTo>
                    <a:pt x="500" y="702"/>
                  </a:lnTo>
                  <a:lnTo>
                    <a:pt x="453" y="757"/>
                  </a:lnTo>
                  <a:lnTo>
                    <a:pt x="406" y="819"/>
                  </a:lnTo>
                  <a:lnTo>
                    <a:pt x="406" y="819"/>
                  </a:lnTo>
                  <a:lnTo>
                    <a:pt x="172" y="764"/>
                  </a:lnTo>
                  <a:lnTo>
                    <a:pt x="172" y="764"/>
                  </a:lnTo>
                  <a:lnTo>
                    <a:pt x="0" y="1170"/>
                  </a:lnTo>
                  <a:lnTo>
                    <a:pt x="0" y="1170"/>
                  </a:lnTo>
                  <a:lnTo>
                    <a:pt x="226" y="1287"/>
                  </a:lnTo>
                  <a:lnTo>
                    <a:pt x="226" y="1287"/>
                  </a:lnTo>
                  <a:lnTo>
                    <a:pt x="210" y="1357"/>
                  </a:lnTo>
                  <a:lnTo>
                    <a:pt x="195" y="1435"/>
                  </a:lnTo>
                  <a:lnTo>
                    <a:pt x="187" y="1506"/>
                  </a:lnTo>
                  <a:lnTo>
                    <a:pt x="187" y="1592"/>
                  </a:lnTo>
                  <a:lnTo>
                    <a:pt x="187" y="1678"/>
                  </a:lnTo>
                  <a:lnTo>
                    <a:pt x="195" y="1755"/>
                  </a:lnTo>
                  <a:lnTo>
                    <a:pt x="210" y="1849"/>
                  </a:lnTo>
                  <a:lnTo>
                    <a:pt x="226" y="1935"/>
                  </a:lnTo>
                  <a:lnTo>
                    <a:pt x="226" y="1935"/>
                  </a:lnTo>
                  <a:lnTo>
                    <a:pt x="0" y="1990"/>
                  </a:lnTo>
                  <a:lnTo>
                    <a:pt x="0" y="1990"/>
                  </a:lnTo>
                  <a:lnTo>
                    <a:pt x="172" y="2458"/>
                  </a:lnTo>
                  <a:lnTo>
                    <a:pt x="172" y="2458"/>
                  </a:lnTo>
                  <a:lnTo>
                    <a:pt x="406" y="2341"/>
                  </a:lnTo>
                  <a:lnTo>
                    <a:pt x="406" y="2341"/>
                  </a:lnTo>
                  <a:lnTo>
                    <a:pt x="453" y="2411"/>
                  </a:lnTo>
                  <a:lnTo>
                    <a:pt x="500" y="2474"/>
                  </a:lnTo>
                  <a:lnTo>
                    <a:pt x="554" y="2536"/>
                  </a:lnTo>
                  <a:lnTo>
                    <a:pt x="616" y="2590"/>
                  </a:lnTo>
                  <a:lnTo>
                    <a:pt x="671" y="2645"/>
                  </a:lnTo>
                  <a:lnTo>
                    <a:pt x="733" y="2692"/>
                  </a:lnTo>
                  <a:lnTo>
                    <a:pt x="804" y="2723"/>
                  </a:lnTo>
                  <a:lnTo>
                    <a:pt x="866" y="2754"/>
                  </a:lnTo>
                  <a:lnTo>
                    <a:pt x="866" y="2754"/>
                  </a:lnTo>
                  <a:lnTo>
                    <a:pt x="749" y="3043"/>
                  </a:lnTo>
                  <a:lnTo>
                    <a:pt x="749" y="3043"/>
                  </a:lnTo>
                  <a:lnTo>
                    <a:pt x="1217" y="3223"/>
                  </a:lnTo>
                  <a:lnTo>
                    <a:pt x="1217" y="3223"/>
                  </a:lnTo>
                  <a:lnTo>
                    <a:pt x="1272" y="2988"/>
                  </a:lnTo>
                  <a:lnTo>
                    <a:pt x="1272" y="2988"/>
                  </a:lnTo>
                  <a:lnTo>
                    <a:pt x="1912" y="2988"/>
                  </a:lnTo>
                  <a:lnTo>
                    <a:pt x="1912" y="2988"/>
                  </a:lnTo>
                  <a:lnTo>
                    <a:pt x="2021" y="3223"/>
                  </a:lnTo>
                  <a:lnTo>
                    <a:pt x="2021" y="3223"/>
                  </a:lnTo>
                  <a:lnTo>
                    <a:pt x="2427" y="3043"/>
                  </a:lnTo>
                  <a:lnTo>
                    <a:pt x="2427" y="3043"/>
                  </a:lnTo>
                  <a:lnTo>
                    <a:pt x="2309" y="2754"/>
                  </a:lnTo>
                  <a:close/>
                  <a:moveTo>
                    <a:pt x="1966" y="2458"/>
                  </a:moveTo>
                  <a:lnTo>
                    <a:pt x="1966" y="2458"/>
                  </a:lnTo>
                  <a:lnTo>
                    <a:pt x="1880" y="2489"/>
                  </a:lnTo>
                  <a:lnTo>
                    <a:pt x="1787" y="2505"/>
                  </a:lnTo>
                  <a:lnTo>
                    <a:pt x="1693" y="2520"/>
                  </a:lnTo>
                  <a:lnTo>
                    <a:pt x="1607" y="2520"/>
                  </a:lnTo>
                  <a:lnTo>
                    <a:pt x="1514" y="2513"/>
                  </a:lnTo>
                  <a:lnTo>
                    <a:pt x="1420" y="2497"/>
                  </a:lnTo>
                  <a:lnTo>
                    <a:pt x="1335" y="2474"/>
                  </a:lnTo>
                  <a:lnTo>
                    <a:pt x="1249" y="2442"/>
                  </a:lnTo>
                  <a:lnTo>
                    <a:pt x="1170" y="2395"/>
                  </a:lnTo>
                  <a:lnTo>
                    <a:pt x="1092" y="2348"/>
                  </a:lnTo>
                  <a:lnTo>
                    <a:pt x="1014" y="2302"/>
                  </a:lnTo>
                  <a:lnTo>
                    <a:pt x="952" y="2239"/>
                  </a:lnTo>
                  <a:lnTo>
                    <a:pt x="890" y="2169"/>
                  </a:lnTo>
                  <a:lnTo>
                    <a:pt x="835" y="2099"/>
                  </a:lnTo>
                  <a:lnTo>
                    <a:pt x="788" y="2021"/>
                  </a:lnTo>
                  <a:lnTo>
                    <a:pt x="749" y="1935"/>
                  </a:lnTo>
                  <a:lnTo>
                    <a:pt x="749" y="1935"/>
                  </a:lnTo>
                  <a:lnTo>
                    <a:pt x="710" y="1849"/>
                  </a:lnTo>
                  <a:lnTo>
                    <a:pt x="686" y="1755"/>
                  </a:lnTo>
                  <a:lnTo>
                    <a:pt x="671" y="1670"/>
                  </a:lnTo>
                  <a:lnTo>
                    <a:pt x="663" y="1576"/>
                  </a:lnTo>
                  <a:lnTo>
                    <a:pt x="663" y="1490"/>
                  </a:lnTo>
                  <a:lnTo>
                    <a:pt x="671" y="1404"/>
                  </a:lnTo>
                  <a:lnTo>
                    <a:pt x="694" y="1318"/>
                  </a:lnTo>
                  <a:lnTo>
                    <a:pt x="718" y="1233"/>
                  </a:lnTo>
                  <a:lnTo>
                    <a:pt x="757" y="1155"/>
                  </a:lnTo>
                  <a:lnTo>
                    <a:pt x="804" y="1076"/>
                  </a:lnTo>
                  <a:lnTo>
                    <a:pt x="858" y="998"/>
                  </a:lnTo>
                  <a:lnTo>
                    <a:pt x="913" y="928"/>
                  </a:lnTo>
                  <a:lnTo>
                    <a:pt x="976" y="866"/>
                  </a:lnTo>
                  <a:lnTo>
                    <a:pt x="1053" y="804"/>
                  </a:lnTo>
                  <a:lnTo>
                    <a:pt x="1131" y="749"/>
                  </a:lnTo>
                  <a:lnTo>
                    <a:pt x="1217" y="702"/>
                  </a:lnTo>
                  <a:lnTo>
                    <a:pt x="1217" y="702"/>
                  </a:lnTo>
                  <a:lnTo>
                    <a:pt x="1311" y="678"/>
                  </a:lnTo>
                  <a:lnTo>
                    <a:pt x="1405" y="655"/>
                  </a:lnTo>
                  <a:lnTo>
                    <a:pt x="1506" y="647"/>
                  </a:lnTo>
                  <a:lnTo>
                    <a:pt x="1600" y="647"/>
                  </a:lnTo>
                  <a:lnTo>
                    <a:pt x="1693" y="655"/>
                  </a:lnTo>
                  <a:lnTo>
                    <a:pt x="1780" y="671"/>
                  </a:lnTo>
                  <a:lnTo>
                    <a:pt x="1865" y="694"/>
                  </a:lnTo>
                  <a:lnTo>
                    <a:pt x="1951" y="725"/>
                  </a:lnTo>
                  <a:lnTo>
                    <a:pt x="2029" y="764"/>
                  </a:lnTo>
                  <a:lnTo>
                    <a:pt x="2107" y="811"/>
                  </a:lnTo>
                  <a:lnTo>
                    <a:pt x="2177" y="866"/>
                  </a:lnTo>
                  <a:lnTo>
                    <a:pt x="2240" y="928"/>
                  </a:lnTo>
                  <a:lnTo>
                    <a:pt x="2294" y="990"/>
                  </a:lnTo>
                  <a:lnTo>
                    <a:pt x="2349" y="1069"/>
                  </a:lnTo>
                  <a:lnTo>
                    <a:pt x="2396" y="1147"/>
                  </a:lnTo>
                  <a:lnTo>
                    <a:pt x="2427" y="1233"/>
                  </a:lnTo>
                  <a:lnTo>
                    <a:pt x="2427" y="1233"/>
                  </a:lnTo>
                  <a:lnTo>
                    <a:pt x="2466" y="1318"/>
                  </a:lnTo>
                  <a:lnTo>
                    <a:pt x="2497" y="1412"/>
                  </a:lnTo>
                  <a:lnTo>
                    <a:pt x="2513" y="1506"/>
                  </a:lnTo>
                  <a:lnTo>
                    <a:pt x="2521" y="1599"/>
                  </a:lnTo>
                  <a:lnTo>
                    <a:pt x="2521" y="1686"/>
                  </a:lnTo>
                  <a:lnTo>
                    <a:pt x="2505" y="1778"/>
                  </a:lnTo>
                  <a:lnTo>
                    <a:pt x="2489" y="1872"/>
                  </a:lnTo>
                  <a:lnTo>
                    <a:pt x="2458" y="1958"/>
                  </a:lnTo>
                  <a:lnTo>
                    <a:pt x="2419" y="2037"/>
                  </a:lnTo>
                  <a:lnTo>
                    <a:pt x="2380" y="2115"/>
                  </a:lnTo>
                  <a:lnTo>
                    <a:pt x="2325" y="2192"/>
                  </a:lnTo>
                  <a:lnTo>
                    <a:pt x="2263" y="2262"/>
                  </a:lnTo>
                  <a:lnTo>
                    <a:pt x="2201" y="2325"/>
                  </a:lnTo>
                  <a:lnTo>
                    <a:pt x="2131" y="2380"/>
                  </a:lnTo>
                  <a:lnTo>
                    <a:pt x="2052" y="2427"/>
                  </a:lnTo>
                  <a:lnTo>
                    <a:pt x="1966" y="2458"/>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4" name="Freeform 12"/>
            <p:cNvSpPr>
              <a:spLocks noChangeArrowheads="1"/>
            </p:cNvSpPr>
            <p:nvPr/>
          </p:nvSpPr>
          <p:spPr bwMode="auto">
            <a:xfrm>
              <a:off x="2524125" y="20638"/>
              <a:ext cx="4748213" cy="3594100"/>
            </a:xfrm>
            <a:custGeom>
              <a:avLst/>
              <a:gdLst>
                <a:gd name="T0" fmla="*/ 13188 w 13189"/>
                <a:gd name="T1" fmla="*/ 8311 h 9982"/>
                <a:gd name="T2" fmla="*/ 13188 w 13189"/>
                <a:gd name="T3" fmla="*/ 0 h 9982"/>
                <a:gd name="T4" fmla="*/ 0 w 13189"/>
                <a:gd name="T5" fmla="*/ 0 h 9982"/>
                <a:gd name="T6" fmla="*/ 0 w 13189"/>
                <a:gd name="T7" fmla="*/ 8311 h 9982"/>
                <a:gd name="T8" fmla="*/ 6197 w 13189"/>
                <a:gd name="T9" fmla="*/ 8311 h 9982"/>
                <a:gd name="T10" fmla="*/ 6197 w 13189"/>
                <a:gd name="T11" fmla="*/ 9146 h 9982"/>
                <a:gd name="T12" fmla="*/ 4105 w 13189"/>
                <a:gd name="T13" fmla="*/ 9146 h 9982"/>
                <a:gd name="T14" fmla="*/ 4105 w 13189"/>
                <a:gd name="T15" fmla="*/ 9981 h 9982"/>
                <a:gd name="T16" fmla="*/ 9083 w 13189"/>
                <a:gd name="T17" fmla="*/ 9981 h 9982"/>
                <a:gd name="T18" fmla="*/ 9083 w 13189"/>
                <a:gd name="T19" fmla="*/ 9146 h 9982"/>
                <a:gd name="T20" fmla="*/ 7032 w 13189"/>
                <a:gd name="T21" fmla="*/ 9146 h 9982"/>
                <a:gd name="T22" fmla="*/ 7032 w 13189"/>
                <a:gd name="T23" fmla="*/ 8311 h 9982"/>
                <a:gd name="T24" fmla="*/ 13188 w 13189"/>
                <a:gd name="T25" fmla="*/ 8311 h 9982"/>
                <a:gd name="T26" fmla="*/ 828 w 13189"/>
                <a:gd name="T27" fmla="*/ 7476 h 9982"/>
                <a:gd name="T28" fmla="*/ 828 w 13189"/>
                <a:gd name="T29" fmla="*/ 835 h 9982"/>
                <a:gd name="T30" fmla="*/ 12361 w 13189"/>
                <a:gd name="T31" fmla="*/ 835 h 9982"/>
                <a:gd name="T32" fmla="*/ 12361 w 13189"/>
                <a:gd name="T33" fmla="*/ 7476 h 9982"/>
                <a:gd name="T34" fmla="*/ 828 w 13189"/>
                <a:gd name="T35" fmla="*/ 7476 h 99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189" h="9982">
                  <a:moveTo>
                    <a:pt x="13188" y="8311"/>
                  </a:moveTo>
                  <a:lnTo>
                    <a:pt x="13188" y="0"/>
                  </a:lnTo>
                  <a:lnTo>
                    <a:pt x="0" y="0"/>
                  </a:lnTo>
                  <a:lnTo>
                    <a:pt x="0" y="8311"/>
                  </a:lnTo>
                  <a:lnTo>
                    <a:pt x="6197" y="8311"/>
                  </a:lnTo>
                  <a:lnTo>
                    <a:pt x="6197" y="9146"/>
                  </a:lnTo>
                  <a:lnTo>
                    <a:pt x="4105" y="9146"/>
                  </a:lnTo>
                  <a:lnTo>
                    <a:pt x="4105" y="9981"/>
                  </a:lnTo>
                  <a:lnTo>
                    <a:pt x="9083" y="9981"/>
                  </a:lnTo>
                  <a:lnTo>
                    <a:pt x="9083" y="9146"/>
                  </a:lnTo>
                  <a:lnTo>
                    <a:pt x="7032" y="9146"/>
                  </a:lnTo>
                  <a:lnTo>
                    <a:pt x="7032" y="8311"/>
                  </a:lnTo>
                  <a:lnTo>
                    <a:pt x="13188" y="8311"/>
                  </a:lnTo>
                  <a:close/>
                  <a:moveTo>
                    <a:pt x="828" y="7476"/>
                  </a:moveTo>
                  <a:lnTo>
                    <a:pt x="828" y="835"/>
                  </a:lnTo>
                  <a:lnTo>
                    <a:pt x="12361" y="835"/>
                  </a:lnTo>
                  <a:lnTo>
                    <a:pt x="12361" y="7476"/>
                  </a:lnTo>
                  <a:lnTo>
                    <a:pt x="828" y="7476"/>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9" name="Group 18"/>
          <p:cNvGrpSpPr/>
          <p:nvPr/>
        </p:nvGrpSpPr>
        <p:grpSpPr>
          <a:xfrm>
            <a:off x="4029546" y="3936569"/>
            <a:ext cx="5713008" cy="2852964"/>
            <a:chOff x="4274283" y="4244766"/>
            <a:chExt cx="5223534" cy="2608530"/>
          </a:xfrm>
        </p:grpSpPr>
        <p:sp>
          <p:nvSpPr>
            <p:cNvPr id="41" name="Rectangle 40">
              <a:extLst>
                <a:ext uri="{FF2B5EF4-FFF2-40B4-BE49-F238E27FC236}">
                  <a16:creationId xmlns:a16="http://schemas.microsoft.com/office/drawing/2014/main" id="{579DA78E-AD61-4B60-9FF6-D2CF7463003A}"/>
                </a:ext>
              </a:extLst>
            </p:cNvPr>
            <p:cNvSpPr/>
            <p:nvPr/>
          </p:nvSpPr>
          <p:spPr>
            <a:xfrm rot="19093367">
              <a:off x="4274283" y="4659960"/>
              <a:ext cx="1380653" cy="364679"/>
            </a:xfrm>
            <a:prstGeom prst="rect">
              <a:avLst/>
            </a:prstGeom>
            <a:noFill/>
            <a:ln w="9525" cap="flat" cmpd="sng" algn="ctr">
              <a:noFill/>
              <a:prstDash val="solid"/>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1F50"/>
                  </a:solidFill>
                  <a:effectLst/>
                  <a:uLnTx/>
                  <a:uFillTx/>
                  <a:latin typeface="Segoe UI Semibold" panose="020B0702040204020203" pitchFamily="34" charset="0"/>
                  <a:ea typeface="+mn-ea"/>
                  <a:cs typeface="Segoe UI Semibold" panose="020B0702040204020203" pitchFamily="34" charset="0"/>
                </a:rPr>
                <a:t>PLAN</a:t>
              </a:r>
            </a:p>
          </p:txBody>
        </p:sp>
        <p:grpSp>
          <p:nvGrpSpPr>
            <p:cNvPr id="7" name="Group 6"/>
            <p:cNvGrpSpPr/>
            <p:nvPr/>
          </p:nvGrpSpPr>
          <p:grpSpPr>
            <a:xfrm rot="20856135">
              <a:off x="4675552" y="4477901"/>
              <a:ext cx="1823343" cy="1971492"/>
              <a:chOff x="4954635" y="6278130"/>
              <a:chExt cx="1619005" cy="1750551"/>
            </a:xfrm>
          </p:grpSpPr>
          <p:sp>
            <p:nvSpPr>
              <p:cNvPr id="6" name="Arc 5"/>
              <p:cNvSpPr/>
              <p:nvPr/>
            </p:nvSpPr>
            <p:spPr>
              <a:xfrm rot="17845509">
                <a:off x="4954635" y="6409676"/>
                <a:ext cx="1619005" cy="1619005"/>
              </a:xfrm>
              <a:prstGeom prst="arc">
                <a:avLst>
                  <a:gd name="adj1" fmla="val 19771581"/>
                  <a:gd name="adj2" fmla="val 1372970"/>
                </a:avLst>
              </a:prstGeom>
              <a:ln w="381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grpSp>
            <p:nvGrpSpPr>
              <p:cNvPr id="72" name="Group 71">
                <a:extLst>
                  <a:ext uri="{FF2B5EF4-FFF2-40B4-BE49-F238E27FC236}">
                    <a16:creationId xmlns:a16="http://schemas.microsoft.com/office/drawing/2014/main" id="{0024F41D-4165-473A-8FBA-4C9F92E435CE}"/>
                  </a:ext>
                </a:extLst>
              </p:cNvPr>
              <p:cNvGrpSpPr/>
              <p:nvPr/>
            </p:nvGrpSpPr>
            <p:grpSpPr>
              <a:xfrm flipH="1">
                <a:off x="5690385" y="6278130"/>
                <a:ext cx="140254" cy="188391"/>
                <a:chOff x="7225968" y="3257531"/>
                <a:chExt cx="159659" cy="192169"/>
              </a:xfrm>
            </p:grpSpPr>
            <p:cxnSp>
              <p:nvCxnSpPr>
                <p:cNvPr id="73" name="Straight Connector 72">
                  <a:extLst>
                    <a:ext uri="{FF2B5EF4-FFF2-40B4-BE49-F238E27FC236}">
                      <a16:creationId xmlns:a16="http://schemas.microsoft.com/office/drawing/2014/main" id="{9BB3BE30-A94E-44F3-8560-836BC45716B5}"/>
                    </a:ext>
                  </a:extLst>
                </p:cNvPr>
                <p:cNvCxnSpPr/>
                <p:nvPr/>
              </p:nvCxnSpPr>
              <p:spPr>
                <a:xfrm rot="2700000">
                  <a:off x="7225968" y="3337361"/>
                  <a:ext cx="159659" cy="0"/>
                </a:xfrm>
                <a:prstGeom prst="line">
                  <a:avLst/>
                </a:prstGeom>
                <a:ln w="38100" cap="sq">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12891F40-1143-4706-A085-F06A13D83B6F}"/>
                    </a:ext>
                  </a:extLst>
                </p:cNvPr>
                <p:cNvCxnSpPr/>
                <p:nvPr/>
              </p:nvCxnSpPr>
              <p:spPr>
                <a:xfrm rot="18900000" flipH="1">
                  <a:off x="7225968" y="3449700"/>
                  <a:ext cx="159659" cy="0"/>
                </a:xfrm>
                <a:prstGeom prst="line">
                  <a:avLst/>
                </a:prstGeom>
                <a:ln w="38100" cap="sq">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44" name="Group 43"/>
            <p:cNvGrpSpPr/>
            <p:nvPr/>
          </p:nvGrpSpPr>
          <p:grpSpPr>
            <a:xfrm rot="14953799">
              <a:off x="4583504" y="4479815"/>
              <a:ext cx="1823343" cy="1971492"/>
              <a:chOff x="4954635" y="6278130"/>
              <a:chExt cx="1619005" cy="1750551"/>
            </a:xfrm>
          </p:grpSpPr>
          <p:sp>
            <p:nvSpPr>
              <p:cNvPr id="45" name="Arc 44"/>
              <p:cNvSpPr/>
              <p:nvPr/>
            </p:nvSpPr>
            <p:spPr>
              <a:xfrm rot="17845509">
                <a:off x="4954635" y="6409676"/>
                <a:ext cx="1619005" cy="1619005"/>
              </a:xfrm>
              <a:prstGeom prst="arc">
                <a:avLst>
                  <a:gd name="adj1" fmla="val 19771581"/>
                  <a:gd name="adj2" fmla="val 789411"/>
                </a:avLst>
              </a:prstGeom>
              <a:ln w="381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grpSp>
            <p:nvGrpSpPr>
              <p:cNvPr id="46" name="Group 45">
                <a:extLst>
                  <a:ext uri="{FF2B5EF4-FFF2-40B4-BE49-F238E27FC236}">
                    <a16:creationId xmlns:a16="http://schemas.microsoft.com/office/drawing/2014/main" id="{0024F41D-4165-473A-8FBA-4C9F92E435CE}"/>
                  </a:ext>
                </a:extLst>
              </p:cNvPr>
              <p:cNvGrpSpPr/>
              <p:nvPr/>
            </p:nvGrpSpPr>
            <p:grpSpPr>
              <a:xfrm flipH="1">
                <a:off x="5690385" y="6278130"/>
                <a:ext cx="140254" cy="188391"/>
                <a:chOff x="7225968" y="3257531"/>
                <a:chExt cx="159659" cy="192169"/>
              </a:xfrm>
            </p:grpSpPr>
            <p:cxnSp>
              <p:nvCxnSpPr>
                <p:cNvPr id="47" name="Straight Connector 46">
                  <a:extLst>
                    <a:ext uri="{FF2B5EF4-FFF2-40B4-BE49-F238E27FC236}">
                      <a16:creationId xmlns:a16="http://schemas.microsoft.com/office/drawing/2014/main" id="{9BB3BE30-A94E-44F3-8560-836BC45716B5}"/>
                    </a:ext>
                  </a:extLst>
                </p:cNvPr>
                <p:cNvCxnSpPr/>
                <p:nvPr/>
              </p:nvCxnSpPr>
              <p:spPr>
                <a:xfrm rot="2700000">
                  <a:off x="7225968" y="3337361"/>
                  <a:ext cx="159659" cy="0"/>
                </a:xfrm>
                <a:prstGeom prst="line">
                  <a:avLst/>
                </a:prstGeom>
                <a:ln w="38100" cap="sq">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12891F40-1143-4706-A085-F06A13D83B6F}"/>
                    </a:ext>
                  </a:extLst>
                </p:cNvPr>
                <p:cNvCxnSpPr/>
                <p:nvPr/>
              </p:nvCxnSpPr>
              <p:spPr>
                <a:xfrm rot="18900000" flipH="1">
                  <a:off x="7225968" y="3449700"/>
                  <a:ext cx="159659" cy="0"/>
                </a:xfrm>
                <a:prstGeom prst="line">
                  <a:avLst/>
                </a:prstGeom>
                <a:ln w="38100" cap="sq">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49" name="Group 48"/>
            <p:cNvGrpSpPr/>
            <p:nvPr/>
          </p:nvGrpSpPr>
          <p:grpSpPr>
            <a:xfrm rot="13271903" flipH="1">
              <a:off x="7332229" y="4677111"/>
              <a:ext cx="1823343" cy="1971492"/>
              <a:chOff x="4954635" y="6278130"/>
              <a:chExt cx="1619005" cy="1750551"/>
            </a:xfrm>
          </p:grpSpPr>
          <p:sp>
            <p:nvSpPr>
              <p:cNvPr id="50" name="Arc 49"/>
              <p:cNvSpPr/>
              <p:nvPr/>
            </p:nvSpPr>
            <p:spPr>
              <a:xfrm rot="17845509">
                <a:off x="4954635" y="6409676"/>
                <a:ext cx="1619005" cy="1619005"/>
              </a:xfrm>
              <a:prstGeom prst="arc">
                <a:avLst>
                  <a:gd name="adj1" fmla="val 19771581"/>
                  <a:gd name="adj2" fmla="val 1288391"/>
                </a:avLst>
              </a:prstGeom>
              <a:ln w="381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grpSp>
            <p:nvGrpSpPr>
              <p:cNvPr id="51" name="Group 50">
                <a:extLst>
                  <a:ext uri="{FF2B5EF4-FFF2-40B4-BE49-F238E27FC236}">
                    <a16:creationId xmlns:a16="http://schemas.microsoft.com/office/drawing/2014/main" id="{0024F41D-4165-473A-8FBA-4C9F92E435CE}"/>
                  </a:ext>
                </a:extLst>
              </p:cNvPr>
              <p:cNvGrpSpPr/>
              <p:nvPr/>
            </p:nvGrpSpPr>
            <p:grpSpPr>
              <a:xfrm flipH="1">
                <a:off x="5690385" y="6278130"/>
                <a:ext cx="140254" cy="188391"/>
                <a:chOff x="7225968" y="3257531"/>
                <a:chExt cx="159659" cy="192169"/>
              </a:xfrm>
            </p:grpSpPr>
            <p:cxnSp>
              <p:nvCxnSpPr>
                <p:cNvPr id="52" name="Straight Connector 51">
                  <a:extLst>
                    <a:ext uri="{FF2B5EF4-FFF2-40B4-BE49-F238E27FC236}">
                      <a16:creationId xmlns:a16="http://schemas.microsoft.com/office/drawing/2014/main" id="{9BB3BE30-A94E-44F3-8560-836BC45716B5}"/>
                    </a:ext>
                  </a:extLst>
                </p:cNvPr>
                <p:cNvCxnSpPr/>
                <p:nvPr/>
              </p:nvCxnSpPr>
              <p:spPr>
                <a:xfrm rot="2700000">
                  <a:off x="7225968" y="3337361"/>
                  <a:ext cx="159659" cy="0"/>
                </a:xfrm>
                <a:prstGeom prst="line">
                  <a:avLst/>
                </a:prstGeom>
                <a:ln w="38100" cap="sq">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12891F40-1143-4706-A085-F06A13D83B6F}"/>
                    </a:ext>
                  </a:extLst>
                </p:cNvPr>
                <p:cNvCxnSpPr/>
                <p:nvPr/>
              </p:nvCxnSpPr>
              <p:spPr>
                <a:xfrm rot="18900000" flipH="1">
                  <a:off x="7225968" y="3449700"/>
                  <a:ext cx="159659" cy="0"/>
                </a:xfrm>
                <a:prstGeom prst="line">
                  <a:avLst/>
                </a:prstGeom>
                <a:ln w="38100" cap="sq">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54" name="Group 53"/>
            <p:cNvGrpSpPr/>
            <p:nvPr/>
          </p:nvGrpSpPr>
          <p:grpSpPr>
            <a:xfrm rot="6606429" flipH="1">
              <a:off x="7486978" y="4618863"/>
              <a:ext cx="1823343" cy="1971492"/>
              <a:chOff x="4954635" y="6278130"/>
              <a:chExt cx="1619005" cy="1750551"/>
            </a:xfrm>
          </p:grpSpPr>
          <p:sp>
            <p:nvSpPr>
              <p:cNvPr id="55" name="Arc 54"/>
              <p:cNvSpPr/>
              <p:nvPr/>
            </p:nvSpPr>
            <p:spPr>
              <a:xfrm rot="17845509">
                <a:off x="4954635" y="6409676"/>
                <a:ext cx="1619005" cy="1619005"/>
              </a:xfrm>
              <a:prstGeom prst="arc">
                <a:avLst>
                  <a:gd name="adj1" fmla="val 19771581"/>
                  <a:gd name="adj2" fmla="val 789411"/>
                </a:avLst>
              </a:prstGeom>
              <a:ln w="381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grpSp>
            <p:nvGrpSpPr>
              <p:cNvPr id="56" name="Group 55">
                <a:extLst>
                  <a:ext uri="{FF2B5EF4-FFF2-40B4-BE49-F238E27FC236}">
                    <a16:creationId xmlns:a16="http://schemas.microsoft.com/office/drawing/2014/main" id="{0024F41D-4165-473A-8FBA-4C9F92E435CE}"/>
                  </a:ext>
                </a:extLst>
              </p:cNvPr>
              <p:cNvGrpSpPr/>
              <p:nvPr/>
            </p:nvGrpSpPr>
            <p:grpSpPr>
              <a:xfrm flipH="1">
                <a:off x="5690385" y="6278130"/>
                <a:ext cx="140254" cy="188391"/>
                <a:chOff x="7225968" y="3257531"/>
                <a:chExt cx="159659" cy="192169"/>
              </a:xfrm>
            </p:grpSpPr>
            <p:cxnSp>
              <p:nvCxnSpPr>
                <p:cNvPr id="57" name="Straight Connector 56">
                  <a:extLst>
                    <a:ext uri="{FF2B5EF4-FFF2-40B4-BE49-F238E27FC236}">
                      <a16:creationId xmlns:a16="http://schemas.microsoft.com/office/drawing/2014/main" id="{9BB3BE30-A94E-44F3-8560-836BC45716B5}"/>
                    </a:ext>
                  </a:extLst>
                </p:cNvPr>
                <p:cNvCxnSpPr/>
                <p:nvPr/>
              </p:nvCxnSpPr>
              <p:spPr>
                <a:xfrm rot="2700000">
                  <a:off x="7225968" y="3337361"/>
                  <a:ext cx="159659" cy="0"/>
                </a:xfrm>
                <a:prstGeom prst="line">
                  <a:avLst/>
                </a:prstGeom>
                <a:ln w="38100" cap="sq">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12891F40-1143-4706-A085-F06A13D83B6F}"/>
                    </a:ext>
                  </a:extLst>
                </p:cNvPr>
                <p:cNvCxnSpPr/>
                <p:nvPr/>
              </p:nvCxnSpPr>
              <p:spPr>
                <a:xfrm rot="18900000" flipH="1">
                  <a:off x="7225968" y="3449700"/>
                  <a:ext cx="159659" cy="0"/>
                </a:xfrm>
                <a:prstGeom prst="line">
                  <a:avLst/>
                </a:prstGeom>
                <a:ln w="38100" cap="sq">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59" name="Group 58"/>
            <p:cNvGrpSpPr/>
            <p:nvPr/>
          </p:nvGrpSpPr>
          <p:grpSpPr>
            <a:xfrm rot="454403" flipH="1">
              <a:off x="7540788" y="4519029"/>
              <a:ext cx="1823343" cy="1971492"/>
              <a:chOff x="4954635" y="6278130"/>
              <a:chExt cx="1619005" cy="1750551"/>
            </a:xfrm>
          </p:grpSpPr>
          <p:sp>
            <p:nvSpPr>
              <p:cNvPr id="67" name="Arc 66"/>
              <p:cNvSpPr/>
              <p:nvPr/>
            </p:nvSpPr>
            <p:spPr>
              <a:xfrm rot="17845509">
                <a:off x="4954635" y="6409676"/>
                <a:ext cx="1619005" cy="1619005"/>
              </a:xfrm>
              <a:prstGeom prst="arc">
                <a:avLst>
                  <a:gd name="adj1" fmla="val 19771581"/>
                  <a:gd name="adj2" fmla="val 789411"/>
                </a:avLst>
              </a:prstGeom>
              <a:ln w="381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grpSp>
            <p:nvGrpSpPr>
              <p:cNvPr id="69" name="Group 68">
                <a:extLst>
                  <a:ext uri="{FF2B5EF4-FFF2-40B4-BE49-F238E27FC236}">
                    <a16:creationId xmlns:a16="http://schemas.microsoft.com/office/drawing/2014/main" id="{0024F41D-4165-473A-8FBA-4C9F92E435CE}"/>
                  </a:ext>
                </a:extLst>
              </p:cNvPr>
              <p:cNvGrpSpPr/>
              <p:nvPr/>
            </p:nvGrpSpPr>
            <p:grpSpPr>
              <a:xfrm flipH="1">
                <a:off x="5690385" y="6278130"/>
                <a:ext cx="140254" cy="188391"/>
                <a:chOff x="7225968" y="3257531"/>
                <a:chExt cx="159659" cy="192169"/>
              </a:xfrm>
            </p:grpSpPr>
            <p:cxnSp>
              <p:nvCxnSpPr>
                <p:cNvPr id="77" name="Straight Connector 76">
                  <a:extLst>
                    <a:ext uri="{FF2B5EF4-FFF2-40B4-BE49-F238E27FC236}">
                      <a16:creationId xmlns:a16="http://schemas.microsoft.com/office/drawing/2014/main" id="{9BB3BE30-A94E-44F3-8560-836BC45716B5}"/>
                    </a:ext>
                  </a:extLst>
                </p:cNvPr>
                <p:cNvCxnSpPr/>
                <p:nvPr/>
              </p:nvCxnSpPr>
              <p:spPr>
                <a:xfrm rot="2700000">
                  <a:off x="7225968" y="3337361"/>
                  <a:ext cx="159659" cy="0"/>
                </a:xfrm>
                <a:prstGeom prst="line">
                  <a:avLst/>
                </a:prstGeom>
                <a:ln w="38100" cap="sq">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12891F40-1143-4706-A085-F06A13D83B6F}"/>
                    </a:ext>
                  </a:extLst>
                </p:cNvPr>
                <p:cNvCxnSpPr/>
                <p:nvPr/>
              </p:nvCxnSpPr>
              <p:spPr>
                <a:xfrm rot="18900000" flipH="1">
                  <a:off x="7225968" y="3449700"/>
                  <a:ext cx="159659" cy="0"/>
                </a:xfrm>
                <a:prstGeom prst="line">
                  <a:avLst/>
                </a:prstGeom>
                <a:ln w="38100" cap="sq">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79" name="Group 78"/>
            <p:cNvGrpSpPr/>
            <p:nvPr/>
          </p:nvGrpSpPr>
          <p:grpSpPr>
            <a:xfrm rot="9580774">
              <a:off x="4663820" y="4645739"/>
              <a:ext cx="1823343" cy="1971492"/>
              <a:chOff x="4954635" y="6278130"/>
              <a:chExt cx="1619005" cy="1750551"/>
            </a:xfrm>
          </p:grpSpPr>
          <p:sp>
            <p:nvSpPr>
              <p:cNvPr id="80" name="Arc 79"/>
              <p:cNvSpPr/>
              <p:nvPr/>
            </p:nvSpPr>
            <p:spPr>
              <a:xfrm rot="17845509">
                <a:off x="4954635" y="6409676"/>
                <a:ext cx="1619005" cy="1619005"/>
              </a:xfrm>
              <a:prstGeom prst="arc">
                <a:avLst>
                  <a:gd name="adj1" fmla="val 19771581"/>
                  <a:gd name="adj2" fmla="val 789411"/>
                </a:avLst>
              </a:prstGeom>
              <a:ln w="381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grpSp>
            <p:nvGrpSpPr>
              <p:cNvPr id="81" name="Group 80">
                <a:extLst>
                  <a:ext uri="{FF2B5EF4-FFF2-40B4-BE49-F238E27FC236}">
                    <a16:creationId xmlns:a16="http://schemas.microsoft.com/office/drawing/2014/main" id="{0024F41D-4165-473A-8FBA-4C9F92E435CE}"/>
                  </a:ext>
                </a:extLst>
              </p:cNvPr>
              <p:cNvGrpSpPr/>
              <p:nvPr/>
            </p:nvGrpSpPr>
            <p:grpSpPr>
              <a:xfrm flipH="1">
                <a:off x="5690385" y="6278130"/>
                <a:ext cx="140254" cy="188391"/>
                <a:chOff x="7225968" y="3257531"/>
                <a:chExt cx="159659" cy="192169"/>
              </a:xfrm>
            </p:grpSpPr>
            <p:cxnSp>
              <p:nvCxnSpPr>
                <p:cNvPr id="82" name="Straight Connector 81">
                  <a:extLst>
                    <a:ext uri="{FF2B5EF4-FFF2-40B4-BE49-F238E27FC236}">
                      <a16:creationId xmlns:a16="http://schemas.microsoft.com/office/drawing/2014/main" id="{9BB3BE30-A94E-44F3-8560-836BC45716B5}"/>
                    </a:ext>
                  </a:extLst>
                </p:cNvPr>
                <p:cNvCxnSpPr/>
                <p:nvPr/>
              </p:nvCxnSpPr>
              <p:spPr>
                <a:xfrm rot="2700000">
                  <a:off x="7225968" y="3337361"/>
                  <a:ext cx="159659" cy="0"/>
                </a:xfrm>
                <a:prstGeom prst="line">
                  <a:avLst/>
                </a:prstGeom>
                <a:ln w="38100" cap="sq">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12891F40-1143-4706-A085-F06A13D83B6F}"/>
                    </a:ext>
                  </a:extLst>
                </p:cNvPr>
                <p:cNvCxnSpPr/>
                <p:nvPr/>
              </p:nvCxnSpPr>
              <p:spPr>
                <a:xfrm rot="18900000" flipH="1">
                  <a:off x="7225968" y="3449700"/>
                  <a:ext cx="159659" cy="0"/>
                </a:xfrm>
                <a:prstGeom prst="line">
                  <a:avLst/>
                </a:prstGeom>
                <a:ln w="38100" cap="sq">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85" name="Rectangle 84">
              <a:extLst>
                <a:ext uri="{FF2B5EF4-FFF2-40B4-BE49-F238E27FC236}">
                  <a16:creationId xmlns:a16="http://schemas.microsoft.com/office/drawing/2014/main" id="{579DA78E-AD61-4B60-9FF6-D2CF7463003A}"/>
                </a:ext>
              </a:extLst>
            </p:cNvPr>
            <p:cNvSpPr/>
            <p:nvPr/>
          </p:nvSpPr>
          <p:spPr>
            <a:xfrm rot="3078770">
              <a:off x="4253365" y="5980630"/>
              <a:ext cx="1380653" cy="364679"/>
            </a:xfrm>
            <a:prstGeom prst="rect">
              <a:avLst/>
            </a:prstGeom>
            <a:noFill/>
            <a:ln w="9525" cap="flat" cmpd="sng" algn="ctr">
              <a:noFill/>
              <a:prstDash val="solid"/>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1F50"/>
                  </a:solidFill>
                  <a:effectLst/>
                  <a:uLnTx/>
                  <a:uFillTx/>
                  <a:latin typeface="Segoe UI Semibold" panose="020B0702040204020203" pitchFamily="34" charset="0"/>
                  <a:ea typeface="+mn-ea"/>
                  <a:cs typeface="Segoe UI Semibold" panose="020B0702040204020203" pitchFamily="34" charset="0"/>
                </a:rPr>
                <a:t>BUILD</a:t>
              </a:r>
            </a:p>
          </p:txBody>
        </p:sp>
        <p:sp>
          <p:nvSpPr>
            <p:cNvPr id="105" name="Rectangle 104">
              <a:extLst>
                <a:ext uri="{FF2B5EF4-FFF2-40B4-BE49-F238E27FC236}">
                  <a16:creationId xmlns:a16="http://schemas.microsoft.com/office/drawing/2014/main" id="{579DA78E-AD61-4B60-9FF6-D2CF7463003A}"/>
                </a:ext>
              </a:extLst>
            </p:cNvPr>
            <p:cNvSpPr/>
            <p:nvPr/>
          </p:nvSpPr>
          <p:spPr>
            <a:xfrm rot="2700000">
              <a:off x="5824855" y="5385639"/>
              <a:ext cx="2198366" cy="311866"/>
            </a:xfrm>
            <a:prstGeom prst="rect">
              <a:avLst/>
            </a:prstGeom>
            <a:noFill/>
            <a:ln w="9525" cap="flat" cmpd="sng" algn="ctr">
              <a:noFill/>
              <a:prstDash val="solid"/>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1F50"/>
                  </a:solidFill>
                  <a:effectLst/>
                  <a:uLnTx/>
                  <a:uFillTx/>
                  <a:latin typeface="Segoe UI Semibold" panose="020B0702040204020203" pitchFamily="34" charset="0"/>
                  <a:ea typeface="+mn-ea"/>
                  <a:cs typeface="Segoe UI Semibold" panose="020B0702040204020203" pitchFamily="34" charset="0"/>
                </a:rPr>
                <a:t>CONTINUOUS DEVELOPMENT</a:t>
              </a:r>
            </a:p>
          </p:txBody>
        </p:sp>
        <p:sp>
          <p:nvSpPr>
            <p:cNvPr id="106" name="Rectangle 105">
              <a:extLst>
                <a:ext uri="{FF2B5EF4-FFF2-40B4-BE49-F238E27FC236}">
                  <a16:creationId xmlns:a16="http://schemas.microsoft.com/office/drawing/2014/main" id="{579DA78E-AD61-4B60-9FF6-D2CF7463003A}"/>
                </a:ext>
              </a:extLst>
            </p:cNvPr>
            <p:cNvSpPr/>
            <p:nvPr/>
          </p:nvSpPr>
          <p:spPr>
            <a:xfrm rot="19261686">
              <a:off x="5521742" y="5810373"/>
              <a:ext cx="1884468" cy="364679"/>
            </a:xfrm>
            <a:prstGeom prst="rect">
              <a:avLst/>
            </a:prstGeom>
            <a:noFill/>
            <a:ln w="9525" cap="flat" cmpd="sng" algn="ctr">
              <a:noFill/>
              <a:prstDash val="solid"/>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1F50"/>
                  </a:solidFill>
                  <a:effectLst/>
                  <a:uLnTx/>
                  <a:uFillTx/>
                  <a:latin typeface="Segoe UI Semibold" panose="020B0702040204020203" pitchFamily="34" charset="0"/>
                  <a:ea typeface="+mn-ea"/>
                  <a:cs typeface="Segoe UI Semibold" panose="020B0702040204020203" pitchFamily="34" charset="0"/>
                </a:rPr>
                <a:t>CONTINUOUS</a:t>
              </a:r>
            </a:p>
          </p:txBody>
        </p:sp>
        <p:sp>
          <p:nvSpPr>
            <p:cNvPr id="107" name="Rectangle 106">
              <a:extLst>
                <a:ext uri="{FF2B5EF4-FFF2-40B4-BE49-F238E27FC236}">
                  <a16:creationId xmlns:a16="http://schemas.microsoft.com/office/drawing/2014/main" id="{579DA78E-AD61-4B60-9FF6-D2CF7463003A}"/>
                </a:ext>
              </a:extLst>
            </p:cNvPr>
            <p:cNvSpPr/>
            <p:nvPr/>
          </p:nvSpPr>
          <p:spPr>
            <a:xfrm rot="19143801">
              <a:off x="6529880" y="4993067"/>
              <a:ext cx="1884468" cy="364679"/>
            </a:xfrm>
            <a:prstGeom prst="rect">
              <a:avLst/>
            </a:prstGeom>
            <a:noFill/>
            <a:ln w="9525" cap="flat" cmpd="sng" algn="ctr">
              <a:noFill/>
              <a:prstDash val="solid"/>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1F50"/>
                  </a:solidFill>
                  <a:effectLst/>
                  <a:uLnTx/>
                  <a:uFillTx/>
                  <a:latin typeface="Segoe UI Semibold" panose="020B0702040204020203" pitchFamily="34" charset="0"/>
                  <a:ea typeface="+mn-ea"/>
                  <a:cs typeface="Segoe UI Semibold" panose="020B0702040204020203" pitchFamily="34" charset="0"/>
                </a:rPr>
                <a:t>INTEGRATION</a:t>
              </a:r>
            </a:p>
          </p:txBody>
        </p:sp>
        <p:sp>
          <p:nvSpPr>
            <p:cNvPr id="109" name="Rectangle 108">
              <a:extLst>
                <a:ext uri="{FF2B5EF4-FFF2-40B4-BE49-F238E27FC236}">
                  <a16:creationId xmlns:a16="http://schemas.microsoft.com/office/drawing/2014/main" id="{579DA78E-AD61-4B60-9FF6-D2CF7463003A}"/>
                </a:ext>
              </a:extLst>
            </p:cNvPr>
            <p:cNvSpPr/>
            <p:nvPr/>
          </p:nvSpPr>
          <p:spPr>
            <a:xfrm rot="19435941">
              <a:off x="8117164" y="6099276"/>
              <a:ext cx="1380653" cy="364679"/>
            </a:xfrm>
            <a:prstGeom prst="rect">
              <a:avLst/>
            </a:prstGeom>
            <a:noFill/>
            <a:ln w="9525" cap="flat" cmpd="sng" algn="ctr">
              <a:noFill/>
              <a:prstDash val="solid"/>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1F50"/>
                  </a:solidFill>
                  <a:effectLst/>
                  <a:uLnTx/>
                  <a:uFillTx/>
                  <a:latin typeface="Segoe UI Semibold" panose="020B0702040204020203" pitchFamily="34" charset="0"/>
                  <a:ea typeface="+mn-ea"/>
                  <a:cs typeface="Segoe UI Semibold" panose="020B0702040204020203" pitchFamily="34" charset="0"/>
                </a:rPr>
                <a:t>OPERATE</a:t>
              </a:r>
            </a:p>
          </p:txBody>
        </p:sp>
        <p:sp>
          <p:nvSpPr>
            <p:cNvPr id="110" name="Rectangle 109">
              <a:extLst>
                <a:ext uri="{FF2B5EF4-FFF2-40B4-BE49-F238E27FC236}">
                  <a16:creationId xmlns:a16="http://schemas.microsoft.com/office/drawing/2014/main" id="{579DA78E-AD61-4B60-9FF6-D2CF7463003A}"/>
                </a:ext>
              </a:extLst>
            </p:cNvPr>
            <p:cNvSpPr/>
            <p:nvPr/>
          </p:nvSpPr>
          <p:spPr>
            <a:xfrm rot="2950181">
              <a:off x="8276841" y="4752753"/>
              <a:ext cx="1380653" cy="364679"/>
            </a:xfrm>
            <a:prstGeom prst="rect">
              <a:avLst/>
            </a:prstGeom>
            <a:noFill/>
            <a:ln w="9525" cap="flat" cmpd="sng" algn="ctr">
              <a:noFill/>
              <a:prstDash val="solid"/>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1F50"/>
                  </a:solidFill>
                  <a:effectLst/>
                  <a:uLnTx/>
                  <a:uFillTx/>
                  <a:latin typeface="Segoe UI Semibold" panose="020B0702040204020203" pitchFamily="34" charset="0"/>
                  <a:ea typeface="+mn-ea"/>
                  <a:cs typeface="Segoe UI Semibold" panose="020B0702040204020203" pitchFamily="34" charset="0"/>
                </a:rPr>
                <a:t>DEPLOY</a:t>
              </a:r>
              <a:endParaRPr kumimoji="0" lang="en-US" sz="1200" b="0" i="0" u="none" strike="noStrike" kern="1200" cap="none" spc="0" normalizeH="0" baseline="0" noProof="0" dirty="0">
                <a:ln>
                  <a:noFill/>
                </a:ln>
                <a:solidFill>
                  <a:srgbClr val="001F50"/>
                </a:solidFill>
                <a:effectLst/>
                <a:uLnTx/>
                <a:uFillTx/>
                <a:latin typeface="Segoe UI Semibold" panose="020B0702040204020203" pitchFamily="34" charset="0"/>
                <a:ea typeface="+mn-ea"/>
                <a:cs typeface="Segoe UI Semibold" panose="020B0702040204020203" pitchFamily="34" charset="0"/>
              </a:endParaRPr>
            </a:p>
          </p:txBody>
        </p:sp>
      </p:grpSp>
      <p:sp>
        <p:nvSpPr>
          <p:cNvPr id="68" name="Rectangle 67">
            <a:extLst>
              <a:ext uri="{FF2B5EF4-FFF2-40B4-BE49-F238E27FC236}">
                <a16:creationId xmlns:a16="http://schemas.microsoft.com/office/drawing/2014/main" id="{9E236F5A-9F0E-42C7-84B6-FBBD8891BED0}"/>
              </a:ext>
            </a:extLst>
          </p:cNvPr>
          <p:cNvSpPr/>
          <p:nvPr/>
        </p:nvSpPr>
        <p:spPr>
          <a:xfrm>
            <a:off x="2029551" y="2533505"/>
            <a:ext cx="3417720" cy="867562"/>
          </a:xfrm>
          <a:prstGeom prst="rect">
            <a:avLst/>
          </a:prstGeom>
          <a:noFill/>
          <a:ln w="9525" cap="flat" cmpd="sng" algn="ctr">
            <a:noFill/>
            <a:prstDash val="solid"/>
          </a:ln>
          <a:effectLst/>
        </p:spPr>
        <p:txBody>
          <a:bodyPr wrap="none" rtlCol="0" anchor="t" anchorCtr="0"/>
          <a:lstStyle/>
          <a:p>
            <a:pPr marL="0" marR="0" lvl="0" indent="0" algn="ctr" defTabSz="914225" rtl="0" eaLnBrk="1" fontAlgn="auto" latinLnBrk="0" hangingPunct="1">
              <a:lnSpc>
                <a:spcPct val="100000"/>
              </a:lnSpc>
              <a:spcBef>
                <a:spcPts val="0"/>
              </a:spcBef>
              <a:spcAft>
                <a:spcPts val="588"/>
              </a:spcAft>
              <a:buClrTx/>
              <a:buSzTx/>
              <a:buFontTx/>
              <a:buNone/>
              <a:tabLst/>
              <a:defRPr/>
            </a:pPr>
            <a:r>
              <a:rPr kumimoji="0" lang="en-US" sz="1800" b="1" i="0" u="none" strike="noStrike" kern="1200" cap="none" spc="0" normalizeH="0" baseline="0" noProof="0" dirty="0">
                <a:ln>
                  <a:noFill/>
                </a:ln>
                <a:solidFill>
                  <a:srgbClr val="0078D7"/>
                </a:solidFill>
                <a:effectLst/>
                <a:uLnTx/>
                <a:uFillTx/>
                <a:latin typeface="Segoe UI"/>
                <a:ea typeface="+mn-ea"/>
                <a:cs typeface="Segoe UI Semibold" panose="020B0702040204020203" pitchFamily="34" charset="0"/>
              </a:rPr>
              <a:t>Integrated tooling</a:t>
            </a:r>
          </a:p>
          <a:p>
            <a:pPr marL="0" marR="0" lvl="0" indent="0" algn="ctr" defTabSz="914225" rtl="0" eaLnBrk="1" fontAlgn="auto" latinLnBrk="0" hangingPunct="1">
              <a:lnSpc>
                <a:spcPct val="100000"/>
              </a:lnSpc>
              <a:spcBef>
                <a:spcPts val="0"/>
              </a:spcBef>
              <a:spcAft>
                <a:spcPts val="588"/>
              </a:spcAft>
              <a:buClrTx/>
              <a:buSzTx/>
              <a:buFontTx/>
              <a:buNone/>
              <a:tabLst/>
              <a:defRPr/>
            </a:pPr>
            <a:r>
              <a:rPr kumimoji="0" lang="en-US" sz="1600" b="0" i="0" u="none" strike="noStrike" kern="1200" cap="none" spc="0" normalizeH="0" baseline="0" noProof="0" dirty="0">
                <a:ln>
                  <a:noFill/>
                </a:ln>
                <a:gradFill>
                  <a:gsLst>
                    <a:gs pos="0">
                      <a:srgbClr val="4F504F"/>
                    </a:gs>
                    <a:gs pos="100000">
                      <a:srgbClr val="4F504F"/>
                    </a:gs>
                  </a:gsLst>
                  <a:lin ang="5400000" scaled="0"/>
                </a:gradFill>
                <a:effectLst/>
                <a:uLnTx/>
                <a:uFillTx/>
                <a:latin typeface="Segoe UI Semilight"/>
                <a:ea typeface="+mn-ea"/>
                <a:cs typeface="Segoe UI Semibold" panose="020B0702040204020203" pitchFamily="34" charset="0"/>
              </a:rPr>
              <a:t>Visual Studios</a:t>
            </a:r>
            <a:br>
              <a:rPr kumimoji="0" lang="en-US" sz="1600" b="0" i="0" u="none" strike="noStrike" kern="1200" cap="none" spc="0" normalizeH="0" baseline="0" noProof="0" dirty="0">
                <a:ln>
                  <a:noFill/>
                </a:ln>
                <a:gradFill>
                  <a:gsLst>
                    <a:gs pos="0">
                      <a:srgbClr val="FFFFFF">
                        <a:lumMod val="65000"/>
                      </a:srgbClr>
                    </a:gs>
                    <a:gs pos="100000">
                      <a:srgbClr val="FFFFFF">
                        <a:lumMod val="65000"/>
                      </a:srgbClr>
                    </a:gs>
                  </a:gsLst>
                  <a:lin ang="5400000" scaled="0"/>
                </a:gradFill>
                <a:effectLst/>
                <a:uLnTx/>
                <a:uFillTx/>
                <a:latin typeface="Segoe UI Semilight"/>
                <a:ea typeface="+mn-ea"/>
                <a:cs typeface="Segoe UI Semibold" panose="020B0702040204020203" pitchFamily="34" charset="0"/>
              </a:rPr>
            </a:br>
            <a:r>
              <a:rPr kumimoji="0" lang="en-US" sz="1600" b="0" i="0" u="none" strike="noStrike" kern="1200" cap="none" spc="0" normalizeH="0" baseline="0" noProof="0" dirty="0">
                <a:ln>
                  <a:noFill/>
                </a:ln>
                <a:gradFill>
                  <a:gsLst>
                    <a:gs pos="0">
                      <a:srgbClr val="4F504F"/>
                    </a:gs>
                    <a:gs pos="100000">
                      <a:srgbClr val="4F504F"/>
                    </a:gs>
                  </a:gsLst>
                  <a:lin ang="5400000" scaled="0"/>
                </a:gradFill>
                <a:effectLst/>
                <a:uLnTx/>
                <a:uFillTx/>
                <a:latin typeface="Segoe UI Semilight"/>
                <a:ea typeface="+mn-ea"/>
                <a:cs typeface="Segoe UI Semibold" panose="020B0702040204020203" pitchFamily="34" charset="0"/>
              </a:rPr>
              <a:t>Third parties  </a:t>
            </a:r>
            <a:r>
              <a:rPr kumimoji="0" lang="en-US" sz="1600" b="0" i="0" u="none" strike="noStrike" kern="1200" cap="none" spc="0" normalizeH="0" baseline="0" noProof="0" dirty="0">
                <a:ln>
                  <a:noFill/>
                </a:ln>
                <a:gradFill>
                  <a:gsLst>
                    <a:gs pos="0">
                      <a:srgbClr val="FFFFFF">
                        <a:lumMod val="65000"/>
                      </a:srgbClr>
                    </a:gs>
                    <a:gs pos="100000">
                      <a:srgbClr val="FFFFFF">
                        <a:lumMod val="65000"/>
                      </a:srgbClr>
                    </a:gs>
                  </a:gsLst>
                  <a:lin ang="5400000" scaled="0"/>
                </a:gradFill>
                <a:effectLst/>
                <a:uLnTx/>
                <a:uFillTx/>
                <a:latin typeface="Segoe UI Semilight"/>
                <a:ea typeface="+mn-ea"/>
                <a:cs typeface="Segoe UI Semibold" panose="020B0702040204020203" pitchFamily="34" charset="0"/>
              </a:rPr>
              <a:t>|</a:t>
            </a:r>
            <a:r>
              <a:rPr kumimoji="0" lang="en-US" sz="1600" b="0" i="0" u="none" strike="noStrike" kern="1200" cap="none" spc="0" normalizeH="0" baseline="0" noProof="0" dirty="0">
                <a:ln>
                  <a:noFill/>
                </a:ln>
                <a:gradFill>
                  <a:gsLst>
                    <a:gs pos="0">
                      <a:srgbClr val="4F504F"/>
                    </a:gs>
                    <a:gs pos="100000">
                      <a:srgbClr val="4F504F"/>
                    </a:gs>
                  </a:gsLst>
                  <a:lin ang="5400000" scaled="0"/>
                </a:gradFill>
                <a:effectLst/>
                <a:uLnTx/>
                <a:uFillTx/>
                <a:latin typeface="Segoe UI Semilight"/>
                <a:ea typeface="+mn-ea"/>
                <a:cs typeface="Segoe UI Semibold" panose="020B0702040204020203" pitchFamily="34" charset="0"/>
              </a:rPr>
              <a:t>  DevOps</a:t>
            </a:r>
          </a:p>
        </p:txBody>
      </p:sp>
    </p:spTree>
    <p:extLst>
      <p:ext uri="{BB962C8B-B14F-4D97-AF65-F5344CB8AC3E}">
        <p14:creationId xmlns:p14="http://schemas.microsoft.com/office/powerpoint/2010/main" val="1357199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0"/>
                                        </p:tgtEl>
                                        <p:attrNameLst>
                                          <p:attrName>style.visibility</p:attrName>
                                        </p:attrNameLst>
                                      </p:cBhvr>
                                      <p:to>
                                        <p:strVal val="visible"/>
                                      </p:to>
                                    </p:set>
                                    <p:animEffect transition="in" filter="fade">
                                      <p:cBhvr>
                                        <p:cTn id="7" dur="500"/>
                                        <p:tgtEl>
                                          <p:spTgt spid="60"/>
                                        </p:tgtEl>
                                      </p:cBhvr>
                                    </p:animEffect>
                                  </p:childTnLst>
                                </p:cTn>
                              </p:par>
                              <p:par>
                                <p:cTn id="8" presetID="42" presetClass="path" presetSubtype="0" decel="100000" fill="hold" grpId="1" nodeType="withEffect">
                                  <p:stCondLst>
                                    <p:cond delay="0"/>
                                  </p:stCondLst>
                                  <p:childTnLst>
                                    <p:animMotion origin="layout" path="M 3.33333E-6 4.81481E-6 L 3.33333E-6 0.04583 " pathEditMode="relative" rAng="0" ptsTypes="AA">
                                      <p:cBhvr>
                                        <p:cTn id="9" dur="500" spd="-100000" fill="hold"/>
                                        <p:tgtEl>
                                          <p:spTgt spid="60"/>
                                        </p:tgtEl>
                                        <p:attrNameLst>
                                          <p:attrName>ppt_x</p:attrName>
                                          <p:attrName>ppt_y</p:attrName>
                                        </p:attrNameLst>
                                      </p:cBhvr>
                                      <p:rCtr x="0" y="2292"/>
                                    </p:animMotion>
                                  </p:childTnLst>
                                </p:cTn>
                              </p:par>
                              <p:par>
                                <p:cTn id="10" presetID="10" presetClass="entr" presetSubtype="0" fill="hold" grpId="0" nodeType="withEffect">
                                  <p:stCondLst>
                                    <p:cond delay="500"/>
                                  </p:stCondLst>
                                  <p:childTnLst>
                                    <p:set>
                                      <p:cBhvr>
                                        <p:cTn id="11" dur="1" fill="hold">
                                          <p:stCondLst>
                                            <p:cond delay="0"/>
                                          </p:stCondLst>
                                        </p:cTn>
                                        <p:tgtEl>
                                          <p:spTgt spid="68"/>
                                        </p:tgtEl>
                                        <p:attrNameLst>
                                          <p:attrName>style.visibility</p:attrName>
                                        </p:attrNameLst>
                                      </p:cBhvr>
                                      <p:to>
                                        <p:strVal val="visible"/>
                                      </p:to>
                                    </p:set>
                                    <p:animEffect transition="in" filter="fade">
                                      <p:cBhvr>
                                        <p:cTn id="12" dur="250"/>
                                        <p:tgtEl>
                                          <p:spTgt spid="68"/>
                                        </p:tgtEl>
                                      </p:cBhvr>
                                    </p:animEffect>
                                  </p:childTnLst>
                                </p:cTn>
                              </p:par>
                              <p:par>
                                <p:cTn id="13" presetID="42" presetClass="path" presetSubtype="0" decel="100000" fill="hold" grpId="1" nodeType="withEffect">
                                  <p:stCondLst>
                                    <p:cond delay="250"/>
                                  </p:stCondLst>
                                  <p:childTnLst>
                                    <p:animMotion origin="layout" path="M -4.16667E-7 1.11111E-6 L -4.16667E-7 0.1338 " pathEditMode="relative" rAng="0" ptsTypes="AA">
                                      <p:cBhvr>
                                        <p:cTn id="14" dur="500" spd="-100000" fill="hold"/>
                                        <p:tgtEl>
                                          <p:spTgt spid="68"/>
                                        </p:tgtEl>
                                        <p:attrNameLst>
                                          <p:attrName>ppt_x</p:attrName>
                                          <p:attrName>ppt_y</p:attrName>
                                        </p:attrNameLst>
                                      </p:cBhvr>
                                      <p:rCtr x="0" y="6690"/>
                                    </p:animMotion>
                                  </p:childTnLst>
                                </p:cTn>
                              </p:par>
                              <p:par>
                                <p:cTn id="15" presetID="10" presetClass="entr" presetSubtype="0" fill="hold" grpId="0" nodeType="withEffect">
                                  <p:stCondLst>
                                    <p:cond delay="650"/>
                                  </p:stCondLst>
                                  <p:childTnLst>
                                    <p:set>
                                      <p:cBhvr>
                                        <p:cTn id="16" dur="1" fill="hold">
                                          <p:stCondLst>
                                            <p:cond delay="0"/>
                                          </p:stCondLst>
                                        </p:cTn>
                                        <p:tgtEl>
                                          <p:spTgt spid="63"/>
                                        </p:tgtEl>
                                        <p:attrNameLst>
                                          <p:attrName>style.visibility</p:attrName>
                                        </p:attrNameLst>
                                      </p:cBhvr>
                                      <p:to>
                                        <p:strVal val="visible"/>
                                      </p:to>
                                    </p:set>
                                    <p:animEffect transition="in" filter="fade">
                                      <p:cBhvr>
                                        <p:cTn id="17" dur="250"/>
                                        <p:tgtEl>
                                          <p:spTgt spid="63"/>
                                        </p:tgtEl>
                                      </p:cBhvr>
                                    </p:animEffect>
                                  </p:childTnLst>
                                </p:cTn>
                              </p:par>
                              <p:par>
                                <p:cTn id="18" presetID="42" presetClass="path" presetSubtype="0" decel="100000" fill="hold" grpId="1" nodeType="withEffect">
                                  <p:stCondLst>
                                    <p:cond delay="500"/>
                                  </p:stCondLst>
                                  <p:childTnLst>
                                    <p:animMotion origin="layout" path="M 3.95833E-6 1.11111E-6 L 3.95833E-6 0.1338 " pathEditMode="relative" rAng="0" ptsTypes="AA">
                                      <p:cBhvr>
                                        <p:cTn id="19" dur="500" spd="-100000" fill="hold"/>
                                        <p:tgtEl>
                                          <p:spTgt spid="63"/>
                                        </p:tgtEl>
                                        <p:attrNameLst>
                                          <p:attrName>ppt_x</p:attrName>
                                          <p:attrName>ppt_y</p:attrName>
                                        </p:attrNameLst>
                                      </p:cBhvr>
                                      <p:rCtr x="0" y="6690"/>
                                    </p:animMotion>
                                  </p:childTnLst>
                                </p:cTn>
                              </p:par>
                              <p:par>
                                <p:cTn id="20" presetID="10" presetClass="entr" presetSubtype="0" fill="hold" grpId="0" nodeType="withEffect">
                                  <p:stCondLst>
                                    <p:cond delay="1000"/>
                                  </p:stCondLst>
                                  <p:childTnLst>
                                    <p:set>
                                      <p:cBhvr>
                                        <p:cTn id="21" dur="1" fill="hold">
                                          <p:stCondLst>
                                            <p:cond delay="0"/>
                                          </p:stCondLst>
                                        </p:cTn>
                                        <p:tgtEl>
                                          <p:spTgt spid="62"/>
                                        </p:tgtEl>
                                        <p:attrNameLst>
                                          <p:attrName>style.visibility</p:attrName>
                                        </p:attrNameLst>
                                      </p:cBhvr>
                                      <p:to>
                                        <p:strVal val="visible"/>
                                      </p:to>
                                    </p:set>
                                    <p:animEffect transition="in" filter="fade">
                                      <p:cBhvr>
                                        <p:cTn id="22" dur="250"/>
                                        <p:tgtEl>
                                          <p:spTgt spid="62"/>
                                        </p:tgtEl>
                                      </p:cBhvr>
                                    </p:animEffect>
                                  </p:childTnLst>
                                </p:cTn>
                              </p:par>
                              <p:par>
                                <p:cTn id="23" presetID="42" presetClass="path" presetSubtype="0" decel="100000" fill="hold" grpId="1" nodeType="withEffect">
                                  <p:stCondLst>
                                    <p:cond delay="750"/>
                                  </p:stCondLst>
                                  <p:childTnLst>
                                    <p:animMotion origin="layout" path="M 1.875E-6 1.11111E-6 L 1.875E-6 0.1338 " pathEditMode="relative" rAng="0" ptsTypes="AA">
                                      <p:cBhvr>
                                        <p:cTn id="24" dur="500" spd="-100000" fill="hold"/>
                                        <p:tgtEl>
                                          <p:spTgt spid="62"/>
                                        </p:tgtEl>
                                        <p:attrNameLst>
                                          <p:attrName>ppt_x</p:attrName>
                                          <p:attrName>ppt_y</p:attrName>
                                        </p:attrNameLst>
                                      </p:cBhvr>
                                      <p:rCtr x="0" y="6690"/>
                                    </p:animMotion>
                                  </p:childTnLst>
                                </p:cTn>
                              </p:par>
                              <p:par>
                                <p:cTn id="25" presetID="10" presetClass="entr" presetSubtype="0" fill="hold" nodeType="withEffect">
                                  <p:stCondLst>
                                    <p:cond delay="650"/>
                                  </p:stCondLst>
                                  <p:childTnLst>
                                    <p:set>
                                      <p:cBhvr>
                                        <p:cTn id="26" dur="1" fill="hold">
                                          <p:stCondLst>
                                            <p:cond delay="0"/>
                                          </p:stCondLst>
                                        </p:cTn>
                                        <p:tgtEl>
                                          <p:spTgt spid="91"/>
                                        </p:tgtEl>
                                        <p:attrNameLst>
                                          <p:attrName>style.visibility</p:attrName>
                                        </p:attrNameLst>
                                      </p:cBhvr>
                                      <p:to>
                                        <p:strVal val="visible"/>
                                      </p:to>
                                    </p:set>
                                    <p:animEffect transition="in" filter="fade">
                                      <p:cBhvr>
                                        <p:cTn id="27" dur="500"/>
                                        <p:tgtEl>
                                          <p:spTgt spid="91"/>
                                        </p:tgtEl>
                                      </p:cBhvr>
                                    </p:animEffect>
                                  </p:childTnLst>
                                </p:cTn>
                              </p:par>
                              <p:par>
                                <p:cTn id="28" presetID="10" presetClass="entr" presetSubtype="0" fill="hold" grpId="0" nodeType="withEffect">
                                  <p:stCondLst>
                                    <p:cond delay="900"/>
                                  </p:stCondLst>
                                  <p:childTnLst>
                                    <p:set>
                                      <p:cBhvr>
                                        <p:cTn id="29" dur="1" fill="hold">
                                          <p:stCondLst>
                                            <p:cond delay="0"/>
                                          </p:stCondLst>
                                        </p:cTn>
                                        <p:tgtEl>
                                          <p:spTgt spid="90"/>
                                        </p:tgtEl>
                                        <p:attrNameLst>
                                          <p:attrName>style.visibility</p:attrName>
                                        </p:attrNameLst>
                                      </p:cBhvr>
                                      <p:to>
                                        <p:strVal val="visible"/>
                                      </p:to>
                                    </p:set>
                                    <p:animEffect transition="in" filter="fade">
                                      <p:cBhvr>
                                        <p:cTn id="30" dur="500"/>
                                        <p:tgtEl>
                                          <p:spTgt spid="90"/>
                                        </p:tgtEl>
                                      </p:cBhvr>
                                    </p:animEffect>
                                  </p:childTnLst>
                                </p:cTn>
                              </p:par>
                              <p:par>
                                <p:cTn id="31" presetID="10" presetClass="entr" presetSubtype="0" fill="hold" nodeType="withEffect">
                                  <p:stCondLst>
                                    <p:cond delay="400"/>
                                  </p:stCondLst>
                                  <p:childTnLst>
                                    <p:set>
                                      <p:cBhvr>
                                        <p:cTn id="32" dur="1" fill="hold">
                                          <p:stCondLst>
                                            <p:cond delay="0"/>
                                          </p:stCondLst>
                                        </p:cTn>
                                        <p:tgtEl>
                                          <p:spTgt spid="86"/>
                                        </p:tgtEl>
                                        <p:attrNameLst>
                                          <p:attrName>style.visibility</p:attrName>
                                        </p:attrNameLst>
                                      </p:cBhvr>
                                      <p:to>
                                        <p:strVal val="visible"/>
                                      </p:to>
                                    </p:set>
                                    <p:animEffect transition="in" filter="fade">
                                      <p:cBhvr>
                                        <p:cTn id="33" dur="500"/>
                                        <p:tgtEl>
                                          <p:spTgt spid="86"/>
                                        </p:tgtEl>
                                      </p:cBhvr>
                                    </p:animEffect>
                                  </p:childTnLst>
                                </p:cTn>
                              </p:par>
                            </p:childTnLst>
                          </p:cTn>
                        </p:par>
                        <p:par>
                          <p:cTn id="34" fill="hold">
                            <p:stCondLst>
                              <p:cond delay="1400"/>
                            </p:stCondLst>
                            <p:childTnLst>
                              <p:par>
                                <p:cTn id="35" presetID="10" presetClass="entr" presetSubtype="0" fill="hold" grpId="0" nodeType="after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500"/>
                                        <p:tgtEl>
                                          <p:spTgt spid="12"/>
                                        </p:tgtEl>
                                      </p:cBhvr>
                                    </p:animEffect>
                                  </p:childTnLst>
                                </p:cTn>
                              </p:par>
                              <p:par>
                                <p:cTn id="38" presetID="9" presetClass="entr" presetSubtype="0" fill="hold" nodeType="withEffect">
                                  <p:stCondLst>
                                    <p:cond delay="0"/>
                                  </p:stCondLst>
                                  <p:childTnLst>
                                    <p:set>
                                      <p:cBhvr>
                                        <p:cTn id="39" dur="1" fill="hold">
                                          <p:stCondLst>
                                            <p:cond delay="0"/>
                                          </p:stCondLst>
                                        </p:cTn>
                                        <p:tgtEl>
                                          <p:spTgt spid="19"/>
                                        </p:tgtEl>
                                        <p:attrNameLst>
                                          <p:attrName>style.visibility</p:attrName>
                                        </p:attrNameLst>
                                      </p:cBhvr>
                                      <p:to>
                                        <p:strVal val="visible"/>
                                      </p:to>
                                    </p:set>
                                    <p:animEffect transition="in" filter="dissolve">
                                      <p:cBhvr>
                                        <p:cTn id="40" dur="10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60" grpId="0"/>
      <p:bldP spid="60" grpId="1"/>
      <p:bldP spid="62" grpId="0"/>
      <p:bldP spid="62" grpId="1"/>
      <p:bldP spid="63" grpId="0"/>
      <p:bldP spid="63" grpId="1"/>
      <p:bldP spid="90" grpId="0" animBg="1"/>
      <p:bldP spid="68" grpId="0"/>
      <p:bldP spid="68" grpId="1"/>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cxnSp>
        <p:nvCxnSpPr>
          <p:cNvPr id="42" name="Straight Connector 41">
            <a:extLst>
              <a:ext uri="{FF2B5EF4-FFF2-40B4-BE49-F238E27FC236}">
                <a16:creationId xmlns:a16="http://schemas.microsoft.com/office/drawing/2014/main" id="{6AA8D26F-DD75-4CD0-A6EC-05928B39E37D}"/>
              </a:ext>
            </a:extLst>
          </p:cNvPr>
          <p:cNvCxnSpPr>
            <a:cxnSpLocks/>
          </p:cNvCxnSpPr>
          <p:nvPr/>
        </p:nvCxnSpPr>
        <p:spPr>
          <a:xfrm>
            <a:off x="1954222" y="487"/>
            <a:ext cx="0" cy="6888317"/>
          </a:xfrm>
          <a:prstGeom prst="line">
            <a:avLst/>
          </a:prstGeom>
          <a:noFill/>
          <a:ln w="19050" cap="flat">
            <a:solidFill>
              <a:schemeClr val="bg1">
                <a:lumMod val="75000"/>
                <a:alpha val="7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sp>
        <p:nvSpPr>
          <p:cNvPr id="44" name="Rectangle 43">
            <a:extLst>
              <a:ext uri="{FF2B5EF4-FFF2-40B4-BE49-F238E27FC236}">
                <a16:creationId xmlns:a16="http://schemas.microsoft.com/office/drawing/2014/main" id="{CADBD9FC-8825-4F04-8D8B-B835D6C45EE5}"/>
              </a:ext>
            </a:extLst>
          </p:cNvPr>
          <p:cNvSpPr/>
          <p:nvPr/>
        </p:nvSpPr>
        <p:spPr>
          <a:xfrm>
            <a:off x="551627" y="5744961"/>
            <a:ext cx="889779" cy="331899"/>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568" b="0" i="0" u="none" strike="noStrike" kern="0" cap="none" spc="49" normalizeH="0" baseline="0" noProof="0">
                <a:ln>
                  <a:noFill/>
                </a:ln>
                <a:solidFill>
                  <a:srgbClr val="353535">
                    <a:lumMod val="40000"/>
                    <a:lumOff val="60000"/>
                  </a:srgbClr>
                </a:solidFill>
                <a:effectLst/>
                <a:uLnTx/>
                <a:uFillTx/>
                <a:latin typeface="Segoe UI" panose="020B0502040204020203" pitchFamily="34" charset="0"/>
                <a:ea typeface="+mn-ea"/>
                <a:cs typeface="Segoe UI" panose="020B0502040204020203" pitchFamily="34" charset="0"/>
              </a:rPr>
              <a:t>Trusted</a:t>
            </a:r>
          </a:p>
        </p:txBody>
      </p:sp>
      <p:sp>
        <p:nvSpPr>
          <p:cNvPr id="46" name="Rectangle 45">
            <a:extLst>
              <a:ext uri="{FF2B5EF4-FFF2-40B4-BE49-F238E27FC236}">
                <a16:creationId xmlns:a16="http://schemas.microsoft.com/office/drawing/2014/main" id="{A285972A-B9CE-4FF3-BE1E-C9D48BE4CFC5}"/>
              </a:ext>
            </a:extLst>
          </p:cNvPr>
          <p:cNvSpPr/>
          <p:nvPr/>
        </p:nvSpPr>
        <p:spPr>
          <a:xfrm>
            <a:off x="587173" y="3102867"/>
            <a:ext cx="818686" cy="333617"/>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568" b="0" i="0" u="none" strike="noStrike" kern="0" cap="none" spc="49" normalizeH="0" baseline="0" noProof="0">
                <a:ln>
                  <a:noFill/>
                </a:ln>
                <a:solidFill>
                  <a:srgbClr val="353535">
                    <a:lumMod val="40000"/>
                    <a:lumOff val="60000"/>
                  </a:srgbClr>
                </a:solidFill>
                <a:effectLst/>
                <a:uLnTx/>
                <a:uFillTx/>
                <a:latin typeface="Segoe UI" panose="020B0502040204020203" pitchFamily="34" charset="0"/>
                <a:ea typeface="+mn-ea"/>
                <a:cs typeface="Segoe UI" panose="020B0502040204020203" pitchFamily="34" charset="0"/>
              </a:rPr>
              <a:t>Hybrid</a:t>
            </a:r>
          </a:p>
        </p:txBody>
      </p:sp>
      <p:sp>
        <p:nvSpPr>
          <p:cNvPr id="47" name="Rectangle 46">
            <a:extLst>
              <a:ext uri="{FF2B5EF4-FFF2-40B4-BE49-F238E27FC236}">
                <a16:creationId xmlns:a16="http://schemas.microsoft.com/office/drawing/2014/main" id="{31F52A4E-9CFA-4820-86CD-B8A72F942549}"/>
              </a:ext>
            </a:extLst>
          </p:cNvPr>
          <p:cNvSpPr/>
          <p:nvPr/>
        </p:nvSpPr>
        <p:spPr>
          <a:xfrm>
            <a:off x="426693" y="4423914"/>
            <a:ext cx="1139646" cy="331899"/>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568" b="0" i="0" u="none" strike="noStrike" kern="0" cap="none" spc="49" normalizeH="0" baseline="0" noProof="0">
                <a:ln>
                  <a:noFill/>
                </a:ln>
                <a:solidFill>
                  <a:srgbClr val="353535">
                    <a:lumMod val="40000"/>
                    <a:lumOff val="60000"/>
                  </a:srgbClr>
                </a:solidFill>
                <a:effectLst/>
                <a:uLnTx/>
                <a:uFillTx/>
                <a:latin typeface="Segoe UI" panose="020B0502040204020203" pitchFamily="34" charset="0"/>
                <a:ea typeface="+mn-ea"/>
                <a:cs typeface="Segoe UI" panose="020B0502040204020203" pitchFamily="34" charset="0"/>
              </a:rPr>
              <a:t>Intelligent</a:t>
            </a:r>
          </a:p>
        </p:txBody>
      </p:sp>
      <p:sp>
        <p:nvSpPr>
          <p:cNvPr id="52" name="light">
            <a:extLst>
              <a:ext uri="{FF2B5EF4-FFF2-40B4-BE49-F238E27FC236}">
                <a16:creationId xmlns:a16="http://schemas.microsoft.com/office/drawing/2014/main" id="{F5980BDC-19E4-4D49-B671-D253BF187C88}"/>
              </a:ext>
            </a:extLst>
          </p:cNvPr>
          <p:cNvSpPr>
            <a:spLocks noChangeAspect="1" noEditPoints="1"/>
          </p:cNvSpPr>
          <p:nvPr/>
        </p:nvSpPr>
        <p:spPr bwMode="auto">
          <a:xfrm>
            <a:off x="853641" y="3796742"/>
            <a:ext cx="285750" cy="424238"/>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28575">
            <a:solidFill>
              <a:srgbClr val="B3B2B4"/>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57" name="Freeform 60">
            <a:extLst>
              <a:ext uri="{FF2B5EF4-FFF2-40B4-BE49-F238E27FC236}">
                <a16:creationId xmlns:a16="http://schemas.microsoft.com/office/drawing/2014/main" id="{9C8B8BDC-4887-49C0-9AA2-0E0DAE49BEA6}"/>
              </a:ext>
            </a:extLst>
          </p:cNvPr>
          <p:cNvSpPr>
            <a:spLocks noChangeArrowheads="1"/>
          </p:cNvSpPr>
          <p:nvPr/>
        </p:nvSpPr>
        <p:spPr bwMode="auto">
          <a:xfrm>
            <a:off x="760880" y="5091515"/>
            <a:ext cx="471273" cy="466323"/>
          </a:xfrm>
          <a:custGeom>
            <a:avLst/>
            <a:gdLst>
              <a:gd name="T0" fmla="*/ 3212 w 13440"/>
              <a:gd name="T1" fmla="*/ 3671 h 13299"/>
              <a:gd name="T2" fmla="*/ 3433 w 13440"/>
              <a:gd name="T3" fmla="*/ 3583 h 13299"/>
              <a:gd name="T4" fmla="*/ 3600 w 13440"/>
              <a:gd name="T5" fmla="*/ 3415 h 13299"/>
              <a:gd name="T6" fmla="*/ 3689 w 13440"/>
              <a:gd name="T7" fmla="*/ 3194 h 13299"/>
              <a:gd name="T8" fmla="*/ 3697 w 13440"/>
              <a:gd name="T9" fmla="*/ 3009 h 13299"/>
              <a:gd name="T10" fmla="*/ 3627 w 13440"/>
              <a:gd name="T11" fmla="*/ 2762 h 13299"/>
              <a:gd name="T12" fmla="*/ 3477 w 13440"/>
              <a:gd name="T13" fmla="*/ 2577 h 13299"/>
              <a:gd name="T14" fmla="*/ 3274 w 13440"/>
              <a:gd name="T15" fmla="*/ 2462 h 13299"/>
              <a:gd name="T16" fmla="*/ 3088 w 13440"/>
              <a:gd name="T17" fmla="*/ 2427 h 13299"/>
              <a:gd name="T18" fmla="*/ 2833 w 13440"/>
              <a:gd name="T19" fmla="*/ 2480 h 13299"/>
              <a:gd name="T20" fmla="*/ 2630 w 13440"/>
              <a:gd name="T21" fmla="*/ 2621 h 13299"/>
              <a:gd name="T22" fmla="*/ 2488 w 13440"/>
              <a:gd name="T23" fmla="*/ 2824 h 13299"/>
              <a:gd name="T24" fmla="*/ 2444 w 13440"/>
              <a:gd name="T25" fmla="*/ 3080 h 13299"/>
              <a:gd name="T26" fmla="*/ 2471 w 13440"/>
              <a:gd name="T27" fmla="*/ 3256 h 13299"/>
              <a:gd name="T28" fmla="*/ 2585 w 13440"/>
              <a:gd name="T29" fmla="*/ 3459 h 13299"/>
              <a:gd name="T30" fmla="*/ 2780 w 13440"/>
              <a:gd name="T31" fmla="*/ 3609 h 13299"/>
              <a:gd name="T32" fmla="*/ 3027 w 13440"/>
              <a:gd name="T33" fmla="*/ 3680 h 13299"/>
              <a:gd name="T34" fmla="*/ 6988 w 13440"/>
              <a:gd name="T35" fmla="*/ 8127 h 13299"/>
              <a:gd name="T36" fmla="*/ 6380 w 13440"/>
              <a:gd name="T37" fmla="*/ 8480 h 13299"/>
              <a:gd name="T38" fmla="*/ 5718 w 13440"/>
              <a:gd name="T39" fmla="*/ 8736 h 13299"/>
              <a:gd name="T40" fmla="*/ 5004 w 13440"/>
              <a:gd name="T41" fmla="*/ 8886 h 13299"/>
              <a:gd name="T42" fmla="*/ 4439 w 13440"/>
              <a:gd name="T43" fmla="*/ 8921 h 13299"/>
              <a:gd name="T44" fmla="*/ 3547 w 13440"/>
              <a:gd name="T45" fmla="*/ 8824 h 13299"/>
              <a:gd name="T46" fmla="*/ 2709 w 13440"/>
              <a:gd name="T47" fmla="*/ 8568 h 13299"/>
              <a:gd name="T48" fmla="*/ 1959 w 13440"/>
              <a:gd name="T49" fmla="*/ 8153 h 13299"/>
              <a:gd name="T50" fmla="*/ 1297 w 13440"/>
              <a:gd name="T51" fmla="*/ 7615 h 13299"/>
              <a:gd name="T52" fmla="*/ 759 w 13440"/>
              <a:gd name="T53" fmla="*/ 6953 h 13299"/>
              <a:gd name="T54" fmla="*/ 344 w 13440"/>
              <a:gd name="T55" fmla="*/ 6195 h 13299"/>
              <a:gd name="T56" fmla="*/ 88 w 13440"/>
              <a:gd name="T57" fmla="*/ 5357 h 13299"/>
              <a:gd name="T58" fmla="*/ 0 w 13440"/>
              <a:gd name="T59" fmla="*/ 4456 h 13299"/>
              <a:gd name="T60" fmla="*/ 44 w 13440"/>
              <a:gd name="T61" fmla="*/ 3777 h 13299"/>
              <a:gd name="T62" fmla="*/ 264 w 13440"/>
              <a:gd name="T63" fmla="*/ 2921 h 13299"/>
              <a:gd name="T64" fmla="*/ 644 w 13440"/>
              <a:gd name="T65" fmla="*/ 2135 h 13299"/>
              <a:gd name="T66" fmla="*/ 1156 w 13440"/>
              <a:gd name="T67" fmla="*/ 1456 h 13299"/>
              <a:gd name="T68" fmla="*/ 1782 w 13440"/>
              <a:gd name="T69" fmla="*/ 882 h 13299"/>
              <a:gd name="T70" fmla="*/ 2515 w 13440"/>
              <a:gd name="T71" fmla="*/ 432 h 13299"/>
              <a:gd name="T72" fmla="*/ 3327 w 13440"/>
              <a:gd name="T73" fmla="*/ 132 h 13299"/>
              <a:gd name="T74" fmla="*/ 4209 w 13440"/>
              <a:gd name="T75" fmla="*/ 0 h 13299"/>
              <a:gd name="T76" fmla="*/ 4898 w 13440"/>
              <a:gd name="T77" fmla="*/ 17 h 13299"/>
              <a:gd name="T78" fmla="*/ 5771 w 13440"/>
              <a:gd name="T79" fmla="*/ 194 h 13299"/>
              <a:gd name="T80" fmla="*/ 6574 w 13440"/>
              <a:gd name="T81" fmla="*/ 529 h 13299"/>
              <a:gd name="T82" fmla="*/ 7288 w 13440"/>
              <a:gd name="T83" fmla="*/ 1015 h 13299"/>
              <a:gd name="T84" fmla="*/ 7897 w 13440"/>
              <a:gd name="T85" fmla="*/ 1615 h 13299"/>
              <a:gd name="T86" fmla="*/ 8383 w 13440"/>
              <a:gd name="T87" fmla="*/ 2329 h 13299"/>
              <a:gd name="T88" fmla="*/ 8718 w 13440"/>
              <a:gd name="T89" fmla="*/ 3124 h 13299"/>
              <a:gd name="T90" fmla="*/ 8894 w 13440"/>
              <a:gd name="T91" fmla="*/ 3997 h 13299"/>
              <a:gd name="T92" fmla="*/ 8912 w 13440"/>
              <a:gd name="T93" fmla="*/ 4642 h 13299"/>
              <a:gd name="T94" fmla="*/ 8833 w 13440"/>
              <a:gd name="T95" fmla="*/ 5321 h 13299"/>
              <a:gd name="T96" fmla="*/ 13439 w 13440"/>
              <a:gd name="T97" fmla="*/ 10456 h 13299"/>
              <a:gd name="T98" fmla="*/ 10748 w 13440"/>
              <a:gd name="T99" fmla="*/ 13298 h 13299"/>
              <a:gd name="T100" fmla="*/ 9000 w 13440"/>
              <a:gd name="T101" fmla="*/ 11471 h 13299"/>
              <a:gd name="T102" fmla="*/ 7129 w 13440"/>
              <a:gd name="T103" fmla="*/ 9689 h 13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440" h="13299">
                <a:moveTo>
                  <a:pt x="3088" y="3689"/>
                </a:moveTo>
                <a:lnTo>
                  <a:pt x="3088" y="3689"/>
                </a:lnTo>
                <a:lnTo>
                  <a:pt x="3150" y="3680"/>
                </a:lnTo>
                <a:lnTo>
                  <a:pt x="3212" y="3671"/>
                </a:lnTo>
                <a:lnTo>
                  <a:pt x="3274" y="3662"/>
                </a:lnTo>
                <a:lnTo>
                  <a:pt x="3327" y="3636"/>
                </a:lnTo>
                <a:lnTo>
                  <a:pt x="3380" y="3609"/>
                </a:lnTo>
                <a:lnTo>
                  <a:pt x="3433" y="3583"/>
                </a:lnTo>
                <a:lnTo>
                  <a:pt x="3477" y="3547"/>
                </a:lnTo>
                <a:lnTo>
                  <a:pt x="3521" y="3503"/>
                </a:lnTo>
                <a:lnTo>
                  <a:pt x="3556" y="3459"/>
                </a:lnTo>
                <a:lnTo>
                  <a:pt x="3600" y="3415"/>
                </a:lnTo>
                <a:lnTo>
                  <a:pt x="3627" y="3362"/>
                </a:lnTo>
                <a:lnTo>
                  <a:pt x="3653" y="3309"/>
                </a:lnTo>
                <a:lnTo>
                  <a:pt x="3671" y="3256"/>
                </a:lnTo>
                <a:lnTo>
                  <a:pt x="3689" y="3194"/>
                </a:lnTo>
                <a:lnTo>
                  <a:pt x="3697" y="3141"/>
                </a:lnTo>
                <a:lnTo>
                  <a:pt x="3706" y="3080"/>
                </a:lnTo>
                <a:lnTo>
                  <a:pt x="3706" y="3080"/>
                </a:lnTo>
                <a:lnTo>
                  <a:pt x="3697" y="3009"/>
                </a:lnTo>
                <a:lnTo>
                  <a:pt x="3689" y="2947"/>
                </a:lnTo>
                <a:lnTo>
                  <a:pt x="3671" y="2885"/>
                </a:lnTo>
                <a:lnTo>
                  <a:pt x="3653" y="2824"/>
                </a:lnTo>
                <a:lnTo>
                  <a:pt x="3627" y="2762"/>
                </a:lnTo>
                <a:lnTo>
                  <a:pt x="3600" y="2709"/>
                </a:lnTo>
                <a:lnTo>
                  <a:pt x="3556" y="2665"/>
                </a:lnTo>
                <a:lnTo>
                  <a:pt x="3521" y="2621"/>
                </a:lnTo>
                <a:lnTo>
                  <a:pt x="3477" y="2577"/>
                </a:lnTo>
                <a:lnTo>
                  <a:pt x="3433" y="2541"/>
                </a:lnTo>
                <a:lnTo>
                  <a:pt x="3380" y="2506"/>
                </a:lnTo>
                <a:lnTo>
                  <a:pt x="3327" y="2480"/>
                </a:lnTo>
                <a:lnTo>
                  <a:pt x="3274" y="2462"/>
                </a:lnTo>
                <a:lnTo>
                  <a:pt x="3212" y="2444"/>
                </a:lnTo>
                <a:lnTo>
                  <a:pt x="3150" y="2435"/>
                </a:lnTo>
                <a:lnTo>
                  <a:pt x="3088" y="2427"/>
                </a:lnTo>
                <a:lnTo>
                  <a:pt x="3088" y="2427"/>
                </a:lnTo>
                <a:lnTo>
                  <a:pt x="3027" y="2435"/>
                </a:lnTo>
                <a:lnTo>
                  <a:pt x="2956" y="2444"/>
                </a:lnTo>
                <a:lnTo>
                  <a:pt x="2894" y="2462"/>
                </a:lnTo>
                <a:lnTo>
                  <a:pt x="2833" y="2480"/>
                </a:lnTo>
                <a:lnTo>
                  <a:pt x="2780" y="2506"/>
                </a:lnTo>
                <a:lnTo>
                  <a:pt x="2727" y="2541"/>
                </a:lnTo>
                <a:lnTo>
                  <a:pt x="2674" y="2577"/>
                </a:lnTo>
                <a:lnTo>
                  <a:pt x="2630" y="2621"/>
                </a:lnTo>
                <a:lnTo>
                  <a:pt x="2585" y="2665"/>
                </a:lnTo>
                <a:lnTo>
                  <a:pt x="2550" y="2709"/>
                </a:lnTo>
                <a:lnTo>
                  <a:pt x="2515" y="2762"/>
                </a:lnTo>
                <a:lnTo>
                  <a:pt x="2488" y="2824"/>
                </a:lnTo>
                <a:lnTo>
                  <a:pt x="2471" y="2885"/>
                </a:lnTo>
                <a:lnTo>
                  <a:pt x="2453" y="2947"/>
                </a:lnTo>
                <a:lnTo>
                  <a:pt x="2444" y="3009"/>
                </a:lnTo>
                <a:lnTo>
                  <a:pt x="2444" y="3080"/>
                </a:lnTo>
                <a:lnTo>
                  <a:pt x="2444" y="3080"/>
                </a:lnTo>
                <a:lnTo>
                  <a:pt x="2444" y="3141"/>
                </a:lnTo>
                <a:lnTo>
                  <a:pt x="2453" y="3194"/>
                </a:lnTo>
                <a:lnTo>
                  <a:pt x="2471" y="3256"/>
                </a:lnTo>
                <a:lnTo>
                  <a:pt x="2488" y="3309"/>
                </a:lnTo>
                <a:lnTo>
                  <a:pt x="2515" y="3362"/>
                </a:lnTo>
                <a:lnTo>
                  <a:pt x="2550" y="3415"/>
                </a:lnTo>
                <a:lnTo>
                  <a:pt x="2585" y="3459"/>
                </a:lnTo>
                <a:lnTo>
                  <a:pt x="2630" y="3503"/>
                </a:lnTo>
                <a:lnTo>
                  <a:pt x="2674" y="3547"/>
                </a:lnTo>
                <a:lnTo>
                  <a:pt x="2727" y="3583"/>
                </a:lnTo>
                <a:lnTo>
                  <a:pt x="2780" y="3609"/>
                </a:lnTo>
                <a:lnTo>
                  <a:pt x="2833" y="3636"/>
                </a:lnTo>
                <a:lnTo>
                  <a:pt x="2894" y="3662"/>
                </a:lnTo>
                <a:lnTo>
                  <a:pt x="2956" y="3671"/>
                </a:lnTo>
                <a:lnTo>
                  <a:pt x="3027" y="3680"/>
                </a:lnTo>
                <a:lnTo>
                  <a:pt x="3088" y="3689"/>
                </a:lnTo>
                <a:close/>
                <a:moveTo>
                  <a:pt x="7129" y="8021"/>
                </a:moveTo>
                <a:lnTo>
                  <a:pt x="7129" y="8021"/>
                </a:lnTo>
                <a:lnTo>
                  <a:pt x="6988" y="8127"/>
                </a:lnTo>
                <a:lnTo>
                  <a:pt x="6838" y="8224"/>
                </a:lnTo>
                <a:lnTo>
                  <a:pt x="6689" y="8321"/>
                </a:lnTo>
                <a:lnTo>
                  <a:pt x="6539" y="8400"/>
                </a:lnTo>
                <a:lnTo>
                  <a:pt x="6380" y="8480"/>
                </a:lnTo>
                <a:lnTo>
                  <a:pt x="6221" y="8559"/>
                </a:lnTo>
                <a:lnTo>
                  <a:pt x="6054" y="8621"/>
                </a:lnTo>
                <a:lnTo>
                  <a:pt x="5886" y="8683"/>
                </a:lnTo>
                <a:lnTo>
                  <a:pt x="5718" y="8736"/>
                </a:lnTo>
                <a:lnTo>
                  <a:pt x="5542" y="8789"/>
                </a:lnTo>
                <a:lnTo>
                  <a:pt x="5365" y="8824"/>
                </a:lnTo>
                <a:lnTo>
                  <a:pt x="5180" y="8859"/>
                </a:lnTo>
                <a:lnTo>
                  <a:pt x="5004" y="8886"/>
                </a:lnTo>
                <a:lnTo>
                  <a:pt x="4818" y="8903"/>
                </a:lnTo>
                <a:lnTo>
                  <a:pt x="4624" y="8912"/>
                </a:lnTo>
                <a:lnTo>
                  <a:pt x="4439" y="8921"/>
                </a:lnTo>
                <a:lnTo>
                  <a:pt x="4439" y="8921"/>
                </a:lnTo>
                <a:lnTo>
                  <a:pt x="4209" y="8912"/>
                </a:lnTo>
                <a:lnTo>
                  <a:pt x="3989" y="8894"/>
                </a:lnTo>
                <a:lnTo>
                  <a:pt x="3759" y="8868"/>
                </a:lnTo>
                <a:lnTo>
                  <a:pt x="3547" y="8824"/>
                </a:lnTo>
                <a:lnTo>
                  <a:pt x="3327" y="8780"/>
                </a:lnTo>
                <a:lnTo>
                  <a:pt x="3124" y="8718"/>
                </a:lnTo>
                <a:lnTo>
                  <a:pt x="2912" y="8647"/>
                </a:lnTo>
                <a:lnTo>
                  <a:pt x="2709" y="8568"/>
                </a:lnTo>
                <a:lnTo>
                  <a:pt x="2515" y="8480"/>
                </a:lnTo>
                <a:lnTo>
                  <a:pt x="2321" y="8383"/>
                </a:lnTo>
                <a:lnTo>
                  <a:pt x="2135" y="8277"/>
                </a:lnTo>
                <a:lnTo>
                  <a:pt x="1959" y="8153"/>
                </a:lnTo>
                <a:lnTo>
                  <a:pt x="1782" y="8030"/>
                </a:lnTo>
                <a:lnTo>
                  <a:pt x="1615" y="7897"/>
                </a:lnTo>
                <a:lnTo>
                  <a:pt x="1456" y="7765"/>
                </a:lnTo>
                <a:lnTo>
                  <a:pt x="1297" y="7615"/>
                </a:lnTo>
                <a:lnTo>
                  <a:pt x="1156" y="7456"/>
                </a:lnTo>
                <a:lnTo>
                  <a:pt x="1015" y="7297"/>
                </a:lnTo>
                <a:lnTo>
                  <a:pt x="882" y="7129"/>
                </a:lnTo>
                <a:lnTo>
                  <a:pt x="759" y="6953"/>
                </a:lnTo>
                <a:lnTo>
                  <a:pt x="644" y="6776"/>
                </a:lnTo>
                <a:lnTo>
                  <a:pt x="529" y="6583"/>
                </a:lnTo>
                <a:lnTo>
                  <a:pt x="432" y="6398"/>
                </a:lnTo>
                <a:lnTo>
                  <a:pt x="344" y="6195"/>
                </a:lnTo>
                <a:lnTo>
                  <a:pt x="264" y="5992"/>
                </a:lnTo>
                <a:lnTo>
                  <a:pt x="194" y="5789"/>
                </a:lnTo>
                <a:lnTo>
                  <a:pt x="132" y="5577"/>
                </a:lnTo>
                <a:lnTo>
                  <a:pt x="88" y="5357"/>
                </a:lnTo>
                <a:lnTo>
                  <a:pt x="44" y="5136"/>
                </a:lnTo>
                <a:lnTo>
                  <a:pt x="17" y="4915"/>
                </a:lnTo>
                <a:lnTo>
                  <a:pt x="0" y="4686"/>
                </a:lnTo>
                <a:lnTo>
                  <a:pt x="0" y="4456"/>
                </a:lnTo>
                <a:lnTo>
                  <a:pt x="0" y="4456"/>
                </a:lnTo>
                <a:lnTo>
                  <a:pt x="0" y="4227"/>
                </a:lnTo>
                <a:lnTo>
                  <a:pt x="17" y="3997"/>
                </a:lnTo>
                <a:lnTo>
                  <a:pt x="44" y="3777"/>
                </a:lnTo>
                <a:lnTo>
                  <a:pt x="88" y="3556"/>
                </a:lnTo>
                <a:lnTo>
                  <a:pt x="132" y="3336"/>
                </a:lnTo>
                <a:lnTo>
                  <a:pt x="194" y="3124"/>
                </a:lnTo>
                <a:lnTo>
                  <a:pt x="264" y="2921"/>
                </a:lnTo>
                <a:lnTo>
                  <a:pt x="344" y="2718"/>
                </a:lnTo>
                <a:lnTo>
                  <a:pt x="432" y="2515"/>
                </a:lnTo>
                <a:lnTo>
                  <a:pt x="529" y="2329"/>
                </a:lnTo>
                <a:lnTo>
                  <a:pt x="644" y="2135"/>
                </a:lnTo>
                <a:lnTo>
                  <a:pt x="759" y="1959"/>
                </a:lnTo>
                <a:lnTo>
                  <a:pt x="882" y="1782"/>
                </a:lnTo>
                <a:lnTo>
                  <a:pt x="1015" y="1615"/>
                </a:lnTo>
                <a:lnTo>
                  <a:pt x="1156" y="1456"/>
                </a:lnTo>
                <a:lnTo>
                  <a:pt x="1297" y="1297"/>
                </a:lnTo>
                <a:lnTo>
                  <a:pt x="1456" y="1147"/>
                </a:lnTo>
                <a:lnTo>
                  <a:pt x="1615" y="1015"/>
                </a:lnTo>
                <a:lnTo>
                  <a:pt x="1782" y="882"/>
                </a:lnTo>
                <a:lnTo>
                  <a:pt x="1959" y="759"/>
                </a:lnTo>
                <a:lnTo>
                  <a:pt x="2135" y="635"/>
                </a:lnTo>
                <a:lnTo>
                  <a:pt x="2321" y="529"/>
                </a:lnTo>
                <a:lnTo>
                  <a:pt x="2515" y="432"/>
                </a:lnTo>
                <a:lnTo>
                  <a:pt x="2709" y="344"/>
                </a:lnTo>
                <a:lnTo>
                  <a:pt x="2912" y="264"/>
                </a:lnTo>
                <a:lnTo>
                  <a:pt x="3124" y="194"/>
                </a:lnTo>
                <a:lnTo>
                  <a:pt x="3327" y="132"/>
                </a:lnTo>
                <a:lnTo>
                  <a:pt x="3547" y="88"/>
                </a:lnTo>
                <a:lnTo>
                  <a:pt x="3759" y="44"/>
                </a:lnTo>
                <a:lnTo>
                  <a:pt x="3989" y="17"/>
                </a:lnTo>
                <a:lnTo>
                  <a:pt x="4209" y="0"/>
                </a:lnTo>
                <a:lnTo>
                  <a:pt x="4439" y="0"/>
                </a:lnTo>
                <a:lnTo>
                  <a:pt x="4439" y="0"/>
                </a:lnTo>
                <a:lnTo>
                  <a:pt x="4668" y="0"/>
                </a:lnTo>
                <a:lnTo>
                  <a:pt x="4898" y="17"/>
                </a:lnTo>
                <a:lnTo>
                  <a:pt x="5118" y="44"/>
                </a:lnTo>
                <a:lnTo>
                  <a:pt x="5348" y="88"/>
                </a:lnTo>
                <a:lnTo>
                  <a:pt x="5559" y="132"/>
                </a:lnTo>
                <a:lnTo>
                  <a:pt x="5771" y="194"/>
                </a:lnTo>
                <a:lnTo>
                  <a:pt x="5983" y="264"/>
                </a:lnTo>
                <a:lnTo>
                  <a:pt x="6186" y="344"/>
                </a:lnTo>
                <a:lnTo>
                  <a:pt x="6389" y="432"/>
                </a:lnTo>
                <a:lnTo>
                  <a:pt x="6574" y="529"/>
                </a:lnTo>
                <a:lnTo>
                  <a:pt x="6768" y="635"/>
                </a:lnTo>
                <a:lnTo>
                  <a:pt x="6944" y="759"/>
                </a:lnTo>
                <a:lnTo>
                  <a:pt x="7121" y="882"/>
                </a:lnTo>
                <a:lnTo>
                  <a:pt x="7288" y="1015"/>
                </a:lnTo>
                <a:lnTo>
                  <a:pt x="7456" y="1147"/>
                </a:lnTo>
                <a:lnTo>
                  <a:pt x="7606" y="1297"/>
                </a:lnTo>
                <a:lnTo>
                  <a:pt x="7756" y="1456"/>
                </a:lnTo>
                <a:lnTo>
                  <a:pt x="7897" y="1615"/>
                </a:lnTo>
                <a:lnTo>
                  <a:pt x="8030" y="1782"/>
                </a:lnTo>
                <a:lnTo>
                  <a:pt x="8153" y="1959"/>
                </a:lnTo>
                <a:lnTo>
                  <a:pt x="8268" y="2135"/>
                </a:lnTo>
                <a:lnTo>
                  <a:pt x="8383" y="2329"/>
                </a:lnTo>
                <a:lnTo>
                  <a:pt x="8480" y="2515"/>
                </a:lnTo>
                <a:lnTo>
                  <a:pt x="8568" y="2718"/>
                </a:lnTo>
                <a:lnTo>
                  <a:pt x="8647" y="2921"/>
                </a:lnTo>
                <a:lnTo>
                  <a:pt x="8718" y="3124"/>
                </a:lnTo>
                <a:lnTo>
                  <a:pt x="8780" y="3336"/>
                </a:lnTo>
                <a:lnTo>
                  <a:pt x="8824" y="3556"/>
                </a:lnTo>
                <a:lnTo>
                  <a:pt x="8868" y="3777"/>
                </a:lnTo>
                <a:lnTo>
                  <a:pt x="8894" y="3997"/>
                </a:lnTo>
                <a:lnTo>
                  <a:pt x="8912" y="4227"/>
                </a:lnTo>
                <a:lnTo>
                  <a:pt x="8921" y="4456"/>
                </a:lnTo>
                <a:lnTo>
                  <a:pt x="8921" y="4456"/>
                </a:lnTo>
                <a:lnTo>
                  <a:pt x="8912" y="4642"/>
                </a:lnTo>
                <a:lnTo>
                  <a:pt x="8903" y="4818"/>
                </a:lnTo>
                <a:lnTo>
                  <a:pt x="8886" y="4986"/>
                </a:lnTo>
                <a:lnTo>
                  <a:pt x="8859" y="5154"/>
                </a:lnTo>
                <a:lnTo>
                  <a:pt x="8833" y="5321"/>
                </a:lnTo>
                <a:lnTo>
                  <a:pt x="8797" y="5480"/>
                </a:lnTo>
                <a:lnTo>
                  <a:pt x="8718" y="5798"/>
                </a:lnTo>
                <a:lnTo>
                  <a:pt x="8718" y="5798"/>
                </a:lnTo>
                <a:lnTo>
                  <a:pt x="13439" y="10456"/>
                </a:lnTo>
                <a:lnTo>
                  <a:pt x="13439" y="10456"/>
                </a:lnTo>
                <a:lnTo>
                  <a:pt x="13439" y="13298"/>
                </a:lnTo>
                <a:lnTo>
                  <a:pt x="13439" y="13298"/>
                </a:lnTo>
                <a:lnTo>
                  <a:pt x="10748" y="13298"/>
                </a:lnTo>
                <a:lnTo>
                  <a:pt x="10748" y="13298"/>
                </a:lnTo>
                <a:lnTo>
                  <a:pt x="10748" y="11471"/>
                </a:lnTo>
                <a:lnTo>
                  <a:pt x="10748" y="11471"/>
                </a:lnTo>
                <a:lnTo>
                  <a:pt x="9000" y="11471"/>
                </a:lnTo>
                <a:lnTo>
                  <a:pt x="9000" y="11471"/>
                </a:lnTo>
                <a:lnTo>
                  <a:pt x="9000" y="9689"/>
                </a:lnTo>
                <a:lnTo>
                  <a:pt x="9000" y="9689"/>
                </a:lnTo>
                <a:lnTo>
                  <a:pt x="7129" y="9689"/>
                </a:lnTo>
                <a:lnTo>
                  <a:pt x="7129" y="8021"/>
                </a:lnTo>
                <a:close/>
              </a:path>
            </a:pathLst>
          </a:custGeom>
          <a:noFill/>
          <a:ln w="28575" cap="flat">
            <a:solidFill>
              <a:srgbClr val="B3B2B4"/>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nvGrpSpPr>
          <p:cNvPr id="65" name="Group 64">
            <a:extLst>
              <a:ext uri="{FF2B5EF4-FFF2-40B4-BE49-F238E27FC236}">
                <a16:creationId xmlns:a16="http://schemas.microsoft.com/office/drawing/2014/main" id="{C84C52DD-7CD5-479C-AB8B-620A7CDF856A}"/>
              </a:ext>
            </a:extLst>
          </p:cNvPr>
          <p:cNvGrpSpPr/>
          <p:nvPr/>
        </p:nvGrpSpPr>
        <p:grpSpPr>
          <a:xfrm>
            <a:off x="756911" y="2522228"/>
            <a:ext cx="451261" cy="440761"/>
            <a:chOff x="2088630" y="3287843"/>
            <a:chExt cx="429718" cy="419725"/>
          </a:xfrm>
          <a:noFill/>
        </p:grpSpPr>
        <p:sp>
          <p:nvSpPr>
            <p:cNvPr id="66" name="Rectangle 65">
              <a:extLst>
                <a:ext uri="{FF2B5EF4-FFF2-40B4-BE49-F238E27FC236}">
                  <a16:creationId xmlns:a16="http://schemas.microsoft.com/office/drawing/2014/main" id="{CE566485-19DF-4E32-AF54-102728E70834}"/>
                </a:ext>
              </a:extLst>
            </p:cNvPr>
            <p:cNvSpPr/>
            <p:nvPr/>
          </p:nvSpPr>
          <p:spPr bwMode="auto">
            <a:xfrm>
              <a:off x="2213548" y="3287843"/>
              <a:ext cx="304800" cy="304800"/>
            </a:xfrm>
            <a:prstGeom prst="rect">
              <a:avLst/>
            </a:prstGeom>
            <a:noFill/>
            <a:ln w="28575">
              <a:solidFill>
                <a:srgbClr val="B3B2B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67" name="Rectangle 66">
              <a:extLst>
                <a:ext uri="{FF2B5EF4-FFF2-40B4-BE49-F238E27FC236}">
                  <a16:creationId xmlns:a16="http://schemas.microsoft.com/office/drawing/2014/main" id="{B8D46F40-CD1A-4A29-888D-906FB9F95EC5}"/>
                </a:ext>
              </a:extLst>
            </p:cNvPr>
            <p:cNvSpPr/>
            <p:nvPr/>
          </p:nvSpPr>
          <p:spPr bwMode="auto">
            <a:xfrm>
              <a:off x="2088630" y="3402768"/>
              <a:ext cx="304800" cy="304800"/>
            </a:xfrm>
            <a:prstGeom prst="rect">
              <a:avLst/>
            </a:prstGeom>
            <a:noFill/>
            <a:ln w="28575">
              <a:solidFill>
                <a:srgbClr val="B3B2B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sp>
        <p:nvSpPr>
          <p:cNvPr id="68" name="Rectangle 67">
            <a:extLst>
              <a:ext uri="{FF2B5EF4-FFF2-40B4-BE49-F238E27FC236}">
                <a16:creationId xmlns:a16="http://schemas.microsoft.com/office/drawing/2014/main" id="{C434BB8E-D2BD-47A9-B9B1-FAF3D67BA603}"/>
              </a:ext>
            </a:extLst>
          </p:cNvPr>
          <p:cNvSpPr/>
          <p:nvPr/>
        </p:nvSpPr>
        <p:spPr>
          <a:xfrm>
            <a:off x="163345" y="1714440"/>
            <a:ext cx="1662952" cy="452590"/>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2353" b="0" i="0" u="none" strike="noStrike" kern="0" cap="none" spc="49" normalizeH="0" baseline="0" noProof="0" dirty="0">
                <a:ln>
                  <a:noFill/>
                </a:ln>
                <a:solidFill>
                  <a:srgbClr val="0078D7"/>
                </a:solidFill>
                <a:effectLst/>
                <a:uLnTx/>
                <a:uFillTx/>
                <a:latin typeface="Segoe UI" panose="020B0502040204020203" pitchFamily="34" charset="0"/>
                <a:ea typeface="+mn-ea"/>
                <a:cs typeface="Segoe UI" panose="020B0502040204020203" pitchFamily="34" charset="0"/>
              </a:rPr>
              <a:t>Productive</a:t>
            </a:r>
          </a:p>
        </p:txBody>
      </p:sp>
      <p:sp>
        <p:nvSpPr>
          <p:cNvPr id="69" name="speedometer_2">
            <a:extLst>
              <a:ext uri="{FF2B5EF4-FFF2-40B4-BE49-F238E27FC236}">
                <a16:creationId xmlns:a16="http://schemas.microsoft.com/office/drawing/2014/main" id="{AE99FD3D-3929-40F6-9551-9DF95629146E}"/>
              </a:ext>
            </a:extLst>
          </p:cNvPr>
          <p:cNvSpPr>
            <a:spLocks noChangeAspect="1" noEditPoints="1"/>
          </p:cNvSpPr>
          <p:nvPr/>
        </p:nvSpPr>
        <p:spPr bwMode="auto">
          <a:xfrm>
            <a:off x="693072" y="991480"/>
            <a:ext cx="600077" cy="600075"/>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28575">
            <a:solidFill>
              <a:srgbClr val="001F50"/>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71" name="Oval 70">
            <a:extLst>
              <a:ext uri="{FF2B5EF4-FFF2-40B4-BE49-F238E27FC236}">
                <a16:creationId xmlns:a16="http://schemas.microsoft.com/office/drawing/2014/main" id="{DF783A3C-10D5-42AD-93C4-BFE963BBF20E}"/>
              </a:ext>
            </a:extLst>
          </p:cNvPr>
          <p:cNvSpPr>
            <a:spLocks noChangeAspect="1"/>
          </p:cNvSpPr>
          <p:nvPr/>
        </p:nvSpPr>
        <p:spPr bwMode="auto">
          <a:xfrm>
            <a:off x="4443886" y="991480"/>
            <a:ext cx="5149596" cy="5149595"/>
          </a:xfrm>
          <a:prstGeom prst="ellipse">
            <a:avLst/>
          </a:prstGeom>
          <a:noFill/>
          <a:ln w="15875">
            <a:solidFill>
              <a:schemeClr val="accent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8" name="Oval 77">
            <a:extLst>
              <a:ext uri="{FF2B5EF4-FFF2-40B4-BE49-F238E27FC236}">
                <a16:creationId xmlns:a16="http://schemas.microsoft.com/office/drawing/2014/main" id="{12CFE9B8-1473-4233-9F30-0622EC60960A}"/>
              </a:ext>
            </a:extLst>
          </p:cNvPr>
          <p:cNvSpPr/>
          <p:nvPr/>
        </p:nvSpPr>
        <p:spPr bwMode="auto">
          <a:xfrm>
            <a:off x="9083595" y="2130447"/>
            <a:ext cx="1739128" cy="711927"/>
          </a:xfrm>
          <a:prstGeom prst="ellipse">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7" name="Oval 76">
            <a:extLst>
              <a:ext uri="{FF2B5EF4-FFF2-40B4-BE49-F238E27FC236}">
                <a16:creationId xmlns:a16="http://schemas.microsoft.com/office/drawing/2014/main" id="{8C8C9719-37AD-4E22-A04C-147E6A8FC402}"/>
              </a:ext>
            </a:extLst>
          </p:cNvPr>
          <p:cNvSpPr/>
          <p:nvPr/>
        </p:nvSpPr>
        <p:spPr bwMode="auto">
          <a:xfrm>
            <a:off x="6390563" y="5910910"/>
            <a:ext cx="1204606" cy="712780"/>
          </a:xfrm>
          <a:prstGeom prst="ellipse">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Oval 20">
            <a:extLst>
              <a:ext uri="{FF2B5EF4-FFF2-40B4-BE49-F238E27FC236}">
                <a16:creationId xmlns:a16="http://schemas.microsoft.com/office/drawing/2014/main" id="{B883C091-3680-4306-87FC-4269834A92F5}"/>
              </a:ext>
            </a:extLst>
          </p:cNvPr>
          <p:cNvSpPr/>
          <p:nvPr/>
        </p:nvSpPr>
        <p:spPr bwMode="auto">
          <a:xfrm>
            <a:off x="3193654" y="2100449"/>
            <a:ext cx="1739128" cy="751858"/>
          </a:xfrm>
          <a:prstGeom prst="ellipse">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3" name="Oval 62"/>
          <p:cNvSpPr/>
          <p:nvPr/>
        </p:nvSpPr>
        <p:spPr bwMode="auto">
          <a:xfrm>
            <a:off x="5542923" y="2090517"/>
            <a:ext cx="2951523" cy="2951522"/>
          </a:xfrm>
          <a:prstGeom prst="ellipse">
            <a:avLst/>
          </a:prstGeom>
          <a:noFill/>
          <a:ln w="571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9" name="Group 8"/>
          <p:cNvGrpSpPr/>
          <p:nvPr/>
        </p:nvGrpSpPr>
        <p:grpSpPr>
          <a:xfrm>
            <a:off x="9177083" y="1848716"/>
            <a:ext cx="1961869" cy="963284"/>
            <a:chOff x="9177083" y="1848716"/>
            <a:chExt cx="1961869" cy="963284"/>
          </a:xfrm>
        </p:grpSpPr>
        <p:sp>
          <p:nvSpPr>
            <p:cNvPr id="114" name="TextBox 113">
              <a:extLst>
                <a:ext uri="{FF2B5EF4-FFF2-40B4-BE49-F238E27FC236}">
                  <a16:creationId xmlns:a16="http://schemas.microsoft.com/office/drawing/2014/main" id="{DAD90C09-5A97-490F-925A-47C03AF63936}"/>
                </a:ext>
              </a:extLst>
            </p:cNvPr>
            <p:cNvSpPr txBox="1">
              <a:spLocks noChangeAspect="1"/>
            </p:cNvSpPr>
            <p:nvPr/>
          </p:nvSpPr>
          <p:spPr>
            <a:xfrm>
              <a:off x="9177083" y="1848716"/>
              <a:ext cx="1038732" cy="511256"/>
            </a:xfrm>
            <a:prstGeom prst="rect">
              <a:avLst/>
            </a:prstGeom>
            <a:noFill/>
          </p:spPr>
          <p:txBody>
            <a:bodyPr wrap="none" lIns="179285" tIns="143428" rIns="179285" bIns="143428" rtlCol="0">
              <a:spAutoFit/>
            </a:bodyPr>
            <a:lstStyle>
              <a:defPPr>
                <a:defRPr lang="en-US"/>
              </a:defPPr>
              <a:lvl1pPr>
                <a:lnSpc>
                  <a:spcPct val="90000"/>
                </a:lnSpc>
                <a:spcAft>
                  <a:spcPts val="600"/>
                </a:spcAft>
                <a:defRPr sz="2000">
                  <a:gradFill>
                    <a:gsLst>
                      <a:gs pos="2917">
                        <a:srgbClr val="000000"/>
                      </a:gs>
                      <a:gs pos="84000">
                        <a:srgbClr val="000000"/>
                      </a:gs>
                    </a:gsLst>
                    <a:lin ang="5400000" scaled="0"/>
                  </a:gradFill>
                  <a:latin typeface="Segoe Pro Semibold" panose="020B0702040504020203" pitchFamily="34" charset="0"/>
                </a:defRPr>
              </a:lvl1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1" i="0" u="none" strike="noStrike" kern="1200" cap="none" spc="49" normalizeH="0" baseline="0" noProof="0" dirty="0">
                  <a:ln>
                    <a:noFill/>
                  </a:ln>
                  <a:solidFill>
                    <a:srgbClr val="0078D7"/>
                  </a:solidFill>
                  <a:effectLst/>
                  <a:uLnTx/>
                  <a:uFillTx/>
                  <a:latin typeface="Segoe UI"/>
                  <a:ea typeface="+mn-ea"/>
                  <a:cs typeface="Segoe UI Light" panose="020B0502040204020203" pitchFamily="34" charset="0"/>
                </a:rPr>
                <a:t>Secure</a:t>
              </a:r>
            </a:p>
          </p:txBody>
        </p:sp>
        <p:sp>
          <p:nvSpPr>
            <p:cNvPr id="123" name="TextBox 122">
              <a:extLst>
                <a:ext uri="{FF2B5EF4-FFF2-40B4-BE49-F238E27FC236}">
                  <a16:creationId xmlns:a16="http://schemas.microsoft.com/office/drawing/2014/main" id="{FED4E6E8-A1ED-4E82-8245-6C9A38084113}"/>
                </a:ext>
              </a:extLst>
            </p:cNvPr>
            <p:cNvSpPr txBox="1"/>
            <p:nvPr/>
          </p:nvSpPr>
          <p:spPr>
            <a:xfrm>
              <a:off x="9177083" y="2123772"/>
              <a:ext cx="1961869" cy="688228"/>
            </a:xfrm>
            <a:prstGeom prst="rect">
              <a:avLst/>
            </a:prstGeom>
            <a:noFill/>
          </p:spPr>
          <p:txBody>
            <a:bodyPr wrap="none" lIns="179285" tIns="143428" rIns="179285" bIns="143428" rtlCol="0">
              <a:spAutoFit/>
            </a:bodyPr>
            <a:lstStyle/>
            <a:p>
              <a:pPr marL="0" marR="0" lvl="0" indent="0" algn="l" defTabSz="932384" rtl="0" eaLnBrk="1" fontAlgn="auto" latinLnBrk="0" hangingPunct="1">
                <a:lnSpc>
                  <a:spcPct val="90000"/>
                </a:lnSpc>
                <a:spcBef>
                  <a:spcPts val="294"/>
                </a:spcBef>
                <a:spcAft>
                  <a:spcPts val="0"/>
                </a:spcAft>
                <a:buClrTx/>
                <a:buSzTx/>
                <a:buFontTx/>
                <a:buNone/>
                <a:tabLst/>
                <a:defRPr/>
              </a:pPr>
              <a:r>
                <a:rPr kumimoji="0" lang="en-US" sz="1300" b="0" i="0" u="none" strike="noStrike" kern="1200" cap="none" spc="0" normalizeH="0" baseline="0" noProof="0" dirty="0">
                  <a:ln>
                    <a:noFill/>
                  </a:ln>
                  <a:gradFill>
                    <a:gsLst>
                      <a:gs pos="78761">
                        <a:srgbClr val="505050"/>
                      </a:gs>
                      <a:gs pos="0">
                        <a:srgbClr val="505050"/>
                      </a:gs>
                    </a:gsLst>
                    <a:lin ang="5400000" scaled="0"/>
                  </a:gradFill>
                  <a:effectLst/>
                  <a:uLnTx/>
                  <a:uFillTx/>
                  <a:latin typeface="Segoe UI" panose="020B0502040204020203" pitchFamily="34" charset="0"/>
                  <a:ea typeface="+mn-ea"/>
                  <a:cs typeface="Segoe UI" panose="020B0502040204020203" pitchFamily="34" charset="0"/>
                </a:rPr>
                <a:t>Security management</a:t>
              </a:r>
            </a:p>
            <a:p>
              <a:pPr marL="0" marR="0" lvl="0" indent="0" algn="l" defTabSz="932384" rtl="0" eaLnBrk="1" fontAlgn="auto" latinLnBrk="0" hangingPunct="1">
                <a:lnSpc>
                  <a:spcPct val="90000"/>
                </a:lnSpc>
                <a:spcBef>
                  <a:spcPts val="294"/>
                </a:spcBef>
                <a:spcAft>
                  <a:spcPts val="0"/>
                </a:spcAft>
                <a:buClrTx/>
                <a:buSzTx/>
                <a:buFontTx/>
                <a:buNone/>
                <a:tabLst/>
                <a:defRPr/>
              </a:pPr>
              <a:r>
                <a:rPr kumimoji="0" lang="en-US" sz="1300" b="0" i="0" u="none" strike="noStrike" kern="1200" cap="none" spc="0" normalizeH="0" baseline="0" noProof="0" dirty="0">
                  <a:ln>
                    <a:noFill/>
                  </a:ln>
                  <a:gradFill>
                    <a:gsLst>
                      <a:gs pos="78761">
                        <a:srgbClr val="505050"/>
                      </a:gs>
                      <a:gs pos="0">
                        <a:srgbClr val="505050"/>
                      </a:gs>
                    </a:gsLst>
                    <a:lin ang="5400000" scaled="0"/>
                  </a:gradFill>
                  <a:effectLst/>
                  <a:uLnTx/>
                  <a:uFillTx/>
                  <a:latin typeface="Segoe UI" panose="020B0502040204020203" pitchFamily="34" charset="0"/>
                  <a:ea typeface="+mn-ea"/>
                  <a:cs typeface="Segoe UI" panose="020B0502040204020203" pitchFamily="34" charset="0"/>
                </a:rPr>
                <a:t>Threat protection</a:t>
              </a:r>
            </a:p>
          </p:txBody>
        </p:sp>
      </p:grpSp>
      <p:sp>
        <p:nvSpPr>
          <p:cNvPr id="79" name="Oval 78">
            <a:extLst>
              <a:ext uri="{FF2B5EF4-FFF2-40B4-BE49-F238E27FC236}">
                <a16:creationId xmlns:a16="http://schemas.microsoft.com/office/drawing/2014/main" id="{CF5685F8-EE31-4EEE-A137-3893EBE8E060}"/>
              </a:ext>
            </a:extLst>
          </p:cNvPr>
          <p:cNvSpPr/>
          <p:nvPr/>
        </p:nvSpPr>
        <p:spPr bwMode="auto">
          <a:xfrm>
            <a:off x="9141458" y="4133739"/>
            <a:ext cx="1739128" cy="724262"/>
          </a:xfrm>
          <a:prstGeom prst="ellipse">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8" name="Group 7"/>
          <p:cNvGrpSpPr/>
          <p:nvPr/>
        </p:nvGrpSpPr>
        <p:grpSpPr>
          <a:xfrm>
            <a:off x="3067740" y="1848716"/>
            <a:ext cx="1826288" cy="963284"/>
            <a:chOff x="3067740" y="1848716"/>
            <a:chExt cx="1826288" cy="963284"/>
          </a:xfrm>
        </p:grpSpPr>
        <p:sp>
          <p:nvSpPr>
            <p:cNvPr id="119" name="TextBox 118">
              <a:extLst>
                <a:ext uri="{FF2B5EF4-FFF2-40B4-BE49-F238E27FC236}">
                  <a16:creationId xmlns:a16="http://schemas.microsoft.com/office/drawing/2014/main" id="{393C3F61-F05B-439C-84D4-788899A4DEA7}"/>
                </a:ext>
              </a:extLst>
            </p:cNvPr>
            <p:cNvSpPr txBox="1">
              <a:spLocks noChangeAspect="1"/>
            </p:cNvSpPr>
            <p:nvPr/>
          </p:nvSpPr>
          <p:spPr>
            <a:xfrm>
              <a:off x="3798421" y="1848716"/>
              <a:ext cx="1095607" cy="511256"/>
            </a:xfrm>
            <a:prstGeom prst="rect">
              <a:avLst/>
            </a:prstGeom>
            <a:noFill/>
          </p:spPr>
          <p:txBody>
            <a:bodyPr wrap="none" lIns="179285" tIns="143428" rIns="179285" bIns="143428" rtlCol="0">
              <a:spAutoFit/>
            </a:bodyPr>
            <a:lstStyle>
              <a:defPPr>
                <a:defRPr lang="en-US"/>
              </a:defPPr>
              <a:lvl1pPr>
                <a:lnSpc>
                  <a:spcPct val="90000"/>
                </a:lnSpc>
                <a:spcAft>
                  <a:spcPts val="600"/>
                </a:spcAft>
                <a:defRPr sz="2000">
                  <a:gradFill>
                    <a:gsLst>
                      <a:gs pos="2917">
                        <a:srgbClr val="000000"/>
                      </a:gs>
                      <a:gs pos="84000">
                        <a:srgbClr val="000000"/>
                      </a:gs>
                    </a:gsLst>
                    <a:lin ang="5400000" scaled="0"/>
                  </a:gradFill>
                  <a:latin typeface="Segoe Pro Semibold" panose="020B0702040504020203" pitchFamily="34" charset="0"/>
                </a:defRPr>
              </a:lvl1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1" i="0" u="none" strike="noStrike" kern="1200" cap="none" spc="49" normalizeH="0" baseline="0" noProof="0" dirty="0">
                  <a:ln>
                    <a:noFill/>
                  </a:ln>
                  <a:solidFill>
                    <a:srgbClr val="0078D7"/>
                  </a:solidFill>
                  <a:effectLst/>
                  <a:uLnTx/>
                  <a:uFillTx/>
                  <a:latin typeface="Segoe UI"/>
                  <a:ea typeface="+mn-ea"/>
                  <a:cs typeface="Segoe UI Light" panose="020B0502040204020203" pitchFamily="34" charset="0"/>
                </a:rPr>
                <a:t>Govern</a:t>
              </a:r>
            </a:p>
          </p:txBody>
        </p:sp>
        <p:sp>
          <p:nvSpPr>
            <p:cNvPr id="126" name="TextBox 125">
              <a:extLst>
                <a:ext uri="{FF2B5EF4-FFF2-40B4-BE49-F238E27FC236}">
                  <a16:creationId xmlns:a16="http://schemas.microsoft.com/office/drawing/2014/main" id="{F5B1C3BE-F9AF-433F-81E8-DE3EE67B829F}"/>
                </a:ext>
              </a:extLst>
            </p:cNvPr>
            <p:cNvSpPr txBox="1"/>
            <p:nvPr/>
          </p:nvSpPr>
          <p:spPr>
            <a:xfrm>
              <a:off x="3067740" y="2123772"/>
              <a:ext cx="1803428" cy="688228"/>
            </a:xfrm>
            <a:prstGeom prst="rect">
              <a:avLst/>
            </a:prstGeom>
            <a:noFill/>
          </p:spPr>
          <p:txBody>
            <a:bodyPr wrap="none" lIns="179285" tIns="143428" rIns="179285" bIns="143428" rtlCol="0">
              <a:spAutoFit/>
            </a:bodyPr>
            <a:lstStyle/>
            <a:p>
              <a:pPr marL="0" marR="0" lvl="0" indent="0" algn="r" defTabSz="932384" rtl="0" eaLnBrk="1" fontAlgn="auto" latinLnBrk="0" hangingPunct="1">
                <a:lnSpc>
                  <a:spcPct val="90000"/>
                </a:lnSpc>
                <a:spcBef>
                  <a:spcPts val="294"/>
                </a:spcBef>
                <a:spcAft>
                  <a:spcPts val="0"/>
                </a:spcAft>
                <a:buClrTx/>
                <a:buSzTx/>
                <a:buFontTx/>
                <a:buNone/>
                <a:tabLst/>
                <a:defRPr/>
              </a:pPr>
              <a:r>
                <a:rPr kumimoji="0" lang="en-US" sz="1300" b="0" i="0" u="none" strike="noStrike" kern="1200" cap="none" spc="0" normalizeH="0" baseline="0" noProof="0" dirty="0">
                  <a:ln>
                    <a:noFill/>
                  </a:ln>
                  <a:gradFill>
                    <a:gsLst>
                      <a:gs pos="78761">
                        <a:srgbClr val="505050"/>
                      </a:gs>
                      <a:gs pos="0">
                        <a:srgbClr val="505050"/>
                      </a:gs>
                    </a:gsLst>
                    <a:lin ang="5400000" scaled="0"/>
                  </a:gradFill>
                  <a:effectLst/>
                  <a:uLnTx/>
                  <a:uFillTx/>
                  <a:latin typeface="Segoe UI" panose="020B0502040204020203" pitchFamily="34" charset="0"/>
                  <a:ea typeface="+mn-ea"/>
                  <a:cs typeface="Segoe UI" panose="020B0502040204020203" pitchFamily="34" charset="0"/>
                </a:rPr>
                <a:t>Policy management</a:t>
              </a:r>
            </a:p>
            <a:p>
              <a:pPr marL="0" marR="0" lvl="0" indent="0" algn="r" defTabSz="932384" rtl="0" eaLnBrk="1" fontAlgn="auto" latinLnBrk="0" hangingPunct="1">
                <a:lnSpc>
                  <a:spcPct val="90000"/>
                </a:lnSpc>
                <a:spcBef>
                  <a:spcPts val="294"/>
                </a:spcBef>
                <a:spcAft>
                  <a:spcPts val="0"/>
                </a:spcAft>
                <a:buClrTx/>
                <a:buSzTx/>
                <a:buFontTx/>
                <a:buNone/>
                <a:tabLst/>
                <a:defRPr/>
              </a:pPr>
              <a:r>
                <a:rPr kumimoji="0" lang="en-US" sz="1300" b="0" i="0" u="none" strike="noStrike" kern="1200" cap="none" spc="0" normalizeH="0" baseline="0" noProof="0" dirty="0">
                  <a:ln>
                    <a:noFill/>
                  </a:ln>
                  <a:gradFill>
                    <a:gsLst>
                      <a:gs pos="78761">
                        <a:srgbClr val="505050"/>
                      </a:gs>
                      <a:gs pos="0">
                        <a:srgbClr val="505050"/>
                      </a:gs>
                    </a:gsLst>
                    <a:lin ang="5400000" scaled="0"/>
                  </a:gradFill>
                  <a:effectLst/>
                  <a:uLnTx/>
                  <a:uFillTx/>
                  <a:latin typeface="Segoe UI" panose="020B0502040204020203" pitchFamily="34" charset="0"/>
                  <a:ea typeface="+mn-ea"/>
                  <a:cs typeface="Segoe UI" panose="020B0502040204020203" pitchFamily="34" charset="0"/>
                </a:rPr>
                <a:t>Cost management</a:t>
              </a:r>
            </a:p>
          </p:txBody>
        </p:sp>
      </p:grpSp>
      <p:sp>
        <p:nvSpPr>
          <p:cNvPr id="76" name="Oval 75">
            <a:extLst>
              <a:ext uri="{FF2B5EF4-FFF2-40B4-BE49-F238E27FC236}">
                <a16:creationId xmlns:a16="http://schemas.microsoft.com/office/drawing/2014/main" id="{63F975E0-310C-4521-846F-D6E091A04097}"/>
              </a:ext>
            </a:extLst>
          </p:cNvPr>
          <p:cNvSpPr/>
          <p:nvPr/>
        </p:nvSpPr>
        <p:spPr bwMode="auto">
          <a:xfrm>
            <a:off x="3380662" y="4241386"/>
            <a:ext cx="1739128" cy="601717"/>
          </a:xfrm>
          <a:prstGeom prst="ellipse">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7" name="Group 26">
            <a:extLst>
              <a:ext uri="{FF2B5EF4-FFF2-40B4-BE49-F238E27FC236}">
                <a16:creationId xmlns:a16="http://schemas.microsoft.com/office/drawing/2014/main" id="{CBF4707C-D978-46A8-9384-64BC502A7B85}"/>
              </a:ext>
            </a:extLst>
          </p:cNvPr>
          <p:cNvGrpSpPr/>
          <p:nvPr/>
        </p:nvGrpSpPr>
        <p:grpSpPr>
          <a:xfrm>
            <a:off x="8152109" y="3732417"/>
            <a:ext cx="691400" cy="691400"/>
            <a:chOff x="543027" y="3837090"/>
            <a:chExt cx="509065" cy="509065"/>
          </a:xfrm>
        </p:grpSpPr>
        <p:sp>
          <p:nvSpPr>
            <p:cNvPr id="28" name="Oval 27">
              <a:extLst>
                <a:ext uri="{FF2B5EF4-FFF2-40B4-BE49-F238E27FC236}">
                  <a16:creationId xmlns:a16="http://schemas.microsoft.com/office/drawing/2014/main" id="{F8AB32B3-730F-4584-A6D5-CD3F07775064}"/>
                </a:ext>
              </a:extLst>
            </p:cNvPr>
            <p:cNvSpPr/>
            <p:nvPr/>
          </p:nvSpPr>
          <p:spPr bwMode="auto">
            <a:xfrm>
              <a:off x="543027" y="3837090"/>
              <a:ext cx="509065" cy="509065"/>
            </a:xfrm>
            <a:prstGeom prst="ellipse">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 name="server_2">
              <a:extLst>
                <a:ext uri="{FF2B5EF4-FFF2-40B4-BE49-F238E27FC236}">
                  <a16:creationId xmlns:a16="http://schemas.microsoft.com/office/drawing/2014/main" id="{F749B5E9-FC6C-444B-BA10-8D816567159C}"/>
                </a:ext>
              </a:extLst>
            </p:cNvPr>
            <p:cNvSpPr>
              <a:spLocks noChangeAspect="1" noEditPoints="1"/>
            </p:cNvSpPr>
            <p:nvPr/>
          </p:nvSpPr>
          <p:spPr bwMode="auto">
            <a:xfrm>
              <a:off x="672552" y="3948728"/>
              <a:ext cx="260467" cy="323283"/>
            </a:xfrm>
            <a:custGeom>
              <a:avLst/>
              <a:gdLst>
                <a:gd name="T0" fmla="*/ 122 w 270"/>
                <a:gd name="T1" fmla="*/ 336 h 336"/>
                <a:gd name="T2" fmla="*/ 0 w 270"/>
                <a:gd name="T3" fmla="*/ 336 h 336"/>
                <a:gd name="T4" fmla="*/ 0 w 270"/>
                <a:gd name="T5" fmla="*/ 0 h 336"/>
                <a:gd name="T6" fmla="*/ 201 w 270"/>
                <a:gd name="T7" fmla="*/ 0 h 336"/>
                <a:gd name="T8" fmla="*/ 201 w 270"/>
                <a:gd name="T9" fmla="*/ 138 h 336"/>
                <a:gd name="T10" fmla="*/ 270 w 270"/>
                <a:gd name="T11" fmla="*/ 245 h 336"/>
                <a:gd name="T12" fmla="*/ 155 w 270"/>
                <a:gd name="T13" fmla="*/ 245 h 336"/>
                <a:gd name="T14" fmla="*/ 155 w 270"/>
                <a:gd name="T15" fmla="*/ 336 h 336"/>
                <a:gd name="T16" fmla="*/ 270 w 270"/>
                <a:gd name="T17" fmla="*/ 336 h 336"/>
                <a:gd name="T18" fmla="*/ 270 w 270"/>
                <a:gd name="T19" fmla="*/ 245 h 336"/>
                <a:gd name="T20" fmla="*/ 245 w 270"/>
                <a:gd name="T21" fmla="*/ 245 h 336"/>
                <a:gd name="T22" fmla="*/ 245 w 270"/>
                <a:gd name="T23" fmla="*/ 211 h 336"/>
                <a:gd name="T24" fmla="*/ 213 w 270"/>
                <a:gd name="T25" fmla="*/ 179 h 336"/>
                <a:gd name="T26" fmla="*/ 181 w 270"/>
                <a:gd name="T27" fmla="*/ 211 h 336"/>
                <a:gd name="T28" fmla="*/ 181 w 270"/>
                <a:gd name="T29" fmla="*/ 245 h 336"/>
                <a:gd name="T30" fmla="*/ 77 w 270"/>
                <a:gd name="T31" fmla="*/ 290 h 336"/>
                <a:gd name="T32" fmla="*/ 122 w 270"/>
                <a:gd name="T33" fmla="*/ 29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0" h="336">
                  <a:moveTo>
                    <a:pt x="122" y="336"/>
                  </a:moveTo>
                  <a:cubicBezTo>
                    <a:pt x="0" y="336"/>
                    <a:pt x="0" y="336"/>
                    <a:pt x="0" y="336"/>
                  </a:cubicBezTo>
                  <a:cubicBezTo>
                    <a:pt x="0" y="0"/>
                    <a:pt x="0" y="0"/>
                    <a:pt x="0" y="0"/>
                  </a:cubicBezTo>
                  <a:cubicBezTo>
                    <a:pt x="201" y="0"/>
                    <a:pt x="201" y="0"/>
                    <a:pt x="201" y="0"/>
                  </a:cubicBezTo>
                  <a:cubicBezTo>
                    <a:pt x="201" y="138"/>
                    <a:pt x="201" y="138"/>
                    <a:pt x="201" y="138"/>
                  </a:cubicBezTo>
                  <a:moveTo>
                    <a:pt x="270" y="245"/>
                  </a:moveTo>
                  <a:cubicBezTo>
                    <a:pt x="155" y="245"/>
                    <a:pt x="155" y="245"/>
                    <a:pt x="155" y="245"/>
                  </a:cubicBezTo>
                  <a:cubicBezTo>
                    <a:pt x="155" y="336"/>
                    <a:pt x="155" y="336"/>
                    <a:pt x="155" y="336"/>
                  </a:cubicBezTo>
                  <a:cubicBezTo>
                    <a:pt x="270" y="336"/>
                    <a:pt x="270" y="336"/>
                    <a:pt x="270" y="336"/>
                  </a:cubicBezTo>
                  <a:lnTo>
                    <a:pt x="270" y="245"/>
                  </a:lnTo>
                  <a:close/>
                  <a:moveTo>
                    <a:pt x="245" y="245"/>
                  </a:moveTo>
                  <a:cubicBezTo>
                    <a:pt x="245" y="211"/>
                    <a:pt x="245" y="211"/>
                    <a:pt x="245" y="211"/>
                  </a:cubicBezTo>
                  <a:cubicBezTo>
                    <a:pt x="245" y="193"/>
                    <a:pt x="230" y="179"/>
                    <a:pt x="213" y="179"/>
                  </a:cubicBezTo>
                  <a:cubicBezTo>
                    <a:pt x="195" y="179"/>
                    <a:pt x="181" y="193"/>
                    <a:pt x="181" y="211"/>
                  </a:cubicBezTo>
                  <a:cubicBezTo>
                    <a:pt x="181" y="245"/>
                    <a:pt x="181" y="245"/>
                    <a:pt x="181" y="245"/>
                  </a:cubicBezTo>
                  <a:moveTo>
                    <a:pt x="77" y="290"/>
                  </a:moveTo>
                  <a:cubicBezTo>
                    <a:pt x="122" y="290"/>
                    <a:pt x="122" y="290"/>
                    <a:pt x="122" y="290"/>
                  </a:cubicBezTo>
                </a:path>
              </a:pathLst>
            </a:custGeom>
            <a:noFill/>
            <a:ln w="317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40" name="Group 39">
            <a:extLst>
              <a:ext uri="{FF2B5EF4-FFF2-40B4-BE49-F238E27FC236}">
                <a16:creationId xmlns:a16="http://schemas.microsoft.com/office/drawing/2014/main" id="{3B98E7D8-8987-4F56-ADFE-7F52CC67E6FC}"/>
              </a:ext>
            </a:extLst>
          </p:cNvPr>
          <p:cNvGrpSpPr/>
          <p:nvPr/>
        </p:nvGrpSpPr>
        <p:grpSpPr>
          <a:xfrm>
            <a:off x="5739964" y="2042166"/>
            <a:ext cx="688317" cy="688317"/>
            <a:chOff x="544162" y="3038125"/>
            <a:chExt cx="506795" cy="506795"/>
          </a:xfrm>
        </p:grpSpPr>
        <p:sp>
          <p:nvSpPr>
            <p:cNvPr id="41" name="Oval 40">
              <a:extLst>
                <a:ext uri="{FF2B5EF4-FFF2-40B4-BE49-F238E27FC236}">
                  <a16:creationId xmlns:a16="http://schemas.microsoft.com/office/drawing/2014/main" id="{E4867B24-EB8E-4C9F-9B07-2808B2FD4165}"/>
                </a:ext>
              </a:extLst>
            </p:cNvPr>
            <p:cNvSpPr/>
            <p:nvPr/>
          </p:nvSpPr>
          <p:spPr bwMode="auto">
            <a:xfrm>
              <a:off x="544162" y="3038125"/>
              <a:ext cx="506795" cy="506795"/>
            </a:xfrm>
            <a:prstGeom prst="ellipse">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 name="Compare_F057">
              <a:extLst>
                <a:ext uri="{FF2B5EF4-FFF2-40B4-BE49-F238E27FC236}">
                  <a16:creationId xmlns:a16="http://schemas.microsoft.com/office/drawing/2014/main" id="{B672988F-46BE-46A7-807E-FAFBB509901F}"/>
                </a:ext>
              </a:extLst>
            </p:cNvPr>
            <p:cNvSpPr>
              <a:spLocks noChangeAspect="1" noEditPoints="1"/>
            </p:cNvSpPr>
            <p:nvPr/>
          </p:nvSpPr>
          <p:spPr bwMode="auto">
            <a:xfrm>
              <a:off x="637591" y="3132172"/>
              <a:ext cx="313834" cy="324074"/>
            </a:xfrm>
            <a:custGeom>
              <a:avLst/>
              <a:gdLst>
                <a:gd name="T0" fmla="*/ 0 w 3750"/>
                <a:gd name="T1" fmla="*/ 371 h 3871"/>
                <a:gd name="T2" fmla="*/ 3750 w 3750"/>
                <a:gd name="T3" fmla="*/ 371 h 3871"/>
                <a:gd name="T4" fmla="*/ 1874 w 3750"/>
                <a:gd name="T5" fmla="*/ 0 h 3871"/>
                <a:gd name="T6" fmla="*/ 1874 w 3750"/>
                <a:gd name="T7" fmla="*/ 3352 h 3871"/>
                <a:gd name="T8" fmla="*/ 0 w 3750"/>
                <a:gd name="T9" fmla="*/ 1871 h 3871"/>
                <a:gd name="T10" fmla="*/ 1500 w 3750"/>
                <a:gd name="T11" fmla="*/ 1871 h 3871"/>
                <a:gd name="T12" fmla="*/ 2250 w 3750"/>
                <a:gd name="T13" fmla="*/ 1871 h 3871"/>
                <a:gd name="T14" fmla="*/ 3750 w 3750"/>
                <a:gd name="T15" fmla="*/ 1871 h 3871"/>
                <a:gd name="T16" fmla="*/ 250 w 3750"/>
                <a:gd name="T17" fmla="*/ 3871 h 3871"/>
                <a:gd name="T18" fmla="*/ 3500 w 3750"/>
                <a:gd name="T19" fmla="*/ 3871 h 3871"/>
                <a:gd name="T20" fmla="*/ 3116 w 3750"/>
                <a:gd name="T21" fmla="*/ 3869 h 3871"/>
                <a:gd name="T22" fmla="*/ 634 w 3750"/>
                <a:gd name="T23" fmla="*/ 3869 h 3871"/>
                <a:gd name="T24" fmla="*/ 138 w 3750"/>
                <a:gd name="T25" fmla="*/ 1871 h 3871"/>
                <a:gd name="T26" fmla="*/ 750 w 3750"/>
                <a:gd name="T27" fmla="*/ 2371 h 3871"/>
                <a:gd name="T28" fmla="*/ 1362 w 3750"/>
                <a:gd name="T29" fmla="*/ 1872 h 3871"/>
                <a:gd name="T30" fmla="*/ 2388 w 3750"/>
                <a:gd name="T31" fmla="*/ 1871 h 3871"/>
                <a:gd name="T32" fmla="*/ 3000 w 3750"/>
                <a:gd name="T33" fmla="*/ 2371 h 3871"/>
                <a:gd name="T34" fmla="*/ 3612 w 3750"/>
                <a:gd name="T35" fmla="*/ 1872 h 3871"/>
                <a:gd name="T36" fmla="*/ 764 w 3750"/>
                <a:gd name="T37" fmla="*/ 371 h 3871"/>
                <a:gd name="T38" fmla="*/ 736 w 3750"/>
                <a:gd name="T39" fmla="*/ 371 h 3871"/>
                <a:gd name="T40" fmla="*/ 313 w 3750"/>
                <a:gd name="T41" fmla="*/ 1871 h 3871"/>
                <a:gd name="T42" fmla="*/ 1188 w 3750"/>
                <a:gd name="T43" fmla="*/ 1871 h 3871"/>
                <a:gd name="T44" fmla="*/ 764 w 3750"/>
                <a:gd name="T45" fmla="*/ 371 h 3871"/>
                <a:gd name="T46" fmla="*/ 3014 w 3750"/>
                <a:gd name="T47" fmla="*/ 371 h 3871"/>
                <a:gd name="T48" fmla="*/ 2986 w 3750"/>
                <a:gd name="T49" fmla="*/ 371 h 3871"/>
                <a:gd name="T50" fmla="*/ 2563 w 3750"/>
                <a:gd name="T51" fmla="*/ 1871 h 3871"/>
                <a:gd name="T52" fmla="*/ 3438 w 3750"/>
                <a:gd name="T53" fmla="*/ 1871 h 3871"/>
                <a:gd name="T54" fmla="*/ 3014 w 3750"/>
                <a:gd name="T55" fmla="*/ 371 h 38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750" h="3871">
                  <a:moveTo>
                    <a:pt x="0" y="371"/>
                  </a:moveTo>
                  <a:cubicBezTo>
                    <a:pt x="3750" y="371"/>
                    <a:pt x="3750" y="371"/>
                    <a:pt x="3750" y="371"/>
                  </a:cubicBezTo>
                  <a:moveTo>
                    <a:pt x="1874" y="0"/>
                  </a:moveTo>
                  <a:cubicBezTo>
                    <a:pt x="1874" y="3352"/>
                    <a:pt x="1874" y="3352"/>
                    <a:pt x="1874" y="3352"/>
                  </a:cubicBezTo>
                  <a:moveTo>
                    <a:pt x="0" y="1871"/>
                  </a:moveTo>
                  <a:cubicBezTo>
                    <a:pt x="1500" y="1871"/>
                    <a:pt x="1500" y="1871"/>
                    <a:pt x="1500" y="1871"/>
                  </a:cubicBezTo>
                  <a:moveTo>
                    <a:pt x="2250" y="1871"/>
                  </a:moveTo>
                  <a:cubicBezTo>
                    <a:pt x="3750" y="1871"/>
                    <a:pt x="3750" y="1871"/>
                    <a:pt x="3750" y="1871"/>
                  </a:cubicBezTo>
                  <a:moveTo>
                    <a:pt x="250" y="3871"/>
                  </a:moveTo>
                  <a:cubicBezTo>
                    <a:pt x="3500" y="3871"/>
                    <a:pt x="3500" y="3871"/>
                    <a:pt x="3500" y="3871"/>
                  </a:cubicBezTo>
                  <a:moveTo>
                    <a:pt x="3116" y="3869"/>
                  </a:moveTo>
                  <a:cubicBezTo>
                    <a:pt x="2430" y="3184"/>
                    <a:pt x="1320" y="3184"/>
                    <a:pt x="634" y="3869"/>
                  </a:cubicBezTo>
                  <a:moveTo>
                    <a:pt x="138" y="1871"/>
                  </a:moveTo>
                  <a:cubicBezTo>
                    <a:pt x="195" y="2156"/>
                    <a:pt x="448" y="2371"/>
                    <a:pt x="750" y="2371"/>
                  </a:cubicBezTo>
                  <a:cubicBezTo>
                    <a:pt x="1052" y="2371"/>
                    <a:pt x="1304" y="2157"/>
                    <a:pt x="1362" y="1872"/>
                  </a:cubicBezTo>
                  <a:moveTo>
                    <a:pt x="2388" y="1871"/>
                  </a:moveTo>
                  <a:cubicBezTo>
                    <a:pt x="2446" y="2156"/>
                    <a:pt x="2698" y="2371"/>
                    <a:pt x="3000" y="2371"/>
                  </a:cubicBezTo>
                  <a:cubicBezTo>
                    <a:pt x="3302" y="2371"/>
                    <a:pt x="3554" y="2157"/>
                    <a:pt x="3612" y="1872"/>
                  </a:cubicBezTo>
                  <a:moveTo>
                    <a:pt x="764" y="371"/>
                  </a:moveTo>
                  <a:cubicBezTo>
                    <a:pt x="736" y="371"/>
                    <a:pt x="736" y="371"/>
                    <a:pt x="736" y="371"/>
                  </a:cubicBezTo>
                  <a:cubicBezTo>
                    <a:pt x="313" y="1871"/>
                    <a:pt x="313" y="1871"/>
                    <a:pt x="313" y="1871"/>
                  </a:cubicBezTo>
                  <a:cubicBezTo>
                    <a:pt x="1188" y="1871"/>
                    <a:pt x="1188" y="1871"/>
                    <a:pt x="1188" y="1871"/>
                  </a:cubicBezTo>
                  <a:cubicBezTo>
                    <a:pt x="1188" y="1871"/>
                    <a:pt x="791" y="461"/>
                    <a:pt x="764" y="371"/>
                  </a:cubicBezTo>
                  <a:close/>
                  <a:moveTo>
                    <a:pt x="3014" y="371"/>
                  </a:moveTo>
                  <a:cubicBezTo>
                    <a:pt x="2986" y="371"/>
                    <a:pt x="2986" y="371"/>
                    <a:pt x="2986" y="371"/>
                  </a:cubicBezTo>
                  <a:cubicBezTo>
                    <a:pt x="2563" y="1871"/>
                    <a:pt x="2563" y="1871"/>
                    <a:pt x="2563" y="1871"/>
                  </a:cubicBezTo>
                  <a:cubicBezTo>
                    <a:pt x="3438" y="1871"/>
                    <a:pt x="3438" y="1871"/>
                    <a:pt x="3438" y="1871"/>
                  </a:cubicBezTo>
                  <a:cubicBezTo>
                    <a:pt x="3438" y="1871"/>
                    <a:pt x="3041" y="461"/>
                    <a:pt x="3014" y="371"/>
                  </a:cubicBezTo>
                  <a:close/>
                </a:path>
              </a:pathLst>
            </a:custGeom>
            <a:noFill/>
            <a:ln w="2667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cxnSp>
        <p:nvCxnSpPr>
          <p:cNvPr id="53" name="Connector: Elbow 52">
            <a:extLst>
              <a:ext uri="{FF2B5EF4-FFF2-40B4-BE49-F238E27FC236}">
                <a16:creationId xmlns:a16="http://schemas.microsoft.com/office/drawing/2014/main" id="{A3513CF1-80B1-42EC-928D-6EAB861AD35D}"/>
              </a:ext>
            </a:extLst>
          </p:cNvPr>
          <p:cNvCxnSpPr>
            <a:cxnSpLocks/>
          </p:cNvCxnSpPr>
          <p:nvPr/>
        </p:nvCxnSpPr>
        <p:spPr>
          <a:xfrm rot="10800000">
            <a:off x="5044596" y="2383994"/>
            <a:ext cx="675357" cy="2330"/>
          </a:xfrm>
          <a:prstGeom prst="bentConnector3">
            <a:avLst/>
          </a:prstGeom>
          <a:ln w="19050">
            <a:solidFill>
              <a:schemeClr val="tx2"/>
            </a:solidFill>
            <a:prstDash val="sysDot"/>
            <a:headEnd type="none"/>
            <a:tailEnd type="ova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490F3157-6C9E-4186-A0EB-A10EE74B1392}"/>
              </a:ext>
            </a:extLst>
          </p:cNvPr>
          <p:cNvCxnSpPr>
            <a:cxnSpLocks/>
          </p:cNvCxnSpPr>
          <p:nvPr/>
        </p:nvCxnSpPr>
        <p:spPr>
          <a:xfrm flipH="1">
            <a:off x="6990961" y="5318480"/>
            <a:ext cx="487" cy="477620"/>
          </a:xfrm>
          <a:prstGeom prst="line">
            <a:avLst/>
          </a:prstGeom>
          <a:ln w="19050">
            <a:solidFill>
              <a:schemeClr val="tx2"/>
            </a:solidFill>
            <a:prstDash val="sysDot"/>
            <a:headEnd type="none"/>
            <a:tailEnd type="oval"/>
          </a:ln>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95FE535D-6FBE-4A38-92CB-35EA27337062}"/>
              </a:ext>
            </a:extLst>
          </p:cNvPr>
          <p:cNvGrpSpPr/>
          <p:nvPr/>
        </p:nvGrpSpPr>
        <p:grpSpPr>
          <a:xfrm>
            <a:off x="7595169" y="2043835"/>
            <a:ext cx="684977" cy="684977"/>
            <a:chOff x="6960555" y="1793150"/>
            <a:chExt cx="504336" cy="504336"/>
          </a:xfrm>
        </p:grpSpPr>
        <p:sp>
          <p:nvSpPr>
            <p:cNvPr id="32" name="Oval 31">
              <a:extLst>
                <a:ext uri="{FF2B5EF4-FFF2-40B4-BE49-F238E27FC236}">
                  <a16:creationId xmlns:a16="http://schemas.microsoft.com/office/drawing/2014/main" id="{F40EB588-1D02-476A-A134-047BEFACDB7D}"/>
                </a:ext>
              </a:extLst>
            </p:cNvPr>
            <p:cNvSpPr/>
            <p:nvPr/>
          </p:nvSpPr>
          <p:spPr bwMode="auto">
            <a:xfrm>
              <a:off x="6960555" y="1793150"/>
              <a:ext cx="504336" cy="504336"/>
            </a:xfrm>
            <a:prstGeom prst="ellipse">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9" name="Shield_EA18">
              <a:extLst>
                <a:ext uri="{FF2B5EF4-FFF2-40B4-BE49-F238E27FC236}">
                  <a16:creationId xmlns:a16="http://schemas.microsoft.com/office/drawing/2014/main" id="{E95AF515-5C11-4924-8E0B-38708C5E6651}"/>
                </a:ext>
              </a:extLst>
            </p:cNvPr>
            <p:cNvSpPr>
              <a:spLocks noChangeAspect="1"/>
            </p:cNvSpPr>
            <p:nvPr/>
          </p:nvSpPr>
          <p:spPr bwMode="auto">
            <a:xfrm>
              <a:off x="7059411" y="1897083"/>
              <a:ext cx="307874" cy="327783"/>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noFill/>
            <a:ln w="3492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2" name="Group 1">
            <a:extLst>
              <a:ext uri="{FF2B5EF4-FFF2-40B4-BE49-F238E27FC236}">
                <a16:creationId xmlns:a16="http://schemas.microsoft.com/office/drawing/2014/main" id="{0F3A66BE-C6E9-4FB2-8D98-65578C64E627}"/>
              </a:ext>
            </a:extLst>
          </p:cNvPr>
          <p:cNvGrpSpPr/>
          <p:nvPr/>
        </p:nvGrpSpPr>
        <p:grpSpPr>
          <a:xfrm>
            <a:off x="6678361" y="4760671"/>
            <a:ext cx="666195" cy="557809"/>
            <a:chOff x="5944128" y="4932798"/>
            <a:chExt cx="490507" cy="410705"/>
          </a:xfrm>
        </p:grpSpPr>
        <p:sp>
          <p:nvSpPr>
            <p:cNvPr id="37" name="Oval 36">
              <a:extLst>
                <a:ext uri="{FF2B5EF4-FFF2-40B4-BE49-F238E27FC236}">
                  <a16:creationId xmlns:a16="http://schemas.microsoft.com/office/drawing/2014/main" id="{17214C49-3E9C-4144-9DED-0CBEF3401AA0}"/>
                </a:ext>
              </a:extLst>
            </p:cNvPr>
            <p:cNvSpPr/>
            <p:nvPr/>
          </p:nvSpPr>
          <p:spPr bwMode="auto">
            <a:xfrm>
              <a:off x="5944128" y="4932798"/>
              <a:ext cx="490507" cy="410705"/>
            </a:xfrm>
            <a:prstGeom prst="ellipse">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6" name="magnify">
              <a:extLst>
                <a:ext uri="{FF2B5EF4-FFF2-40B4-BE49-F238E27FC236}">
                  <a16:creationId xmlns:a16="http://schemas.microsoft.com/office/drawing/2014/main" id="{FF7B2A4F-8052-44DD-84A2-DAB5D56653F9}"/>
                </a:ext>
              </a:extLst>
            </p:cNvPr>
            <p:cNvSpPr>
              <a:spLocks noChangeAspect="1" noEditPoints="1"/>
            </p:cNvSpPr>
            <p:nvPr/>
          </p:nvSpPr>
          <p:spPr bwMode="auto">
            <a:xfrm flipH="1">
              <a:off x="6041981" y="5036887"/>
              <a:ext cx="306731" cy="300869"/>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317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1" name="Group 10"/>
          <p:cNvGrpSpPr/>
          <p:nvPr/>
        </p:nvGrpSpPr>
        <p:grpSpPr>
          <a:xfrm>
            <a:off x="5104370" y="5814916"/>
            <a:ext cx="3812375" cy="1232537"/>
            <a:chOff x="5104370" y="5814916"/>
            <a:chExt cx="3812375" cy="1232537"/>
          </a:xfrm>
        </p:grpSpPr>
        <p:sp>
          <p:nvSpPr>
            <p:cNvPr id="117" name="TextBox 116">
              <a:extLst>
                <a:ext uri="{FF2B5EF4-FFF2-40B4-BE49-F238E27FC236}">
                  <a16:creationId xmlns:a16="http://schemas.microsoft.com/office/drawing/2014/main" id="{2BD4A911-0EEE-4801-8A84-3CABE0E29E20}"/>
                </a:ext>
              </a:extLst>
            </p:cNvPr>
            <p:cNvSpPr txBox="1">
              <a:spLocks noChangeAspect="1"/>
            </p:cNvSpPr>
            <p:nvPr/>
          </p:nvSpPr>
          <p:spPr>
            <a:xfrm>
              <a:off x="6413123" y="5814916"/>
              <a:ext cx="1195698" cy="511256"/>
            </a:xfrm>
            <a:prstGeom prst="rect">
              <a:avLst/>
            </a:prstGeom>
            <a:noFill/>
          </p:spPr>
          <p:txBody>
            <a:bodyPr wrap="none" lIns="179285" tIns="143428" rIns="179285" bIns="143428" rtlCol="0">
              <a:spAutoFit/>
            </a:bodyPr>
            <a:lstStyle>
              <a:defPPr>
                <a:defRPr lang="en-US"/>
              </a:defPPr>
              <a:lvl1pPr>
                <a:lnSpc>
                  <a:spcPct val="90000"/>
                </a:lnSpc>
                <a:spcAft>
                  <a:spcPts val="600"/>
                </a:spcAft>
                <a:defRPr sz="2000">
                  <a:gradFill>
                    <a:gsLst>
                      <a:gs pos="2917">
                        <a:srgbClr val="000000"/>
                      </a:gs>
                      <a:gs pos="84000">
                        <a:srgbClr val="000000"/>
                      </a:gs>
                    </a:gsLst>
                    <a:lin ang="5400000" scaled="0"/>
                  </a:gradFill>
                  <a:latin typeface="Segoe Pro Semibold" panose="020B0702040504020203" pitchFamily="34" charset="0"/>
                </a:defRPr>
              </a:lvl1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1" i="0" u="none" strike="noStrike" kern="1200" cap="none" spc="49" normalizeH="0" baseline="0" noProof="0" dirty="0">
                  <a:ln>
                    <a:noFill/>
                  </a:ln>
                  <a:solidFill>
                    <a:srgbClr val="0078D7"/>
                  </a:solidFill>
                  <a:effectLst/>
                  <a:uLnTx/>
                  <a:uFillTx/>
                  <a:latin typeface="Segoe UI"/>
                  <a:ea typeface="+mn-ea"/>
                  <a:cs typeface="Segoe UI Light" panose="020B0502040204020203" pitchFamily="34" charset="0"/>
                </a:rPr>
                <a:t>Monitor</a:t>
              </a:r>
            </a:p>
          </p:txBody>
        </p:sp>
        <p:sp>
          <p:nvSpPr>
            <p:cNvPr id="64" name="Rectangle 63">
              <a:extLst>
                <a:ext uri="{FF2B5EF4-FFF2-40B4-BE49-F238E27FC236}">
                  <a16:creationId xmlns:a16="http://schemas.microsoft.com/office/drawing/2014/main" id="{4F665637-05CF-423C-AF80-6FCFD5196801}"/>
                </a:ext>
              </a:extLst>
            </p:cNvPr>
            <p:cNvSpPr/>
            <p:nvPr/>
          </p:nvSpPr>
          <p:spPr>
            <a:xfrm>
              <a:off x="5104370" y="6110695"/>
              <a:ext cx="3812375" cy="936758"/>
            </a:xfrm>
            <a:prstGeom prst="rect">
              <a:avLst/>
            </a:prstGeom>
            <a:noFill/>
          </p:spPr>
          <p:txBody>
            <a:bodyPr wrap="none" lIns="179285" tIns="143428" rIns="179285" bIns="143428" rtlCol="0">
              <a:spAutoFit/>
            </a:bodyPr>
            <a:lstStyle/>
            <a:p>
              <a:pPr marL="0" marR="0" lvl="0" indent="0" algn="ctr" defTabSz="932384" rtl="0" eaLnBrk="1" fontAlgn="auto" latinLnBrk="0" hangingPunct="1">
                <a:lnSpc>
                  <a:spcPct val="90000"/>
                </a:lnSpc>
                <a:spcBef>
                  <a:spcPts val="294"/>
                </a:spcBef>
                <a:spcAft>
                  <a:spcPts val="0"/>
                </a:spcAft>
                <a:buClrTx/>
                <a:buSzTx/>
                <a:buFontTx/>
                <a:buNone/>
                <a:tabLst/>
                <a:defRPr/>
              </a:pPr>
              <a:r>
                <a:rPr kumimoji="0" lang="en-US" sz="1372" b="0" i="0" u="none" strike="noStrike" kern="1200" cap="none" spc="0" normalizeH="0" baseline="0" noProof="0" dirty="0">
                  <a:ln>
                    <a:noFill/>
                  </a:ln>
                  <a:gradFill>
                    <a:gsLst>
                      <a:gs pos="78761">
                        <a:srgbClr val="353535"/>
                      </a:gs>
                      <a:gs pos="0">
                        <a:srgbClr val="353535"/>
                      </a:gs>
                    </a:gsLst>
                    <a:lin ang="5400000" scaled="0"/>
                  </a:gradFill>
                  <a:effectLst/>
                  <a:uLnTx/>
                  <a:uFillTx/>
                  <a:latin typeface="Segoe UI" panose="020B0502040204020203" pitchFamily="34" charset="0"/>
                  <a:ea typeface="+mn-ea"/>
                  <a:cs typeface="Segoe UI" panose="020B0502040204020203" pitchFamily="34" charset="0"/>
                </a:rPr>
                <a:t>App, infrastructure, and network monitoring</a:t>
              </a:r>
            </a:p>
            <a:p>
              <a:pPr marL="0" marR="0" lvl="0" indent="0" algn="ctr" defTabSz="932384" rtl="0" eaLnBrk="1" fontAlgn="auto" latinLnBrk="0" hangingPunct="1">
                <a:lnSpc>
                  <a:spcPct val="90000"/>
                </a:lnSpc>
                <a:spcBef>
                  <a:spcPts val="294"/>
                </a:spcBef>
                <a:spcAft>
                  <a:spcPts val="0"/>
                </a:spcAft>
                <a:buClrTx/>
                <a:buSzTx/>
                <a:buFontTx/>
                <a:buNone/>
                <a:tabLst/>
                <a:defRPr/>
              </a:pPr>
              <a:r>
                <a:rPr kumimoji="0" lang="en-US" sz="1372" b="0" i="0" u="none" strike="noStrike" kern="1200" cap="none" spc="0" normalizeH="0" baseline="0" noProof="0" dirty="0">
                  <a:ln>
                    <a:noFill/>
                  </a:ln>
                  <a:gradFill>
                    <a:gsLst>
                      <a:gs pos="78761">
                        <a:srgbClr val="353535"/>
                      </a:gs>
                      <a:gs pos="0">
                        <a:srgbClr val="353535"/>
                      </a:gs>
                    </a:gsLst>
                    <a:lin ang="5400000" scaled="0"/>
                  </a:gradFill>
                  <a:effectLst/>
                  <a:uLnTx/>
                  <a:uFillTx/>
                  <a:latin typeface="Segoe UI" panose="020B0502040204020203" pitchFamily="34" charset="0"/>
                  <a:ea typeface="+mn-ea"/>
                  <a:cs typeface="Segoe UI" panose="020B0502040204020203" pitchFamily="34" charset="0"/>
                </a:rPr>
                <a:t>Log analytics and diagnostics</a:t>
              </a:r>
            </a:p>
            <a:p>
              <a:pPr marL="0" marR="0" lvl="0" indent="0" algn="l" defTabSz="932384" rtl="0" eaLnBrk="1" fontAlgn="auto" latinLnBrk="0" hangingPunct="1">
                <a:lnSpc>
                  <a:spcPct val="90000"/>
                </a:lnSpc>
                <a:spcBef>
                  <a:spcPts val="294"/>
                </a:spcBef>
                <a:spcAft>
                  <a:spcPts val="0"/>
                </a:spcAft>
                <a:buClrTx/>
                <a:buSzTx/>
                <a:buFontTx/>
                <a:buNone/>
                <a:tabLst/>
                <a:defRPr/>
              </a:pPr>
              <a:endParaRPr kumimoji="0" lang="en-US" sz="1372" b="0" i="0" u="none" strike="noStrike" kern="1200" cap="none" spc="0" normalizeH="0" baseline="0" noProof="0" dirty="0">
                <a:ln>
                  <a:noFill/>
                </a:ln>
                <a:gradFill>
                  <a:gsLst>
                    <a:gs pos="78761">
                      <a:srgbClr val="353535"/>
                    </a:gs>
                    <a:gs pos="0">
                      <a:srgbClr val="353535"/>
                    </a:gs>
                  </a:gsLst>
                  <a:lin ang="5400000" scaled="0"/>
                </a:gradFill>
                <a:effectLst/>
                <a:uLnTx/>
                <a:uFillTx/>
                <a:latin typeface="Segoe UI" panose="020B0502040204020203" pitchFamily="34" charset="0"/>
                <a:ea typeface="+mn-ea"/>
                <a:cs typeface="Segoe UI" panose="020B0502040204020203" pitchFamily="34" charset="0"/>
              </a:endParaRPr>
            </a:p>
          </p:txBody>
        </p:sp>
      </p:grpSp>
      <p:cxnSp>
        <p:nvCxnSpPr>
          <p:cNvPr id="72" name="Straight Connector 71">
            <a:extLst>
              <a:ext uri="{FF2B5EF4-FFF2-40B4-BE49-F238E27FC236}">
                <a16:creationId xmlns:a16="http://schemas.microsoft.com/office/drawing/2014/main" id="{DDA9197E-6702-4430-9385-46341AA9A62D}"/>
              </a:ext>
            </a:extLst>
          </p:cNvPr>
          <p:cNvCxnSpPr>
            <a:cxnSpLocks/>
          </p:cNvCxnSpPr>
          <p:nvPr/>
        </p:nvCxnSpPr>
        <p:spPr>
          <a:xfrm flipH="1">
            <a:off x="4997977" y="4269055"/>
            <a:ext cx="421195" cy="206020"/>
          </a:xfrm>
          <a:prstGeom prst="line">
            <a:avLst/>
          </a:prstGeom>
          <a:ln w="19050">
            <a:solidFill>
              <a:schemeClr val="tx2"/>
            </a:solidFill>
            <a:prstDash val="sysDot"/>
            <a:headEnd type="none"/>
            <a:tailEnd type="ova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69C5B3DB-1958-4221-B6B0-2D3EA61C05F1}"/>
              </a:ext>
            </a:extLst>
          </p:cNvPr>
          <p:cNvCxnSpPr>
            <a:cxnSpLocks/>
          </p:cNvCxnSpPr>
          <p:nvPr/>
        </p:nvCxnSpPr>
        <p:spPr>
          <a:xfrm>
            <a:off x="8817451" y="4289230"/>
            <a:ext cx="458962" cy="148242"/>
          </a:xfrm>
          <a:prstGeom prst="line">
            <a:avLst/>
          </a:prstGeom>
          <a:ln w="19050">
            <a:solidFill>
              <a:schemeClr val="tx2"/>
            </a:solidFill>
            <a:prstDash val="sysDot"/>
            <a:headEnd type="none"/>
            <a:tailEnd type="oval"/>
          </a:ln>
        </p:spPr>
        <p:style>
          <a:lnRef idx="1">
            <a:schemeClr val="accent1"/>
          </a:lnRef>
          <a:fillRef idx="0">
            <a:schemeClr val="accent1"/>
          </a:fillRef>
          <a:effectRef idx="0">
            <a:schemeClr val="accent1"/>
          </a:effectRef>
          <a:fontRef idx="minor">
            <a:schemeClr val="tx1"/>
          </a:fontRef>
        </p:style>
      </p:cxnSp>
      <p:grpSp>
        <p:nvGrpSpPr>
          <p:cNvPr id="10" name="Group 9"/>
          <p:cNvGrpSpPr/>
          <p:nvPr/>
        </p:nvGrpSpPr>
        <p:grpSpPr>
          <a:xfrm>
            <a:off x="9239704" y="4208415"/>
            <a:ext cx="2497913" cy="763776"/>
            <a:chOff x="9239704" y="4208415"/>
            <a:chExt cx="2497913" cy="763776"/>
          </a:xfrm>
        </p:grpSpPr>
        <p:sp>
          <p:nvSpPr>
            <p:cNvPr id="62" name="TextBox 61">
              <a:extLst>
                <a:ext uri="{FF2B5EF4-FFF2-40B4-BE49-F238E27FC236}">
                  <a16:creationId xmlns:a16="http://schemas.microsoft.com/office/drawing/2014/main" id="{DAD90C09-5A97-490F-925A-47C03AF63936}"/>
                </a:ext>
              </a:extLst>
            </p:cNvPr>
            <p:cNvSpPr txBox="1">
              <a:spLocks noChangeAspect="1"/>
            </p:cNvSpPr>
            <p:nvPr/>
          </p:nvSpPr>
          <p:spPr>
            <a:xfrm>
              <a:off x="9239704" y="4208415"/>
              <a:ext cx="1106891" cy="511256"/>
            </a:xfrm>
            <a:prstGeom prst="rect">
              <a:avLst/>
            </a:prstGeom>
            <a:noFill/>
          </p:spPr>
          <p:txBody>
            <a:bodyPr wrap="none" lIns="179285" tIns="143428" rIns="179285" bIns="143428" rtlCol="0">
              <a:spAutoFit/>
            </a:bodyPr>
            <a:lstStyle>
              <a:defPPr>
                <a:defRPr lang="en-US"/>
              </a:defPPr>
              <a:lvl1pPr>
                <a:lnSpc>
                  <a:spcPct val="90000"/>
                </a:lnSpc>
                <a:spcAft>
                  <a:spcPts val="600"/>
                </a:spcAft>
                <a:defRPr sz="2000">
                  <a:gradFill>
                    <a:gsLst>
                      <a:gs pos="2917">
                        <a:srgbClr val="000000"/>
                      </a:gs>
                      <a:gs pos="84000">
                        <a:srgbClr val="000000"/>
                      </a:gs>
                    </a:gsLst>
                    <a:lin ang="5400000" scaled="0"/>
                  </a:gradFill>
                  <a:latin typeface="Segoe Pro Semibold" panose="020B0702040504020203" pitchFamily="34" charset="0"/>
                </a:defRPr>
              </a:lvl1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1" i="0" u="none" strike="noStrike" kern="1200" cap="none" spc="49" normalizeH="0" baseline="0" noProof="0" dirty="0">
                  <a:ln>
                    <a:noFill/>
                  </a:ln>
                  <a:solidFill>
                    <a:srgbClr val="0078D7"/>
                  </a:solidFill>
                  <a:effectLst/>
                  <a:uLnTx/>
                  <a:uFillTx/>
                  <a:latin typeface="Segoe UI"/>
                  <a:ea typeface="+mn-ea"/>
                  <a:cs typeface="Segoe UI Light" panose="020B0502040204020203" pitchFamily="34" charset="0"/>
                </a:rPr>
                <a:t>Protect</a:t>
              </a:r>
            </a:p>
          </p:txBody>
        </p:sp>
        <p:sp>
          <p:nvSpPr>
            <p:cNvPr id="70" name="TextBox 69">
              <a:extLst>
                <a:ext uri="{FF2B5EF4-FFF2-40B4-BE49-F238E27FC236}">
                  <a16:creationId xmlns:a16="http://schemas.microsoft.com/office/drawing/2014/main" id="{FED4E6E8-A1ED-4E82-8245-6C9A38084113}"/>
                </a:ext>
              </a:extLst>
            </p:cNvPr>
            <p:cNvSpPr txBox="1"/>
            <p:nvPr/>
          </p:nvSpPr>
          <p:spPr>
            <a:xfrm>
              <a:off x="9239704" y="4502484"/>
              <a:ext cx="2497913" cy="469707"/>
            </a:xfrm>
            <a:prstGeom prst="rect">
              <a:avLst/>
            </a:prstGeom>
            <a:noFill/>
          </p:spPr>
          <p:txBody>
            <a:bodyPr wrap="none" lIns="179285" tIns="143428" rIns="179285" bIns="143428" rtlCol="0">
              <a:spAutoFit/>
            </a:bodyPr>
            <a:lstStyle/>
            <a:p>
              <a:pPr marL="0" marR="0" lvl="0" indent="0" algn="l" defTabSz="932384" rtl="0" eaLnBrk="1" fontAlgn="auto" latinLnBrk="0" hangingPunct="1">
                <a:lnSpc>
                  <a:spcPct val="90000"/>
                </a:lnSpc>
                <a:spcBef>
                  <a:spcPts val="294"/>
                </a:spcBef>
                <a:spcAft>
                  <a:spcPts val="0"/>
                </a:spcAft>
                <a:buClrTx/>
                <a:buSzTx/>
                <a:buFontTx/>
                <a:buNone/>
                <a:tabLst/>
                <a:defRPr/>
              </a:pPr>
              <a:r>
                <a:rPr kumimoji="0" lang="en-US" sz="1300" b="0" i="0" u="none" strike="noStrike" kern="1200" cap="none" spc="0" normalizeH="0" baseline="0" noProof="0" dirty="0">
                  <a:ln>
                    <a:noFill/>
                  </a:ln>
                  <a:gradFill>
                    <a:gsLst>
                      <a:gs pos="78761">
                        <a:srgbClr val="505050"/>
                      </a:gs>
                      <a:gs pos="0">
                        <a:srgbClr val="505050"/>
                      </a:gs>
                    </a:gsLst>
                    <a:lin ang="5400000" scaled="0"/>
                  </a:gradFill>
                  <a:effectLst/>
                  <a:uLnTx/>
                  <a:uFillTx/>
                  <a:latin typeface="Segoe UI" panose="020B0502040204020203" pitchFamily="34" charset="0"/>
                  <a:ea typeface="+mn-ea"/>
                  <a:cs typeface="Segoe UI" panose="020B0502040204020203" pitchFamily="34" charset="0"/>
                </a:rPr>
                <a:t>Backup and disaster recovery</a:t>
              </a:r>
            </a:p>
          </p:txBody>
        </p:sp>
      </p:grpSp>
      <p:grpSp>
        <p:nvGrpSpPr>
          <p:cNvPr id="7" name="Group 6"/>
          <p:cNvGrpSpPr/>
          <p:nvPr/>
        </p:nvGrpSpPr>
        <p:grpSpPr>
          <a:xfrm>
            <a:off x="2208407" y="4208415"/>
            <a:ext cx="2703485" cy="982297"/>
            <a:chOff x="2208407" y="4208415"/>
            <a:chExt cx="2703485" cy="982297"/>
          </a:xfrm>
        </p:grpSpPr>
        <p:sp>
          <p:nvSpPr>
            <p:cNvPr id="73" name="TextBox 72">
              <a:extLst>
                <a:ext uri="{FF2B5EF4-FFF2-40B4-BE49-F238E27FC236}">
                  <a16:creationId xmlns:a16="http://schemas.microsoft.com/office/drawing/2014/main" id="{393C3F61-F05B-439C-84D4-788899A4DEA7}"/>
                </a:ext>
              </a:extLst>
            </p:cNvPr>
            <p:cNvSpPr txBox="1">
              <a:spLocks noChangeAspect="1"/>
            </p:cNvSpPr>
            <p:nvPr/>
          </p:nvSpPr>
          <p:spPr>
            <a:xfrm>
              <a:off x="3538517" y="4208415"/>
              <a:ext cx="1373375" cy="511256"/>
            </a:xfrm>
            <a:prstGeom prst="rect">
              <a:avLst/>
            </a:prstGeom>
            <a:noFill/>
          </p:spPr>
          <p:txBody>
            <a:bodyPr wrap="none" lIns="179285" tIns="143428" rIns="179285" bIns="143428" rtlCol="0">
              <a:spAutoFit/>
            </a:bodyPr>
            <a:lstStyle>
              <a:defPPr>
                <a:defRPr lang="en-US"/>
              </a:defPPr>
              <a:lvl1pPr>
                <a:lnSpc>
                  <a:spcPct val="90000"/>
                </a:lnSpc>
                <a:spcAft>
                  <a:spcPts val="600"/>
                </a:spcAft>
                <a:defRPr sz="2000">
                  <a:gradFill>
                    <a:gsLst>
                      <a:gs pos="2917">
                        <a:srgbClr val="000000"/>
                      </a:gs>
                      <a:gs pos="84000">
                        <a:srgbClr val="000000"/>
                      </a:gs>
                    </a:gsLst>
                    <a:lin ang="5400000" scaled="0"/>
                  </a:gradFill>
                  <a:latin typeface="Segoe Pro Semibold" panose="020B0702040504020203" pitchFamily="34" charset="0"/>
                </a:defRPr>
              </a:lvl1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1" i="0" u="none" strike="noStrike" kern="1200" cap="none" spc="49" normalizeH="0" baseline="0" noProof="0" dirty="0">
                  <a:ln>
                    <a:noFill/>
                  </a:ln>
                  <a:solidFill>
                    <a:srgbClr val="0078D7"/>
                  </a:solidFill>
                  <a:effectLst/>
                  <a:uLnTx/>
                  <a:uFillTx/>
                  <a:latin typeface="Segoe UI"/>
                  <a:ea typeface="+mn-ea"/>
                  <a:cs typeface="Segoe UI Light" panose="020B0502040204020203" pitchFamily="34" charset="0"/>
                </a:rPr>
                <a:t>Configure</a:t>
              </a:r>
            </a:p>
          </p:txBody>
        </p:sp>
        <p:sp>
          <p:nvSpPr>
            <p:cNvPr id="74" name="TextBox 73">
              <a:extLst>
                <a:ext uri="{FF2B5EF4-FFF2-40B4-BE49-F238E27FC236}">
                  <a16:creationId xmlns:a16="http://schemas.microsoft.com/office/drawing/2014/main" id="{F5B1C3BE-F9AF-433F-81E8-DE3EE67B829F}"/>
                </a:ext>
              </a:extLst>
            </p:cNvPr>
            <p:cNvSpPr txBox="1"/>
            <p:nvPr/>
          </p:nvSpPr>
          <p:spPr>
            <a:xfrm>
              <a:off x="2208407" y="4502484"/>
              <a:ext cx="2688245" cy="688228"/>
            </a:xfrm>
            <a:prstGeom prst="rect">
              <a:avLst/>
            </a:prstGeom>
            <a:noFill/>
          </p:spPr>
          <p:txBody>
            <a:bodyPr wrap="square" lIns="179285" tIns="143428" rIns="179285" bIns="143428" rtlCol="0">
              <a:spAutoFit/>
            </a:bodyPr>
            <a:lstStyle/>
            <a:p>
              <a:pPr marL="0" marR="0" lvl="0" indent="0" algn="r" defTabSz="932384" rtl="0" eaLnBrk="1" fontAlgn="auto" latinLnBrk="0" hangingPunct="1">
                <a:lnSpc>
                  <a:spcPct val="90000"/>
                </a:lnSpc>
                <a:spcBef>
                  <a:spcPts val="294"/>
                </a:spcBef>
                <a:spcAft>
                  <a:spcPts val="0"/>
                </a:spcAft>
                <a:buClrTx/>
                <a:buSzTx/>
                <a:buFontTx/>
                <a:buNone/>
                <a:tabLst/>
                <a:defRPr/>
              </a:pPr>
              <a:r>
                <a:rPr kumimoji="0" lang="en-US" sz="1300" b="0" i="0" u="none" strike="noStrike" kern="1200" cap="none" spc="0" normalizeH="0" baseline="0" noProof="0" dirty="0">
                  <a:ln>
                    <a:noFill/>
                  </a:ln>
                  <a:gradFill>
                    <a:gsLst>
                      <a:gs pos="78761">
                        <a:srgbClr val="505050"/>
                      </a:gs>
                      <a:gs pos="0">
                        <a:srgbClr val="505050"/>
                      </a:gs>
                    </a:gsLst>
                    <a:lin ang="5400000" scaled="0"/>
                  </a:gradFill>
                  <a:effectLst/>
                  <a:uLnTx/>
                  <a:uFillTx/>
                  <a:latin typeface="Segoe UI" panose="020B0502040204020203" pitchFamily="34" charset="0"/>
                  <a:ea typeface="+mn-ea"/>
                  <a:cs typeface="Segoe UI" panose="020B0502040204020203" pitchFamily="34" charset="0"/>
                </a:rPr>
                <a:t>Update management, scripting</a:t>
              </a:r>
            </a:p>
            <a:p>
              <a:pPr marL="0" marR="0" lvl="0" indent="0" algn="r" defTabSz="932384" rtl="0" eaLnBrk="1" fontAlgn="auto" latinLnBrk="0" hangingPunct="1">
                <a:lnSpc>
                  <a:spcPct val="90000"/>
                </a:lnSpc>
                <a:spcBef>
                  <a:spcPts val="294"/>
                </a:spcBef>
                <a:spcAft>
                  <a:spcPts val="0"/>
                </a:spcAft>
                <a:buClrTx/>
                <a:buSzTx/>
                <a:buFontTx/>
                <a:buNone/>
                <a:tabLst/>
                <a:defRPr/>
              </a:pPr>
              <a:r>
                <a:rPr kumimoji="0" lang="en-US" sz="1300" b="0" i="0" u="none" strike="noStrike" kern="1200" cap="none" spc="0" normalizeH="0" baseline="0" noProof="0" dirty="0">
                  <a:ln>
                    <a:noFill/>
                  </a:ln>
                  <a:gradFill>
                    <a:gsLst>
                      <a:gs pos="78761">
                        <a:srgbClr val="505050"/>
                      </a:gs>
                      <a:gs pos="0">
                        <a:srgbClr val="505050"/>
                      </a:gs>
                    </a:gsLst>
                    <a:lin ang="5400000" scaled="0"/>
                  </a:gradFill>
                  <a:effectLst/>
                  <a:uLnTx/>
                  <a:uFillTx/>
                  <a:latin typeface="Segoe UI" panose="020B0502040204020203" pitchFamily="34" charset="0"/>
                  <a:ea typeface="+mn-ea"/>
                  <a:cs typeface="Segoe UI" panose="020B0502040204020203" pitchFamily="34" charset="0"/>
                </a:rPr>
                <a:t>Automation, configuration</a:t>
              </a:r>
            </a:p>
          </p:txBody>
        </p:sp>
      </p:grpSp>
      <p:sp>
        <p:nvSpPr>
          <p:cNvPr id="55" name="Title 1">
            <a:extLst>
              <a:ext uri="{FF2B5EF4-FFF2-40B4-BE49-F238E27FC236}">
                <a16:creationId xmlns:a16="http://schemas.microsoft.com/office/drawing/2014/main" id="{1EDC4AAE-ECE1-4AE2-AD0A-F9CD9D4B57C2}"/>
              </a:ext>
            </a:extLst>
          </p:cNvPr>
          <p:cNvSpPr txBox="1">
            <a:spLocks/>
          </p:cNvSpPr>
          <p:nvPr/>
        </p:nvSpPr>
        <p:spPr>
          <a:xfrm>
            <a:off x="2269882" y="215265"/>
            <a:ext cx="9442158" cy="583632"/>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90000"/>
              </a:lnSpc>
              <a:spcBef>
                <a:spcPct val="0"/>
              </a:spcBef>
              <a:spcAft>
                <a:spcPts val="588"/>
              </a:spcAft>
              <a:buClrTx/>
              <a:buSzTx/>
              <a:buFontTx/>
              <a:buNone/>
              <a:tabLst/>
              <a:defRPr/>
            </a:pPr>
            <a:r>
              <a:rPr kumimoji="0" lang="en-US" sz="3600" b="0" i="0" u="none" strike="noStrike" kern="1200" cap="none" spc="-100" normalizeH="0" baseline="0" noProof="0" dirty="0">
                <a:ln w="3175">
                  <a:noFill/>
                </a:ln>
                <a:solidFill>
                  <a:srgbClr val="4F504F"/>
                </a:solidFill>
                <a:effectLst/>
                <a:uLnTx/>
                <a:uFillTx/>
                <a:latin typeface="Segoe UI Light"/>
                <a:ea typeface="+mn-ea"/>
                <a:cs typeface="Segoe UI" pitchFamily="34" charset="0"/>
              </a:rPr>
              <a:t>Secure and well-managed for IT</a:t>
            </a:r>
          </a:p>
        </p:txBody>
      </p:sp>
      <p:cxnSp>
        <p:nvCxnSpPr>
          <p:cNvPr id="51" name="Connector: Elbow 50">
            <a:extLst>
              <a:ext uri="{FF2B5EF4-FFF2-40B4-BE49-F238E27FC236}">
                <a16:creationId xmlns:a16="http://schemas.microsoft.com/office/drawing/2014/main" id="{42500034-4DEA-4C18-A7F3-FC23EE46FE23}"/>
              </a:ext>
            </a:extLst>
          </p:cNvPr>
          <p:cNvCxnSpPr>
            <a:cxnSpLocks/>
          </p:cNvCxnSpPr>
          <p:nvPr/>
        </p:nvCxnSpPr>
        <p:spPr>
          <a:xfrm flipV="1">
            <a:off x="8260135" y="2383993"/>
            <a:ext cx="675357" cy="2330"/>
          </a:xfrm>
          <a:prstGeom prst="bentConnector3">
            <a:avLst/>
          </a:prstGeom>
          <a:ln w="19050">
            <a:solidFill>
              <a:schemeClr val="tx2"/>
            </a:solidFill>
            <a:prstDash val="sysDot"/>
            <a:headEnd type="none"/>
            <a:tailEnd type="oval"/>
          </a:ln>
        </p:spPr>
        <p:style>
          <a:lnRef idx="1">
            <a:schemeClr val="accent1"/>
          </a:lnRef>
          <a:fillRef idx="0">
            <a:schemeClr val="accent1"/>
          </a:fillRef>
          <a:effectRef idx="0">
            <a:schemeClr val="accent1"/>
          </a:effectRef>
          <a:fontRef idx="minor">
            <a:schemeClr val="tx1"/>
          </a:fontRef>
        </p:style>
      </p:cxnSp>
      <p:grpSp>
        <p:nvGrpSpPr>
          <p:cNvPr id="13" name="Group 12"/>
          <p:cNvGrpSpPr/>
          <p:nvPr/>
        </p:nvGrpSpPr>
        <p:grpSpPr>
          <a:xfrm>
            <a:off x="5923805" y="2466109"/>
            <a:ext cx="2193536" cy="2192516"/>
            <a:chOff x="5923805" y="2466109"/>
            <a:chExt cx="2193536" cy="2192516"/>
          </a:xfrm>
        </p:grpSpPr>
        <p:pic>
          <p:nvPicPr>
            <p:cNvPr id="4" name="Picture 3">
              <a:extLst>
                <a:ext uri="{FF2B5EF4-FFF2-40B4-BE49-F238E27FC236}">
                  <a16:creationId xmlns:a16="http://schemas.microsoft.com/office/drawing/2014/main" id="{CFB849A7-ED02-4630-925E-B9CD21DD2B51}"/>
                </a:ext>
              </a:extLst>
            </p:cNvPr>
            <p:cNvPicPr>
              <a:picLocks noChangeAspect="1"/>
            </p:cNvPicPr>
            <p:nvPr/>
          </p:nvPicPr>
          <p:blipFill rotWithShape="1">
            <a:blip r:embed="rId3"/>
            <a:srcRect l="42899" t="8941" r="41" b="8941"/>
            <a:stretch/>
          </p:blipFill>
          <p:spPr>
            <a:xfrm>
              <a:off x="5925983" y="2466109"/>
              <a:ext cx="2191358" cy="2177546"/>
            </a:xfrm>
            <a:prstGeom prst="ellipse">
              <a:avLst/>
            </a:prstGeom>
            <a:ln>
              <a:noFill/>
            </a:ln>
            <a:effectLst>
              <a:softEdge rad="0"/>
            </a:effectLst>
          </p:spPr>
        </p:pic>
        <p:sp>
          <p:nvSpPr>
            <p:cNvPr id="3" name="Oval 2"/>
            <p:cNvSpPr/>
            <p:nvPr/>
          </p:nvSpPr>
          <p:spPr bwMode="auto">
            <a:xfrm>
              <a:off x="5923805" y="2470043"/>
              <a:ext cx="2193536" cy="2188582"/>
            </a:xfrm>
            <a:prstGeom prst="ellipse">
              <a:avLst/>
            </a:prstGeom>
            <a:gradFill flip="none" rotWithShape="1">
              <a:gsLst>
                <a:gs pos="22000">
                  <a:schemeClr val="tx2">
                    <a:alpha val="83000"/>
                  </a:schemeClr>
                </a:gs>
                <a:gs pos="98000">
                  <a:srgbClr val="001F50">
                    <a:alpha val="72000"/>
                  </a:srgb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0" name="MS cloud text">
              <a:extLst>
                <a:ext uri="{FF2B5EF4-FFF2-40B4-BE49-F238E27FC236}">
                  <a16:creationId xmlns:a16="http://schemas.microsoft.com/office/drawing/2014/main" id="{2ED75611-8509-4028-B2B9-299958E9BEDF}"/>
                </a:ext>
              </a:extLst>
            </p:cNvPr>
            <p:cNvSpPr txBox="1">
              <a:spLocks/>
            </p:cNvSpPr>
            <p:nvPr/>
          </p:nvSpPr>
          <p:spPr>
            <a:xfrm>
              <a:off x="5923805" y="3342114"/>
              <a:ext cx="2193536" cy="581946"/>
            </a:xfrm>
            <a:prstGeom prst="rect">
              <a:avLst/>
            </a:prstGeom>
          </p:spPr>
          <p:txBody>
            <a:bodyPr vert="horz" wrap="square" lIns="143428" tIns="89642" rIns="143428" bIns="89642" rtlCol="0" anchor="t">
              <a:noAutofit/>
            </a:bodyPr>
            <a:lstStyle>
              <a:lvl1pPr algn="ctr">
                <a:lnSpc>
                  <a:spcPct val="90000"/>
                </a:lnSpc>
                <a:spcBef>
                  <a:spcPct val="0"/>
                </a:spcBef>
                <a:buNone/>
                <a:defRPr lang="en-US" sz="4800" b="0" cap="none" spc="-102" baseline="0" dirty="0" smtClean="0">
                  <a:ln w="3175">
                    <a:noFill/>
                  </a:ln>
                  <a:gradFill>
                    <a:gsLst>
                      <a:gs pos="21239">
                        <a:schemeClr val="bg2">
                          <a:lumMod val="50000"/>
                        </a:schemeClr>
                      </a:gs>
                      <a:gs pos="84000">
                        <a:schemeClr val="bg2">
                          <a:lumMod val="50000"/>
                        </a:schemeClr>
                      </a:gs>
                    </a:gsLst>
                    <a:lin ang="5400000" scaled="0"/>
                  </a:gradFill>
                  <a:effectLst/>
                  <a:latin typeface="+mj-lt"/>
                  <a:cs typeface="Segoe UI" pitchFamily="34" charset="0"/>
                </a:defRPr>
              </a:lvl1pPr>
            </a:lstStyle>
            <a:p>
              <a:pPr marL="0" marR="0" lvl="0" indent="0" algn="ctr" defTabSz="896386" rtl="0" eaLnBrk="1" fontAlgn="auto" latinLnBrk="0" hangingPunct="1">
                <a:lnSpc>
                  <a:spcPct val="90000"/>
                </a:lnSpc>
                <a:spcBef>
                  <a:spcPct val="0"/>
                </a:spcBef>
                <a:spcAft>
                  <a:spcPts val="0"/>
                </a:spcAft>
                <a:buClrTx/>
                <a:buSzTx/>
                <a:buFontTx/>
                <a:buNone/>
                <a:tabLst/>
                <a:defRPr/>
              </a:pPr>
              <a:r>
                <a:rPr kumimoji="0" lang="en-US" sz="1600" b="1" i="0" u="none" strike="noStrike" kern="0" cap="none" spc="0" normalizeH="0" baseline="0" noProof="0" dirty="0">
                  <a:ln w="3175">
                    <a:noFill/>
                  </a:ln>
                  <a:solidFill>
                    <a:srgbClr val="FFFFFF"/>
                  </a:solidFill>
                  <a:effectLst/>
                  <a:uLnTx/>
                  <a:uFillTx/>
                  <a:latin typeface="Segoe UI"/>
                  <a:ea typeface="+mn-ea"/>
                  <a:cs typeface="Segoe UI Semilight" panose="020B0402040204020203" pitchFamily="34" charset="0"/>
                </a:rPr>
                <a:t>Azure portal</a:t>
              </a:r>
            </a:p>
          </p:txBody>
        </p:sp>
      </p:grpSp>
      <p:grpSp>
        <p:nvGrpSpPr>
          <p:cNvPr id="14" name="Group 13"/>
          <p:cNvGrpSpPr/>
          <p:nvPr/>
        </p:nvGrpSpPr>
        <p:grpSpPr>
          <a:xfrm>
            <a:off x="5445795" y="3807219"/>
            <a:ext cx="588212" cy="588212"/>
            <a:chOff x="5445795" y="3807219"/>
            <a:chExt cx="588212" cy="588212"/>
          </a:xfrm>
        </p:grpSpPr>
        <p:sp>
          <p:nvSpPr>
            <p:cNvPr id="45" name="Oval 44">
              <a:extLst>
                <a:ext uri="{FF2B5EF4-FFF2-40B4-BE49-F238E27FC236}">
                  <a16:creationId xmlns:a16="http://schemas.microsoft.com/office/drawing/2014/main" id="{3CFDDF8B-5104-4988-8546-B50E8A7FEB25}"/>
                </a:ext>
              </a:extLst>
            </p:cNvPr>
            <p:cNvSpPr/>
            <p:nvPr/>
          </p:nvSpPr>
          <p:spPr bwMode="auto">
            <a:xfrm>
              <a:off x="5445795" y="3807219"/>
              <a:ext cx="588212" cy="588212"/>
            </a:xfrm>
            <a:prstGeom prst="ellipse">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4" name="Freeform 14"/>
            <p:cNvSpPr>
              <a:spLocks noEditPoints="1"/>
            </p:cNvSpPr>
            <p:nvPr/>
          </p:nvSpPr>
          <p:spPr bwMode="auto">
            <a:xfrm>
              <a:off x="5472408" y="3905112"/>
              <a:ext cx="429966" cy="414966"/>
            </a:xfrm>
            <a:custGeom>
              <a:avLst/>
              <a:gdLst>
                <a:gd name="T0" fmla="*/ 80 w 255"/>
                <a:gd name="T1" fmla="*/ 123 h 246"/>
                <a:gd name="T2" fmla="*/ 176 w 255"/>
                <a:gd name="T3" fmla="*/ 123 h 246"/>
                <a:gd name="T4" fmla="*/ 128 w 255"/>
                <a:gd name="T5" fmla="*/ 189 h 246"/>
                <a:gd name="T6" fmla="*/ 128 w 255"/>
                <a:gd name="T7" fmla="*/ 57 h 246"/>
                <a:gd name="T8" fmla="*/ 128 w 255"/>
                <a:gd name="T9" fmla="*/ 189 h 246"/>
                <a:gd name="T10" fmla="*/ 147 w 255"/>
                <a:gd name="T11" fmla="*/ 227 h 246"/>
                <a:gd name="T12" fmla="*/ 154 w 255"/>
                <a:gd name="T13" fmla="*/ 206 h 246"/>
                <a:gd name="T14" fmla="*/ 190 w 255"/>
                <a:gd name="T15" fmla="*/ 182 h 246"/>
                <a:gd name="T16" fmla="*/ 228 w 255"/>
                <a:gd name="T17" fmla="*/ 161 h 246"/>
                <a:gd name="T18" fmla="*/ 212 w 255"/>
                <a:gd name="T19" fmla="*/ 142 h 246"/>
                <a:gd name="T20" fmla="*/ 212 w 255"/>
                <a:gd name="T21" fmla="*/ 106 h 246"/>
                <a:gd name="T22" fmla="*/ 228 w 255"/>
                <a:gd name="T23" fmla="*/ 87 h 246"/>
                <a:gd name="T24" fmla="*/ 190 w 255"/>
                <a:gd name="T25" fmla="*/ 66 h 246"/>
                <a:gd name="T26" fmla="*/ 154 w 255"/>
                <a:gd name="T27" fmla="*/ 42 h 246"/>
                <a:gd name="T28" fmla="*/ 147 w 255"/>
                <a:gd name="T29" fmla="*/ 19 h 246"/>
                <a:gd name="T30" fmla="*/ 108 w 255"/>
                <a:gd name="T31" fmla="*/ 40 h 246"/>
                <a:gd name="T32" fmla="*/ 68 w 255"/>
                <a:gd name="T33" fmla="*/ 61 h 246"/>
                <a:gd name="T34" fmla="*/ 46 w 255"/>
                <a:gd name="T35" fmla="*/ 57 h 246"/>
                <a:gd name="T36" fmla="*/ 44 w 255"/>
                <a:gd name="T37" fmla="*/ 99 h 246"/>
                <a:gd name="T38" fmla="*/ 41 w 255"/>
                <a:gd name="T39" fmla="*/ 123 h 246"/>
                <a:gd name="T40" fmla="*/ 44 w 255"/>
                <a:gd name="T41" fmla="*/ 149 h 246"/>
                <a:gd name="T42" fmla="*/ 46 w 255"/>
                <a:gd name="T43" fmla="*/ 192 h 246"/>
                <a:gd name="T44" fmla="*/ 68 w 255"/>
                <a:gd name="T45" fmla="*/ 187 h 246"/>
                <a:gd name="T46" fmla="*/ 108 w 255"/>
                <a:gd name="T47" fmla="*/ 208 h 246"/>
                <a:gd name="T48" fmla="*/ 166 w 255"/>
                <a:gd name="T49" fmla="*/ 246 h 246"/>
                <a:gd name="T50" fmla="*/ 89 w 255"/>
                <a:gd name="T51" fmla="*/ 220 h 246"/>
                <a:gd name="T52" fmla="*/ 39 w 255"/>
                <a:gd name="T53" fmla="*/ 218 h 246"/>
                <a:gd name="T54" fmla="*/ 22 w 255"/>
                <a:gd name="T55" fmla="*/ 139 h 246"/>
                <a:gd name="T56" fmla="*/ 22 w 255"/>
                <a:gd name="T57" fmla="*/ 109 h 246"/>
                <a:gd name="T58" fmla="*/ 39 w 255"/>
                <a:gd name="T59" fmla="*/ 31 h 246"/>
                <a:gd name="T60" fmla="*/ 89 w 255"/>
                <a:gd name="T61" fmla="*/ 26 h 246"/>
                <a:gd name="T62" fmla="*/ 166 w 255"/>
                <a:gd name="T63" fmla="*/ 0 h 246"/>
                <a:gd name="T64" fmla="*/ 192 w 255"/>
                <a:gd name="T65" fmla="*/ 42 h 246"/>
                <a:gd name="T66" fmla="*/ 255 w 255"/>
                <a:gd name="T67" fmla="*/ 95 h 246"/>
                <a:gd name="T68" fmla="*/ 233 w 255"/>
                <a:gd name="T69" fmla="*/ 123 h 246"/>
                <a:gd name="T70" fmla="*/ 255 w 255"/>
                <a:gd name="T71" fmla="*/ 154 h 246"/>
                <a:gd name="T72" fmla="*/ 192 w 255"/>
                <a:gd name="T73" fmla="*/ 206 h 246"/>
                <a:gd name="T74" fmla="*/ 166 w 255"/>
                <a:gd name="T75"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55" h="246">
                  <a:moveTo>
                    <a:pt x="128" y="76"/>
                  </a:moveTo>
                  <a:cubicBezTo>
                    <a:pt x="101" y="76"/>
                    <a:pt x="80" y="97"/>
                    <a:pt x="80" y="123"/>
                  </a:cubicBezTo>
                  <a:cubicBezTo>
                    <a:pt x="80" y="151"/>
                    <a:pt x="101" y="170"/>
                    <a:pt x="128" y="170"/>
                  </a:cubicBezTo>
                  <a:cubicBezTo>
                    <a:pt x="154" y="170"/>
                    <a:pt x="176" y="151"/>
                    <a:pt x="176" y="123"/>
                  </a:cubicBezTo>
                  <a:cubicBezTo>
                    <a:pt x="176" y="97"/>
                    <a:pt x="154" y="76"/>
                    <a:pt x="128" y="76"/>
                  </a:cubicBezTo>
                  <a:close/>
                  <a:moveTo>
                    <a:pt x="128" y="189"/>
                  </a:moveTo>
                  <a:cubicBezTo>
                    <a:pt x="89" y="189"/>
                    <a:pt x="60" y="161"/>
                    <a:pt x="60" y="123"/>
                  </a:cubicBezTo>
                  <a:cubicBezTo>
                    <a:pt x="60" y="87"/>
                    <a:pt x="89" y="57"/>
                    <a:pt x="128" y="57"/>
                  </a:cubicBezTo>
                  <a:cubicBezTo>
                    <a:pt x="164" y="57"/>
                    <a:pt x="195" y="87"/>
                    <a:pt x="195" y="123"/>
                  </a:cubicBezTo>
                  <a:cubicBezTo>
                    <a:pt x="195" y="161"/>
                    <a:pt x="164" y="189"/>
                    <a:pt x="128" y="189"/>
                  </a:cubicBezTo>
                  <a:close/>
                  <a:moveTo>
                    <a:pt x="108" y="227"/>
                  </a:moveTo>
                  <a:cubicBezTo>
                    <a:pt x="147" y="227"/>
                    <a:pt x="147" y="227"/>
                    <a:pt x="147" y="227"/>
                  </a:cubicBezTo>
                  <a:cubicBezTo>
                    <a:pt x="147" y="208"/>
                    <a:pt x="147" y="208"/>
                    <a:pt x="147" y="208"/>
                  </a:cubicBezTo>
                  <a:cubicBezTo>
                    <a:pt x="154" y="206"/>
                    <a:pt x="154" y="206"/>
                    <a:pt x="154" y="206"/>
                  </a:cubicBezTo>
                  <a:cubicBezTo>
                    <a:pt x="166" y="201"/>
                    <a:pt x="176" y="196"/>
                    <a:pt x="185" y="187"/>
                  </a:cubicBezTo>
                  <a:cubicBezTo>
                    <a:pt x="190" y="182"/>
                    <a:pt x="190" y="182"/>
                    <a:pt x="190" y="182"/>
                  </a:cubicBezTo>
                  <a:cubicBezTo>
                    <a:pt x="209" y="192"/>
                    <a:pt x="209" y="192"/>
                    <a:pt x="209" y="192"/>
                  </a:cubicBezTo>
                  <a:cubicBezTo>
                    <a:pt x="228" y="161"/>
                    <a:pt x="228" y="161"/>
                    <a:pt x="228" y="161"/>
                  </a:cubicBezTo>
                  <a:cubicBezTo>
                    <a:pt x="209" y="149"/>
                    <a:pt x="209" y="149"/>
                    <a:pt x="209" y="149"/>
                  </a:cubicBezTo>
                  <a:cubicBezTo>
                    <a:pt x="212" y="142"/>
                    <a:pt x="212" y="142"/>
                    <a:pt x="212" y="142"/>
                  </a:cubicBezTo>
                  <a:cubicBezTo>
                    <a:pt x="212" y="137"/>
                    <a:pt x="214" y="130"/>
                    <a:pt x="214" y="123"/>
                  </a:cubicBezTo>
                  <a:cubicBezTo>
                    <a:pt x="214" y="118"/>
                    <a:pt x="212" y="111"/>
                    <a:pt x="212" y="106"/>
                  </a:cubicBezTo>
                  <a:cubicBezTo>
                    <a:pt x="209" y="99"/>
                    <a:pt x="209" y="99"/>
                    <a:pt x="209" y="99"/>
                  </a:cubicBezTo>
                  <a:cubicBezTo>
                    <a:pt x="228" y="87"/>
                    <a:pt x="228" y="87"/>
                    <a:pt x="228" y="87"/>
                  </a:cubicBezTo>
                  <a:cubicBezTo>
                    <a:pt x="209" y="57"/>
                    <a:pt x="209" y="57"/>
                    <a:pt x="209" y="57"/>
                  </a:cubicBezTo>
                  <a:cubicBezTo>
                    <a:pt x="190" y="66"/>
                    <a:pt x="190" y="66"/>
                    <a:pt x="190" y="66"/>
                  </a:cubicBezTo>
                  <a:cubicBezTo>
                    <a:pt x="185" y="61"/>
                    <a:pt x="185" y="61"/>
                    <a:pt x="185" y="61"/>
                  </a:cubicBezTo>
                  <a:cubicBezTo>
                    <a:pt x="176" y="52"/>
                    <a:pt x="166" y="47"/>
                    <a:pt x="154" y="42"/>
                  </a:cubicBezTo>
                  <a:cubicBezTo>
                    <a:pt x="147" y="40"/>
                    <a:pt x="147" y="40"/>
                    <a:pt x="147" y="40"/>
                  </a:cubicBezTo>
                  <a:cubicBezTo>
                    <a:pt x="147" y="19"/>
                    <a:pt x="147" y="19"/>
                    <a:pt x="147" y="19"/>
                  </a:cubicBezTo>
                  <a:cubicBezTo>
                    <a:pt x="108" y="19"/>
                    <a:pt x="108" y="19"/>
                    <a:pt x="108" y="19"/>
                  </a:cubicBezTo>
                  <a:cubicBezTo>
                    <a:pt x="108" y="40"/>
                    <a:pt x="108" y="40"/>
                    <a:pt x="108" y="40"/>
                  </a:cubicBezTo>
                  <a:cubicBezTo>
                    <a:pt x="101" y="42"/>
                    <a:pt x="101" y="42"/>
                    <a:pt x="101" y="42"/>
                  </a:cubicBezTo>
                  <a:cubicBezTo>
                    <a:pt x="89" y="47"/>
                    <a:pt x="77" y="52"/>
                    <a:pt x="68" y="61"/>
                  </a:cubicBezTo>
                  <a:cubicBezTo>
                    <a:pt x="63" y="66"/>
                    <a:pt x="63" y="66"/>
                    <a:pt x="63" y="66"/>
                  </a:cubicBezTo>
                  <a:cubicBezTo>
                    <a:pt x="46" y="57"/>
                    <a:pt x="46" y="57"/>
                    <a:pt x="46" y="57"/>
                  </a:cubicBezTo>
                  <a:cubicBezTo>
                    <a:pt x="27" y="87"/>
                    <a:pt x="27" y="87"/>
                    <a:pt x="27" y="87"/>
                  </a:cubicBezTo>
                  <a:cubicBezTo>
                    <a:pt x="44" y="99"/>
                    <a:pt x="44" y="99"/>
                    <a:pt x="44" y="99"/>
                  </a:cubicBezTo>
                  <a:cubicBezTo>
                    <a:pt x="44" y="106"/>
                    <a:pt x="44" y="106"/>
                    <a:pt x="44" y="106"/>
                  </a:cubicBezTo>
                  <a:cubicBezTo>
                    <a:pt x="41" y="111"/>
                    <a:pt x="41" y="118"/>
                    <a:pt x="41" y="123"/>
                  </a:cubicBezTo>
                  <a:cubicBezTo>
                    <a:pt x="41" y="130"/>
                    <a:pt x="41" y="137"/>
                    <a:pt x="44" y="142"/>
                  </a:cubicBezTo>
                  <a:cubicBezTo>
                    <a:pt x="44" y="149"/>
                    <a:pt x="44" y="149"/>
                    <a:pt x="44" y="149"/>
                  </a:cubicBezTo>
                  <a:cubicBezTo>
                    <a:pt x="27" y="161"/>
                    <a:pt x="27" y="161"/>
                    <a:pt x="27" y="161"/>
                  </a:cubicBezTo>
                  <a:cubicBezTo>
                    <a:pt x="46" y="192"/>
                    <a:pt x="46" y="192"/>
                    <a:pt x="46" y="192"/>
                  </a:cubicBezTo>
                  <a:cubicBezTo>
                    <a:pt x="63" y="182"/>
                    <a:pt x="63" y="182"/>
                    <a:pt x="63" y="182"/>
                  </a:cubicBezTo>
                  <a:cubicBezTo>
                    <a:pt x="68" y="187"/>
                    <a:pt x="68" y="187"/>
                    <a:pt x="68" y="187"/>
                  </a:cubicBezTo>
                  <a:cubicBezTo>
                    <a:pt x="77" y="196"/>
                    <a:pt x="89" y="201"/>
                    <a:pt x="101" y="206"/>
                  </a:cubicBezTo>
                  <a:cubicBezTo>
                    <a:pt x="108" y="208"/>
                    <a:pt x="108" y="208"/>
                    <a:pt x="108" y="208"/>
                  </a:cubicBezTo>
                  <a:lnTo>
                    <a:pt x="108" y="227"/>
                  </a:lnTo>
                  <a:close/>
                  <a:moveTo>
                    <a:pt x="166" y="246"/>
                  </a:moveTo>
                  <a:cubicBezTo>
                    <a:pt x="89" y="246"/>
                    <a:pt x="89" y="246"/>
                    <a:pt x="89" y="246"/>
                  </a:cubicBezTo>
                  <a:cubicBezTo>
                    <a:pt x="89" y="220"/>
                    <a:pt x="89" y="220"/>
                    <a:pt x="89" y="220"/>
                  </a:cubicBezTo>
                  <a:cubicBezTo>
                    <a:pt x="80" y="218"/>
                    <a:pt x="70" y="213"/>
                    <a:pt x="60" y="206"/>
                  </a:cubicBezTo>
                  <a:cubicBezTo>
                    <a:pt x="39" y="218"/>
                    <a:pt x="39" y="218"/>
                    <a:pt x="39" y="218"/>
                  </a:cubicBezTo>
                  <a:cubicBezTo>
                    <a:pt x="0" y="154"/>
                    <a:pt x="0" y="154"/>
                    <a:pt x="0" y="154"/>
                  </a:cubicBezTo>
                  <a:cubicBezTo>
                    <a:pt x="22" y="139"/>
                    <a:pt x="22" y="139"/>
                    <a:pt x="22" y="139"/>
                  </a:cubicBezTo>
                  <a:cubicBezTo>
                    <a:pt x="22" y="135"/>
                    <a:pt x="22" y="130"/>
                    <a:pt x="22" y="123"/>
                  </a:cubicBezTo>
                  <a:cubicBezTo>
                    <a:pt x="22" y="118"/>
                    <a:pt x="22" y="113"/>
                    <a:pt x="22" y="109"/>
                  </a:cubicBezTo>
                  <a:cubicBezTo>
                    <a:pt x="0" y="95"/>
                    <a:pt x="0" y="95"/>
                    <a:pt x="0" y="95"/>
                  </a:cubicBezTo>
                  <a:cubicBezTo>
                    <a:pt x="39" y="31"/>
                    <a:pt x="39" y="31"/>
                    <a:pt x="39" y="31"/>
                  </a:cubicBezTo>
                  <a:cubicBezTo>
                    <a:pt x="60" y="42"/>
                    <a:pt x="60" y="42"/>
                    <a:pt x="60" y="42"/>
                  </a:cubicBezTo>
                  <a:cubicBezTo>
                    <a:pt x="70" y="35"/>
                    <a:pt x="80" y="31"/>
                    <a:pt x="89" y="26"/>
                  </a:cubicBezTo>
                  <a:cubicBezTo>
                    <a:pt x="89" y="0"/>
                    <a:pt x="89" y="0"/>
                    <a:pt x="89" y="0"/>
                  </a:cubicBezTo>
                  <a:cubicBezTo>
                    <a:pt x="166" y="0"/>
                    <a:pt x="166" y="0"/>
                    <a:pt x="166" y="0"/>
                  </a:cubicBezTo>
                  <a:cubicBezTo>
                    <a:pt x="166" y="26"/>
                    <a:pt x="166" y="26"/>
                    <a:pt x="166" y="26"/>
                  </a:cubicBezTo>
                  <a:cubicBezTo>
                    <a:pt x="176" y="31"/>
                    <a:pt x="185" y="35"/>
                    <a:pt x="192" y="42"/>
                  </a:cubicBezTo>
                  <a:cubicBezTo>
                    <a:pt x="216" y="31"/>
                    <a:pt x="216" y="31"/>
                    <a:pt x="216" y="31"/>
                  </a:cubicBezTo>
                  <a:cubicBezTo>
                    <a:pt x="255" y="95"/>
                    <a:pt x="255" y="95"/>
                    <a:pt x="255" y="95"/>
                  </a:cubicBezTo>
                  <a:cubicBezTo>
                    <a:pt x="231" y="109"/>
                    <a:pt x="231" y="109"/>
                    <a:pt x="231" y="109"/>
                  </a:cubicBezTo>
                  <a:cubicBezTo>
                    <a:pt x="233" y="113"/>
                    <a:pt x="233" y="118"/>
                    <a:pt x="233" y="123"/>
                  </a:cubicBezTo>
                  <a:cubicBezTo>
                    <a:pt x="233" y="130"/>
                    <a:pt x="233" y="135"/>
                    <a:pt x="231" y="139"/>
                  </a:cubicBezTo>
                  <a:cubicBezTo>
                    <a:pt x="255" y="154"/>
                    <a:pt x="255" y="154"/>
                    <a:pt x="255" y="154"/>
                  </a:cubicBezTo>
                  <a:cubicBezTo>
                    <a:pt x="216" y="218"/>
                    <a:pt x="216" y="218"/>
                    <a:pt x="216" y="218"/>
                  </a:cubicBezTo>
                  <a:cubicBezTo>
                    <a:pt x="192" y="206"/>
                    <a:pt x="192" y="206"/>
                    <a:pt x="192" y="206"/>
                  </a:cubicBezTo>
                  <a:cubicBezTo>
                    <a:pt x="185" y="213"/>
                    <a:pt x="176" y="218"/>
                    <a:pt x="166" y="220"/>
                  </a:cubicBezTo>
                  <a:lnTo>
                    <a:pt x="166" y="246"/>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Tree>
    <p:extLst>
      <p:ext uri="{BB962C8B-B14F-4D97-AF65-F5344CB8AC3E}">
        <p14:creationId xmlns:p14="http://schemas.microsoft.com/office/powerpoint/2010/main" val="1866622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500"/>
                                        <p:tgtEl>
                                          <p:spTgt spid="55"/>
                                        </p:tgtEl>
                                      </p:cBhvr>
                                    </p:animEffect>
                                  </p:childTnLst>
                                </p:cTn>
                              </p:par>
                              <p:par>
                                <p:cTn id="8" presetID="42" presetClass="path" presetSubtype="0" decel="100000" fill="hold" grpId="1" nodeType="withEffect">
                                  <p:stCondLst>
                                    <p:cond delay="0"/>
                                  </p:stCondLst>
                                  <p:childTnLst>
                                    <p:animMotion origin="layout" path="M 2.5E-6 -2.59259E-6 L 2.5E-6 0.04584 " pathEditMode="relative" rAng="0" ptsTypes="AA">
                                      <p:cBhvr>
                                        <p:cTn id="9" dur="500" spd="-100000" fill="hold"/>
                                        <p:tgtEl>
                                          <p:spTgt spid="55"/>
                                        </p:tgtEl>
                                        <p:attrNameLst>
                                          <p:attrName>ppt_x</p:attrName>
                                          <p:attrName>ppt_y</p:attrName>
                                        </p:attrNameLst>
                                      </p:cBhvr>
                                      <p:rCtr x="0" y="2292"/>
                                    </p:animMotion>
                                  </p:childTnLst>
                                </p:cTn>
                              </p:par>
                            </p:childTnLst>
                          </p:cTn>
                        </p:par>
                        <p:par>
                          <p:cTn id="10" fill="hold">
                            <p:stCondLst>
                              <p:cond delay="500"/>
                            </p:stCondLst>
                            <p:childTnLst>
                              <p:par>
                                <p:cTn id="11" presetID="10" presetClass="entr" presetSubtype="0" fill="hold" nodeType="after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childTnLst>
                          </p:cTn>
                        </p:par>
                        <p:par>
                          <p:cTn id="14" fill="hold">
                            <p:stCondLst>
                              <p:cond delay="1000"/>
                            </p:stCondLst>
                            <p:childTnLst>
                              <p:par>
                                <p:cTn id="15" presetID="21" presetClass="entr" presetSubtype="8" fill="hold" grpId="0" nodeType="afterEffect">
                                  <p:stCondLst>
                                    <p:cond delay="0"/>
                                  </p:stCondLst>
                                  <p:childTnLst>
                                    <p:set>
                                      <p:cBhvr>
                                        <p:cTn id="16" dur="1" fill="hold">
                                          <p:stCondLst>
                                            <p:cond delay="0"/>
                                          </p:stCondLst>
                                        </p:cTn>
                                        <p:tgtEl>
                                          <p:spTgt spid="63"/>
                                        </p:tgtEl>
                                        <p:attrNameLst>
                                          <p:attrName>style.visibility</p:attrName>
                                        </p:attrNameLst>
                                      </p:cBhvr>
                                      <p:to>
                                        <p:strVal val="visible"/>
                                      </p:to>
                                    </p:set>
                                    <p:animEffect transition="in" filter="wheel(8)">
                                      <p:cBhvr>
                                        <p:cTn id="17" dur="500"/>
                                        <p:tgtEl>
                                          <p:spTgt spid="63"/>
                                        </p:tgtEl>
                                      </p:cBhvr>
                                    </p:animEffect>
                                  </p:childTnLst>
                                </p:cTn>
                              </p:par>
                              <p:par>
                                <p:cTn id="18" presetID="23" presetClass="entr" presetSubtype="272" fill="hold" nodeType="withEffect">
                                  <p:stCondLst>
                                    <p:cond delay="0"/>
                                  </p:stCondLst>
                                  <p:childTnLst>
                                    <p:set>
                                      <p:cBhvr>
                                        <p:cTn id="19" dur="1" fill="hold">
                                          <p:stCondLst>
                                            <p:cond delay="0"/>
                                          </p:stCondLst>
                                        </p:cTn>
                                        <p:tgtEl>
                                          <p:spTgt spid="40"/>
                                        </p:tgtEl>
                                        <p:attrNameLst>
                                          <p:attrName>style.visibility</p:attrName>
                                        </p:attrNameLst>
                                      </p:cBhvr>
                                      <p:to>
                                        <p:strVal val="visible"/>
                                      </p:to>
                                    </p:set>
                                    <p:anim calcmode="lin" valueType="num">
                                      <p:cBhvr>
                                        <p:cTn id="20" dur="500" fill="hold"/>
                                        <p:tgtEl>
                                          <p:spTgt spid="40"/>
                                        </p:tgtEl>
                                        <p:attrNameLst>
                                          <p:attrName>ppt_w</p:attrName>
                                        </p:attrNameLst>
                                      </p:cBhvr>
                                      <p:tavLst>
                                        <p:tav tm="0">
                                          <p:val>
                                            <p:strVal val="2/3*#ppt_w"/>
                                          </p:val>
                                        </p:tav>
                                        <p:tav tm="100000">
                                          <p:val>
                                            <p:strVal val="#ppt_w"/>
                                          </p:val>
                                        </p:tav>
                                      </p:tavLst>
                                    </p:anim>
                                    <p:anim calcmode="lin" valueType="num">
                                      <p:cBhvr>
                                        <p:cTn id="21" dur="500" fill="hold"/>
                                        <p:tgtEl>
                                          <p:spTgt spid="40"/>
                                        </p:tgtEl>
                                        <p:attrNameLst>
                                          <p:attrName>ppt_h</p:attrName>
                                        </p:attrNameLst>
                                      </p:cBhvr>
                                      <p:tavLst>
                                        <p:tav tm="0">
                                          <p:val>
                                            <p:strVal val="2/3*#ppt_h"/>
                                          </p:val>
                                        </p:tav>
                                        <p:tav tm="100000">
                                          <p:val>
                                            <p:strVal val="#ppt_h"/>
                                          </p:val>
                                        </p:tav>
                                      </p:tavLst>
                                    </p:anim>
                                  </p:childTnLst>
                                </p:cTn>
                              </p:par>
                              <p:par>
                                <p:cTn id="22" presetID="23" presetClass="entr" presetSubtype="272" fill="hold" nodeType="withEffect">
                                  <p:stCondLst>
                                    <p:cond delay="0"/>
                                  </p:stCondLst>
                                  <p:childTnLst>
                                    <p:set>
                                      <p:cBhvr>
                                        <p:cTn id="23" dur="1" fill="hold">
                                          <p:stCondLst>
                                            <p:cond delay="0"/>
                                          </p:stCondLst>
                                        </p:cTn>
                                        <p:tgtEl>
                                          <p:spTgt spid="5"/>
                                        </p:tgtEl>
                                        <p:attrNameLst>
                                          <p:attrName>style.visibility</p:attrName>
                                        </p:attrNameLst>
                                      </p:cBhvr>
                                      <p:to>
                                        <p:strVal val="visible"/>
                                      </p:to>
                                    </p:set>
                                    <p:anim calcmode="lin" valueType="num">
                                      <p:cBhvr>
                                        <p:cTn id="24" dur="500" fill="hold"/>
                                        <p:tgtEl>
                                          <p:spTgt spid="5"/>
                                        </p:tgtEl>
                                        <p:attrNameLst>
                                          <p:attrName>ppt_w</p:attrName>
                                        </p:attrNameLst>
                                      </p:cBhvr>
                                      <p:tavLst>
                                        <p:tav tm="0">
                                          <p:val>
                                            <p:strVal val="2/3*#ppt_w"/>
                                          </p:val>
                                        </p:tav>
                                        <p:tav tm="100000">
                                          <p:val>
                                            <p:strVal val="#ppt_w"/>
                                          </p:val>
                                        </p:tav>
                                      </p:tavLst>
                                    </p:anim>
                                    <p:anim calcmode="lin" valueType="num">
                                      <p:cBhvr>
                                        <p:cTn id="25" dur="500" fill="hold"/>
                                        <p:tgtEl>
                                          <p:spTgt spid="5"/>
                                        </p:tgtEl>
                                        <p:attrNameLst>
                                          <p:attrName>ppt_h</p:attrName>
                                        </p:attrNameLst>
                                      </p:cBhvr>
                                      <p:tavLst>
                                        <p:tav tm="0">
                                          <p:val>
                                            <p:strVal val="2/3*#ppt_h"/>
                                          </p:val>
                                        </p:tav>
                                        <p:tav tm="100000">
                                          <p:val>
                                            <p:strVal val="#ppt_h"/>
                                          </p:val>
                                        </p:tav>
                                      </p:tavLst>
                                    </p:anim>
                                  </p:childTnLst>
                                </p:cTn>
                              </p:par>
                              <p:par>
                                <p:cTn id="26" presetID="23" presetClass="entr" presetSubtype="272" fill="hold" nodeType="withEffect">
                                  <p:stCondLst>
                                    <p:cond delay="0"/>
                                  </p:stCondLst>
                                  <p:childTnLst>
                                    <p:set>
                                      <p:cBhvr>
                                        <p:cTn id="27" dur="1" fill="hold">
                                          <p:stCondLst>
                                            <p:cond delay="0"/>
                                          </p:stCondLst>
                                        </p:cTn>
                                        <p:tgtEl>
                                          <p:spTgt spid="27"/>
                                        </p:tgtEl>
                                        <p:attrNameLst>
                                          <p:attrName>style.visibility</p:attrName>
                                        </p:attrNameLst>
                                      </p:cBhvr>
                                      <p:to>
                                        <p:strVal val="visible"/>
                                      </p:to>
                                    </p:set>
                                    <p:anim calcmode="lin" valueType="num">
                                      <p:cBhvr>
                                        <p:cTn id="28" dur="500" fill="hold"/>
                                        <p:tgtEl>
                                          <p:spTgt spid="27"/>
                                        </p:tgtEl>
                                        <p:attrNameLst>
                                          <p:attrName>ppt_w</p:attrName>
                                        </p:attrNameLst>
                                      </p:cBhvr>
                                      <p:tavLst>
                                        <p:tav tm="0">
                                          <p:val>
                                            <p:strVal val="2/3*#ppt_w"/>
                                          </p:val>
                                        </p:tav>
                                        <p:tav tm="100000">
                                          <p:val>
                                            <p:strVal val="#ppt_w"/>
                                          </p:val>
                                        </p:tav>
                                      </p:tavLst>
                                    </p:anim>
                                    <p:anim calcmode="lin" valueType="num">
                                      <p:cBhvr>
                                        <p:cTn id="29" dur="500" fill="hold"/>
                                        <p:tgtEl>
                                          <p:spTgt spid="27"/>
                                        </p:tgtEl>
                                        <p:attrNameLst>
                                          <p:attrName>ppt_h</p:attrName>
                                        </p:attrNameLst>
                                      </p:cBhvr>
                                      <p:tavLst>
                                        <p:tav tm="0">
                                          <p:val>
                                            <p:strVal val="2/3*#ppt_h"/>
                                          </p:val>
                                        </p:tav>
                                        <p:tav tm="100000">
                                          <p:val>
                                            <p:strVal val="#ppt_h"/>
                                          </p:val>
                                        </p:tav>
                                      </p:tavLst>
                                    </p:anim>
                                  </p:childTnLst>
                                </p:cTn>
                              </p:par>
                              <p:par>
                                <p:cTn id="30" presetID="23" presetClass="entr" presetSubtype="272" fill="hold" nodeType="withEffect">
                                  <p:stCondLst>
                                    <p:cond delay="0"/>
                                  </p:stCondLst>
                                  <p:childTnLst>
                                    <p:set>
                                      <p:cBhvr>
                                        <p:cTn id="31" dur="1" fill="hold">
                                          <p:stCondLst>
                                            <p:cond delay="0"/>
                                          </p:stCondLst>
                                        </p:cTn>
                                        <p:tgtEl>
                                          <p:spTgt spid="2"/>
                                        </p:tgtEl>
                                        <p:attrNameLst>
                                          <p:attrName>style.visibility</p:attrName>
                                        </p:attrNameLst>
                                      </p:cBhvr>
                                      <p:to>
                                        <p:strVal val="visible"/>
                                      </p:to>
                                    </p:set>
                                    <p:anim calcmode="lin" valueType="num">
                                      <p:cBhvr>
                                        <p:cTn id="32" dur="500" fill="hold"/>
                                        <p:tgtEl>
                                          <p:spTgt spid="2"/>
                                        </p:tgtEl>
                                        <p:attrNameLst>
                                          <p:attrName>ppt_w</p:attrName>
                                        </p:attrNameLst>
                                      </p:cBhvr>
                                      <p:tavLst>
                                        <p:tav tm="0">
                                          <p:val>
                                            <p:strVal val="2/3*#ppt_w"/>
                                          </p:val>
                                        </p:tav>
                                        <p:tav tm="100000">
                                          <p:val>
                                            <p:strVal val="#ppt_w"/>
                                          </p:val>
                                        </p:tav>
                                      </p:tavLst>
                                    </p:anim>
                                    <p:anim calcmode="lin" valueType="num">
                                      <p:cBhvr>
                                        <p:cTn id="33" dur="500" fill="hold"/>
                                        <p:tgtEl>
                                          <p:spTgt spid="2"/>
                                        </p:tgtEl>
                                        <p:attrNameLst>
                                          <p:attrName>ppt_h</p:attrName>
                                        </p:attrNameLst>
                                      </p:cBhvr>
                                      <p:tavLst>
                                        <p:tav tm="0">
                                          <p:val>
                                            <p:strVal val="2/3*#ppt_h"/>
                                          </p:val>
                                        </p:tav>
                                        <p:tav tm="100000">
                                          <p:val>
                                            <p:strVal val="#ppt_h"/>
                                          </p:val>
                                        </p:tav>
                                      </p:tavLst>
                                    </p:anim>
                                  </p:childTnLst>
                                </p:cTn>
                              </p:par>
                              <p:par>
                                <p:cTn id="34" presetID="23" presetClass="entr" presetSubtype="272" fill="hold" nodeType="withEffect">
                                  <p:stCondLst>
                                    <p:cond delay="0"/>
                                  </p:stCondLst>
                                  <p:childTnLst>
                                    <p:set>
                                      <p:cBhvr>
                                        <p:cTn id="35" dur="1" fill="hold">
                                          <p:stCondLst>
                                            <p:cond delay="0"/>
                                          </p:stCondLst>
                                        </p:cTn>
                                        <p:tgtEl>
                                          <p:spTgt spid="14"/>
                                        </p:tgtEl>
                                        <p:attrNameLst>
                                          <p:attrName>style.visibility</p:attrName>
                                        </p:attrNameLst>
                                      </p:cBhvr>
                                      <p:to>
                                        <p:strVal val="visible"/>
                                      </p:to>
                                    </p:set>
                                    <p:anim calcmode="lin" valueType="num">
                                      <p:cBhvr>
                                        <p:cTn id="36" dur="500" fill="hold"/>
                                        <p:tgtEl>
                                          <p:spTgt spid="14"/>
                                        </p:tgtEl>
                                        <p:attrNameLst>
                                          <p:attrName>ppt_w</p:attrName>
                                        </p:attrNameLst>
                                      </p:cBhvr>
                                      <p:tavLst>
                                        <p:tav tm="0">
                                          <p:val>
                                            <p:strVal val="2/3*#ppt_w"/>
                                          </p:val>
                                        </p:tav>
                                        <p:tav tm="100000">
                                          <p:val>
                                            <p:strVal val="#ppt_w"/>
                                          </p:val>
                                        </p:tav>
                                      </p:tavLst>
                                    </p:anim>
                                    <p:anim calcmode="lin" valueType="num">
                                      <p:cBhvr>
                                        <p:cTn id="37" dur="500" fill="hold"/>
                                        <p:tgtEl>
                                          <p:spTgt spid="14"/>
                                        </p:tgtEl>
                                        <p:attrNameLst>
                                          <p:attrName>ppt_h</p:attrName>
                                        </p:attrNameLst>
                                      </p:cBhvr>
                                      <p:tavLst>
                                        <p:tav tm="0">
                                          <p:val>
                                            <p:strVal val="2/3*#ppt_h"/>
                                          </p:val>
                                        </p:tav>
                                        <p:tav tm="100000">
                                          <p:val>
                                            <p:strVal val="#ppt_h"/>
                                          </p:val>
                                        </p:tav>
                                      </p:tavLst>
                                    </p:anim>
                                  </p:childTnLst>
                                </p:cTn>
                              </p:par>
                              <p:par>
                                <p:cTn id="38" presetID="21" presetClass="entr" presetSubtype="8" fill="hold" grpId="0" nodeType="withEffect">
                                  <p:stCondLst>
                                    <p:cond delay="0"/>
                                  </p:stCondLst>
                                  <p:childTnLst>
                                    <p:set>
                                      <p:cBhvr>
                                        <p:cTn id="39" dur="1" fill="hold">
                                          <p:stCondLst>
                                            <p:cond delay="0"/>
                                          </p:stCondLst>
                                        </p:cTn>
                                        <p:tgtEl>
                                          <p:spTgt spid="71"/>
                                        </p:tgtEl>
                                        <p:attrNameLst>
                                          <p:attrName>style.visibility</p:attrName>
                                        </p:attrNameLst>
                                      </p:cBhvr>
                                      <p:to>
                                        <p:strVal val="visible"/>
                                      </p:to>
                                    </p:set>
                                    <p:animEffect transition="in" filter="wheel(8)">
                                      <p:cBhvr>
                                        <p:cTn id="40" dur="500"/>
                                        <p:tgtEl>
                                          <p:spTgt spid="71"/>
                                        </p:tgtEl>
                                      </p:cBhvr>
                                    </p:animEffect>
                                  </p:childTnLst>
                                </p:cTn>
                              </p:par>
                              <p:par>
                                <p:cTn id="41" presetID="23" presetClass="entr" presetSubtype="272" fill="hold" nodeType="withEffect">
                                  <p:stCondLst>
                                    <p:cond delay="0"/>
                                  </p:stCondLst>
                                  <p:childTnLst>
                                    <p:set>
                                      <p:cBhvr>
                                        <p:cTn id="42" dur="1" fill="hold">
                                          <p:stCondLst>
                                            <p:cond delay="0"/>
                                          </p:stCondLst>
                                        </p:cTn>
                                        <p:tgtEl>
                                          <p:spTgt spid="11"/>
                                        </p:tgtEl>
                                        <p:attrNameLst>
                                          <p:attrName>style.visibility</p:attrName>
                                        </p:attrNameLst>
                                      </p:cBhvr>
                                      <p:to>
                                        <p:strVal val="visible"/>
                                      </p:to>
                                    </p:set>
                                    <p:anim calcmode="lin" valueType="num">
                                      <p:cBhvr>
                                        <p:cTn id="43" dur="500" fill="hold"/>
                                        <p:tgtEl>
                                          <p:spTgt spid="11"/>
                                        </p:tgtEl>
                                        <p:attrNameLst>
                                          <p:attrName>ppt_w</p:attrName>
                                        </p:attrNameLst>
                                      </p:cBhvr>
                                      <p:tavLst>
                                        <p:tav tm="0">
                                          <p:val>
                                            <p:strVal val="2/3*#ppt_w"/>
                                          </p:val>
                                        </p:tav>
                                        <p:tav tm="100000">
                                          <p:val>
                                            <p:strVal val="#ppt_w"/>
                                          </p:val>
                                        </p:tav>
                                      </p:tavLst>
                                    </p:anim>
                                    <p:anim calcmode="lin" valueType="num">
                                      <p:cBhvr>
                                        <p:cTn id="44" dur="500" fill="hold"/>
                                        <p:tgtEl>
                                          <p:spTgt spid="11"/>
                                        </p:tgtEl>
                                        <p:attrNameLst>
                                          <p:attrName>ppt_h</p:attrName>
                                        </p:attrNameLst>
                                      </p:cBhvr>
                                      <p:tavLst>
                                        <p:tav tm="0">
                                          <p:val>
                                            <p:strVal val="2/3*#ppt_h"/>
                                          </p:val>
                                        </p:tav>
                                        <p:tav tm="100000">
                                          <p:val>
                                            <p:strVal val="#ppt_h"/>
                                          </p:val>
                                        </p:tav>
                                      </p:tavLst>
                                    </p:anim>
                                  </p:childTnLst>
                                </p:cTn>
                              </p:par>
                              <p:par>
                                <p:cTn id="45" presetID="23" presetClass="entr" presetSubtype="272" fill="hold" nodeType="withEffect">
                                  <p:stCondLst>
                                    <p:cond delay="0"/>
                                  </p:stCondLst>
                                  <p:childTnLst>
                                    <p:set>
                                      <p:cBhvr>
                                        <p:cTn id="46" dur="1" fill="hold">
                                          <p:stCondLst>
                                            <p:cond delay="0"/>
                                          </p:stCondLst>
                                        </p:cTn>
                                        <p:tgtEl>
                                          <p:spTgt spid="7"/>
                                        </p:tgtEl>
                                        <p:attrNameLst>
                                          <p:attrName>style.visibility</p:attrName>
                                        </p:attrNameLst>
                                      </p:cBhvr>
                                      <p:to>
                                        <p:strVal val="visible"/>
                                      </p:to>
                                    </p:set>
                                    <p:anim calcmode="lin" valueType="num">
                                      <p:cBhvr>
                                        <p:cTn id="47" dur="500" fill="hold"/>
                                        <p:tgtEl>
                                          <p:spTgt spid="7"/>
                                        </p:tgtEl>
                                        <p:attrNameLst>
                                          <p:attrName>ppt_w</p:attrName>
                                        </p:attrNameLst>
                                      </p:cBhvr>
                                      <p:tavLst>
                                        <p:tav tm="0">
                                          <p:val>
                                            <p:strVal val="2/3*#ppt_w"/>
                                          </p:val>
                                        </p:tav>
                                        <p:tav tm="100000">
                                          <p:val>
                                            <p:strVal val="#ppt_w"/>
                                          </p:val>
                                        </p:tav>
                                      </p:tavLst>
                                    </p:anim>
                                    <p:anim calcmode="lin" valueType="num">
                                      <p:cBhvr>
                                        <p:cTn id="48" dur="500" fill="hold"/>
                                        <p:tgtEl>
                                          <p:spTgt spid="7"/>
                                        </p:tgtEl>
                                        <p:attrNameLst>
                                          <p:attrName>ppt_h</p:attrName>
                                        </p:attrNameLst>
                                      </p:cBhvr>
                                      <p:tavLst>
                                        <p:tav tm="0">
                                          <p:val>
                                            <p:strVal val="2/3*#ppt_h"/>
                                          </p:val>
                                        </p:tav>
                                        <p:tav tm="100000">
                                          <p:val>
                                            <p:strVal val="#ppt_h"/>
                                          </p:val>
                                        </p:tav>
                                      </p:tavLst>
                                    </p:anim>
                                  </p:childTnLst>
                                </p:cTn>
                              </p:par>
                              <p:par>
                                <p:cTn id="49" presetID="23" presetClass="entr" presetSubtype="272" fill="hold" nodeType="withEffect">
                                  <p:stCondLst>
                                    <p:cond delay="0"/>
                                  </p:stCondLst>
                                  <p:childTnLst>
                                    <p:set>
                                      <p:cBhvr>
                                        <p:cTn id="50" dur="1" fill="hold">
                                          <p:stCondLst>
                                            <p:cond delay="0"/>
                                          </p:stCondLst>
                                        </p:cTn>
                                        <p:tgtEl>
                                          <p:spTgt spid="8"/>
                                        </p:tgtEl>
                                        <p:attrNameLst>
                                          <p:attrName>style.visibility</p:attrName>
                                        </p:attrNameLst>
                                      </p:cBhvr>
                                      <p:to>
                                        <p:strVal val="visible"/>
                                      </p:to>
                                    </p:set>
                                    <p:anim calcmode="lin" valueType="num">
                                      <p:cBhvr>
                                        <p:cTn id="51" dur="500" fill="hold"/>
                                        <p:tgtEl>
                                          <p:spTgt spid="8"/>
                                        </p:tgtEl>
                                        <p:attrNameLst>
                                          <p:attrName>ppt_w</p:attrName>
                                        </p:attrNameLst>
                                      </p:cBhvr>
                                      <p:tavLst>
                                        <p:tav tm="0">
                                          <p:val>
                                            <p:strVal val="2/3*#ppt_w"/>
                                          </p:val>
                                        </p:tav>
                                        <p:tav tm="100000">
                                          <p:val>
                                            <p:strVal val="#ppt_w"/>
                                          </p:val>
                                        </p:tav>
                                      </p:tavLst>
                                    </p:anim>
                                    <p:anim calcmode="lin" valueType="num">
                                      <p:cBhvr>
                                        <p:cTn id="52" dur="500" fill="hold"/>
                                        <p:tgtEl>
                                          <p:spTgt spid="8"/>
                                        </p:tgtEl>
                                        <p:attrNameLst>
                                          <p:attrName>ppt_h</p:attrName>
                                        </p:attrNameLst>
                                      </p:cBhvr>
                                      <p:tavLst>
                                        <p:tav tm="0">
                                          <p:val>
                                            <p:strVal val="2/3*#ppt_h"/>
                                          </p:val>
                                        </p:tav>
                                        <p:tav tm="100000">
                                          <p:val>
                                            <p:strVal val="#ppt_h"/>
                                          </p:val>
                                        </p:tav>
                                      </p:tavLst>
                                    </p:anim>
                                  </p:childTnLst>
                                </p:cTn>
                              </p:par>
                              <p:par>
                                <p:cTn id="53" presetID="23" presetClass="entr" presetSubtype="272" fill="hold" nodeType="withEffect">
                                  <p:stCondLst>
                                    <p:cond delay="0"/>
                                  </p:stCondLst>
                                  <p:childTnLst>
                                    <p:set>
                                      <p:cBhvr>
                                        <p:cTn id="54" dur="1" fill="hold">
                                          <p:stCondLst>
                                            <p:cond delay="0"/>
                                          </p:stCondLst>
                                        </p:cTn>
                                        <p:tgtEl>
                                          <p:spTgt spid="9"/>
                                        </p:tgtEl>
                                        <p:attrNameLst>
                                          <p:attrName>style.visibility</p:attrName>
                                        </p:attrNameLst>
                                      </p:cBhvr>
                                      <p:to>
                                        <p:strVal val="visible"/>
                                      </p:to>
                                    </p:set>
                                    <p:anim calcmode="lin" valueType="num">
                                      <p:cBhvr>
                                        <p:cTn id="55" dur="500" fill="hold"/>
                                        <p:tgtEl>
                                          <p:spTgt spid="9"/>
                                        </p:tgtEl>
                                        <p:attrNameLst>
                                          <p:attrName>ppt_w</p:attrName>
                                        </p:attrNameLst>
                                      </p:cBhvr>
                                      <p:tavLst>
                                        <p:tav tm="0">
                                          <p:val>
                                            <p:strVal val="2/3*#ppt_w"/>
                                          </p:val>
                                        </p:tav>
                                        <p:tav tm="100000">
                                          <p:val>
                                            <p:strVal val="#ppt_w"/>
                                          </p:val>
                                        </p:tav>
                                      </p:tavLst>
                                    </p:anim>
                                    <p:anim calcmode="lin" valueType="num">
                                      <p:cBhvr>
                                        <p:cTn id="56" dur="500" fill="hold"/>
                                        <p:tgtEl>
                                          <p:spTgt spid="9"/>
                                        </p:tgtEl>
                                        <p:attrNameLst>
                                          <p:attrName>ppt_h</p:attrName>
                                        </p:attrNameLst>
                                      </p:cBhvr>
                                      <p:tavLst>
                                        <p:tav tm="0">
                                          <p:val>
                                            <p:strVal val="2/3*#ppt_h"/>
                                          </p:val>
                                        </p:tav>
                                        <p:tav tm="100000">
                                          <p:val>
                                            <p:strVal val="#ppt_h"/>
                                          </p:val>
                                        </p:tav>
                                      </p:tavLst>
                                    </p:anim>
                                  </p:childTnLst>
                                </p:cTn>
                              </p:par>
                              <p:par>
                                <p:cTn id="57" presetID="23" presetClass="entr" presetSubtype="272" fill="hold" nodeType="withEffect">
                                  <p:stCondLst>
                                    <p:cond delay="0"/>
                                  </p:stCondLst>
                                  <p:childTnLst>
                                    <p:set>
                                      <p:cBhvr>
                                        <p:cTn id="58" dur="1" fill="hold">
                                          <p:stCondLst>
                                            <p:cond delay="0"/>
                                          </p:stCondLst>
                                        </p:cTn>
                                        <p:tgtEl>
                                          <p:spTgt spid="10"/>
                                        </p:tgtEl>
                                        <p:attrNameLst>
                                          <p:attrName>style.visibility</p:attrName>
                                        </p:attrNameLst>
                                      </p:cBhvr>
                                      <p:to>
                                        <p:strVal val="visible"/>
                                      </p:to>
                                    </p:set>
                                    <p:anim calcmode="lin" valueType="num">
                                      <p:cBhvr>
                                        <p:cTn id="59" dur="500" fill="hold"/>
                                        <p:tgtEl>
                                          <p:spTgt spid="10"/>
                                        </p:tgtEl>
                                        <p:attrNameLst>
                                          <p:attrName>ppt_w</p:attrName>
                                        </p:attrNameLst>
                                      </p:cBhvr>
                                      <p:tavLst>
                                        <p:tav tm="0">
                                          <p:val>
                                            <p:strVal val="2/3*#ppt_w"/>
                                          </p:val>
                                        </p:tav>
                                        <p:tav tm="100000">
                                          <p:val>
                                            <p:strVal val="#ppt_w"/>
                                          </p:val>
                                        </p:tav>
                                      </p:tavLst>
                                    </p:anim>
                                    <p:anim calcmode="lin" valueType="num">
                                      <p:cBhvr>
                                        <p:cTn id="60" dur="500" fill="hold"/>
                                        <p:tgtEl>
                                          <p:spTgt spid="10"/>
                                        </p:tgtEl>
                                        <p:attrNameLst>
                                          <p:attrName>ppt_h</p:attrName>
                                        </p:attrNameLst>
                                      </p:cBhvr>
                                      <p:tavLst>
                                        <p:tav tm="0">
                                          <p:val>
                                            <p:strVal val="2/3*#ppt_h"/>
                                          </p:val>
                                        </p:tav>
                                        <p:tav tm="100000">
                                          <p:val>
                                            <p:strVal val="#ppt_h"/>
                                          </p:val>
                                        </p:tav>
                                      </p:tavLst>
                                    </p:anim>
                                  </p:childTnLst>
                                </p:cTn>
                              </p:par>
                              <p:par>
                                <p:cTn id="61" presetID="22" presetClass="entr" presetSubtype="2" fill="hold" nodeType="withEffect">
                                  <p:stCondLst>
                                    <p:cond delay="0"/>
                                  </p:stCondLst>
                                  <p:childTnLst>
                                    <p:set>
                                      <p:cBhvr>
                                        <p:cTn id="62" dur="1" fill="hold">
                                          <p:stCondLst>
                                            <p:cond delay="0"/>
                                          </p:stCondLst>
                                        </p:cTn>
                                        <p:tgtEl>
                                          <p:spTgt spid="72"/>
                                        </p:tgtEl>
                                        <p:attrNameLst>
                                          <p:attrName>style.visibility</p:attrName>
                                        </p:attrNameLst>
                                      </p:cBhvr>
                                      <p:to>
                                        <p:strVal val="visible"/>
                                      </p:to>
                                    </p:set>
                                    <p:animEffect transition="in" filter="wipe(right)">
                                      <p:cBhvr>
                                        <p:cTn id="63" dur="500"/>
                                        <p:tgtEl>
                                          <p:spTgt spid="72"/>
                                        </p:tgtEl>
                                      </p:cBhvr>
                                    </p:animEffect>
                                  </p:childTnLst>
                                </p:cTn>
                              </p:par>
                              <p:par>
                                <p:cTn id="64" presetID="22" presetClass="entr" presetSubtype="2" fill="hold" nodeType="withEffect">
                                  <p:stCondLst>
                                    <p:cond delay="0"/>
                                  </p:stCondLst>
                                  <p:childTnLst>
                                    <p:set>
                                      <p:cBhvr>
                                        <p:cTn id="65" dur="1" fill="hold">
                                          <p:stCondLst>
                                            <p:cond delay="0"/>
                                          </p:stCondLst>
                                        </p:cTn>
                                        <p:tgtEl>
                                          <p:spTgt spid="53"/>
                                        </p:tgtEl>
                                        <p:attrNameLst>
                                          <p:attrName>style.visibility</p:attrName>
                                        </p:attrNameLst>
                                      </p:cBhvr>
                                      <p:to>
                                        <p:strVal val="visible"/>
                                      </p:to>
                                    </p:set>
                                    <p:animEffect transition="in" filter="wipe(right)">
                                      <p:cBhvr>
                                        <p:cTn id="66" dur="500"/>
                                        <p:tgtEl>
                                          <p:spTgt spid="53"/>
                                        </p:tgtEl>
                                      </p:cBhvr>
                                    </p:animEffect>
                                  </p:childTnLst>
                                </p:cTn>
                              </p:par>
                              <p:par>
                                <p:cTn id="67" presetID="22" presetClass="entr" presetSubtype="8" fill="hold" nodeType="withEffect">
                                  <p:stCondLst>
                                    <p:cond delay="0"/>
                                  </p:stCondLst>
                                  <p:childTnLst>
                                    <p:set>
                                      <p:cBhvr>
                                        <p:cTn id="68" dur="1" fill="hold">
                                          <p:stCondLst>
                                            <p:cond delay="0"/>
                                          </p:stCondLst>
                                        </p:cTn>
                                        <p:tgtEl>
                                          <p:spTgt spid="51"/>
                                        </p:tgtEl>
                                        <p:attrNameLst>
                                          <p:attrName>style.visibility</p:attrName>
                                        </p:attrNameLst>
                                      </p:cBhvr>
                                      <p:to>
                                        <p:strVal val="visible"/>
                                      </p:to>
                                    </p:set>
                                    <p:animEffect transition="in" filter="wipe(left)">
                                      <p:cBhvr>
                                        <p:cTn id="69" dur="500"/>
                                        <p:tgtEl>
                                          <p:spTgt spid="51"/>
                                        </p:tgtEl>
                                      </p:cBhvr>
                                    </p:animEffect>
                                  </p:childTnLst>
                                </p:cTn>
                              </p:par>
                              <p:par>
                                <p:cTn id="70" presetID="22" presetClass="entr" presetSubtype="8" fill="hold" nodeType="withEffect">
                                  <p:stCondLst>
                                    <p:cond delay="0"/>
                                  </p:stCondLst>
                                  <p:childTnLst>
                                    <p:set>
                                      <p:cBhvr>
                                        <p:cTn id="71" dur="1" fill="hold">
                                          <p:stCondLst>
                                            <p:cond delay="0"/>
                                          </p:stCondLst>
                                        </p:cTn>
                                        <p:tgtEl>
                                          <p:spTgt spid="75"/>
                                        </p:tgtEl>
                                        <p:attrNameLst>
                                          <p:attrName>style.visibility</p:attrName>
                                        </p:attrNameLst>
                                      </p:cBhvr>
                                      <p:to>
                                        <p:strVal val="visible"/>
                                      </p:to>
                                    </p:set>
                                    <p:animEffect transition="in" filter="wipe(left)">
                                      <p:cBhvr>
                                        <p:cTn id="72" dur="500"/>
                                        <p:tgtEl>
                                          <p:spTgt spid="75"/>
                                        </p:tgtEl>
                                      </p:cBhvr>
                                    </p:animEffect>
                                  </p:childTnLst>
                                </p:cTn>
                              </p:par>
                              <p:par>
                                <p:cTn id="73" presetID="22" presetClass="entr" presetSubtype="1" fill="hold" nodeType="withEffect">
                                  <p:stCondLst>
                                    <p:cond delay="0"/>
                                  </p:stCondLst>
                                  <p:childTnLst>
                                    <p:set>
                                      <p:cBhvr>
                                        <p:cTn id="74" dur="1" fill="hold">
                                          <p:stCondLst>
                                            <p:cond delay="0"/>
                                          </p:stCondLst>
                                        </p:cTn>
                                        <p:tgtEl>
                                          <p:spTgt spid="58"/>
                                        </p:tgtEl>
                                        <p:attrNameLst>
                                          <p:attrName>style.visibility</p:attrName>
                                        </p:attrNameLst>
                                      </p:cBhvr>
                                      <p:to>
                                        <p:strVal val="visible"/>
                                      </p:to>
                                    </p:set>
                                    <p:animEffect transition="in" filter="wipe(up)">
                                      <p:cBhvr>
                                        <p:cTn id="75"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animBg="1"/>
      <p:bldP spid="63" grpId="0" animBg="1"/>
      <p:bldP spid="55" grpId="0"/>
      <p:bldP spid="55" grpId="1"/>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033E5647-6F5F-4FEC-A9E4-AEE7C35956B3}"/>
              </a:ext>
            </a:extLst>
          </p:cNvPr>
          <p:cNvSpPr/>
          <p:nvPr/>
        </p:nvSpPr>
        <p:spPr>
          <a:xfrm>
            <a:off x="8371189" y="5244689"/>
            <a:ext cx="1436817" cy="433826"/>
          </a:xfrm>
          <a:prstGeom prst="rect">
            <a:avLst/>
          </a:prstGeom>
        </p:spPr>
        <p:txBody>
          <a:bodyPr wrap="none" anchor="t">
            <a:noAutofit/>
          </a:bodyPr>
          <a:lstStyle/>
          <a:p>
            <a:pPr algn="ctr" defTabSz="913347" fontAlgn="base">
              <a:lnSpc>
                <a:spcPct val="90000"/>
              </a:lnSpc>
              <a:spcBef>
                <a:spcPct val="0"/>
              </a:spcBef>
              <a:spcAft>
                <a:spcPct val="0"/>
              </a:spcAft>
              <a:defRPr/>
            </a:pPr>
            <a:r>
              <a:rPr lang="en-US" sz="1600">
                <a:solidFill>
                  <a:schemeClr val="tx1">
                    <a:lumMod val="50000"/>
                  </a:schemeClr>
                </a:solidFill>
                <a:latin typeface="Segoe UI" panose="020B0502040204020203" pitchFamily="34" charset="0"/>
                <a:cs typeface="Segoe UI" panose="020B0502040204020203" pitchFamily="34" charset="0"/>
              </a:rPr>
              <a:t>Active Directory</a:t>
            </a:r>
          </a:p>
        </p:txBody>
      </p:sp>
      <p:sp>
        <p:nvSpPr>
          <p:cNvPr id="39" name="Rectangle 38">
            <a:extLst>
              <a:ext uri="{FF2B5EF4-FFF2-40B4-BE49-F238E27FC236}">
                <a16:creationId xmlns:a16="http://schemas.microsoft.com/office/drawing/2014/main" id="{93C694A4-9F1E-4CAB-8042-260865ABE532}"/>
              </a:ext>
            </a:extLst>
          </p:cNvPr>
          <p:cNvSpPr/>
          <p:nvPr/>
        </p:nvSpPr>
        <p:spPr>
          <a:xfrm>
            <a:off x="8465724" y="2558426"/>
            <a:ext cx="1300502" cy="524929"/>
          </a:xfrm>
          <a:prstGeom prst="rect">
            <a:avLst/>
          </a:prstGeom>
        </p:spPr>
        <p:txBody>
          <a:bodyPr wrap="none" anchor="t">
            <a:noAutofit/>
          </a:bodyPr>
          <a:lstStyle/>
          <a:p>
            <a:pPr algn="ctr" defTabSz="913347" fontAlgn="base">
              <a:lnSpc>
                <a:spcPct val="90000"/>
              </a:lnSpc>
              <a:spcBef>
                <a:spcPct val="0"/>
              </a:spcBef>
              <a:spcAft>
                <a:spcPct val="0"/>
              </a:spcAft>
              <a:defRPr/>
            </a:pPr>
            <a:r>
              <a:rPr lang="en-US" sz="1600">
                <a:solidFill>
                  <a:schemeClr val="tx1">
                    <a:lumMod val="50000"/>
                  </a:schemeClr>
                </a:solidFill>
                <a:latin typeface="Segoe UI" panose="020B0502040204020203" pitchFamily="34" charset="0"/>
                <a:cs typeface="Segoe UI" panose="020B0502040204020203" pitchFamily="34" charset="0"/>
              </a:rPr>
              <a:t>Azure </a:t>
            </a:r>
            <a:br>
              <a:rPr lang="en-US" sz="1600">
                <a:solidFill>
                  <a:schemeClr val="tx1">
                    <a:lumMod val="50000"/>
                  </a:schemeClr>
                </a:solidFill>
                <a:latin typeface="Segoe UI" panose="020B0502040204020203" pitchFamily="34" charset="0"/>
                <a:cs typeface="Segoe UI" panose="020B0502040204020203" pitchFamily="34" charset="0"/>
              </a:rPr>
            </a:br>
            <a:r>
              <a:rPr lang="en-US" sz="1600">
                <a:solidFill>
                  <a:schemeClr val="tx1">
                    <a:lumMod val="50000"/>
                  </a:schemeClr>
                </a:solidFill>
                <a:latin typeface="Segoe UI" panose="020B0502040204020203" pitchFamily="34" charset="0"/>
                <a:cs typeface="Segoe UI" panose="020B0502040204020203" pitchFamily="34" charset="0"/>
              </a:rPr>
              <a:t>Active Directory</a:t>
            </a:r>
          </a:p>
        </p:txBody>
      </p:sp>
      <p:sp>
        <p:nvSpPr>
          <p:cNvPr id="95" name="arrow">
            <a:extLst>
              <a:ext uri="{FF2B5EF4-FFF2-40B4-BE49-F238E27FC236}">
                <a16:creationId xmlns:a16="http://schemas.microsoft.com/office/drawing/2014/main" id="{03F08B14-B7FB-45EE-AFD5-FD14F2BA859A}"/>
              </a:ext>
            </a:extLst>
          </p:cNvPr>
          <p:cNvSpPr>
            <a:spLocks noChangeAspect="1" noEditPoints="1"/>
          </p:cNvSpPr>
          <p:nvPr/>
        </p:nvSpPr>
        <p:spPr bwMode="auto">
          <a:xfrm rot="16200000">
            <a:off x="9002604" y="3210360"/>
            <a:ext cx="165273" cy="152508"/>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2700" cap="sq">
            <a:solidFill>
              <a:srgbClr val="A6A6A6"/>
            </a:solidFill>
            <a:prstDash val="solid"/>
            <a:miter lim="800000"/>
            <a:headEnd/>
            <a:tailEnd/>
          </a:ln>
          <a:extLst/>
        </p:spPr>
        <p:txBody>
          <a:bodyPr vert="horz" wrap="square" lIns="89630" tIns="44814" rIns="89630" bIns="44814" numCol="1" anchor="t" anchorCtr="0" compatLnSpc="1">
            <a:prstTxWarp prst="textNoShape">
              <a:avLst/>
            </a:prstTxWarp>
            <a:noAutofit/>
          </a:bodyPr>
          <a:lstStyle/>
          <a:p>
            <a:pPr defTabSz="914192">
              <a:defRPr/>
            </a:pPr>
            <a:endParaRPr lang="en-US" sz="1300">
              <a:gradFill>
                <a:gsLst>
                  <a:gs pos="0">
                    <a:srgbClr val="505050"/>
                  </a:gs>
                  <a:gs pos="100000">
                    <a:srgbClr val="505050"/>
                  </a:gs>
                </a:gsLst>
                <a:lin ang="5400000" scaled="1"/>
              </a:gradFill>
              <a:latin typeface="Segoe UI" panose="020B0502040204020203" pitchFamily="34" charset="0"/>
              <a:cs typeface="Segoe UI" panose="020B0502040204020203" pitchFamily="34" charset="0"/>
            </a:endParaRPr>
          </a:p>
        </p:txBody>
      </p:sp>
      <p:sp>
        <p:nvSpPr>
          <p:cNvPr id="107" name="arrow">
            <a:extLst>
              <a:ext uri="{FF2B5EF4-FFF2-40B4-BE49-F238E27FC236}">
                <a16:creationId xmlns:a16="http://schemas.microsoft.com/office/drawing/2014/main" id="{03F08B14-B7FB-45EE-AFD5-FD14F2BA859A}"/>
              </a:ext>
            </a:extLst>
          </p:cNvPr>
          <p:cNvSpPr>
            <a:spLocks noChangeAspect="1" noEditPoints="1"/>
          </p:cNvSpPr>
          <p:nvPr/>
        </p:nvSpPr>
        <p:spPr bwMode="auto">
          <a:xfrm rot="5400000" flipV="1">
            <a:off x="9002604" y="4178390"/>
            <a:ext cx="165273" cy="152508"/>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2700" cap="sq">
            <a:solidFill>
              <a:srgbClr val="A6A6A6"/>
            </a:solidFill>
            <a:prstDash val="solid"/>
            <a:miter lim="800000"/>
            <a:headEnd/>
            <a:tailEnd/>
          </a:ln>
          <a:extLst/>
        </p:spPr>
        <p:txBody>
          <a:bodyPr vert="horz" wrap="square" lIns="89630" tIns="44814" rIns="89630" bIns="44814" numCol="1" anchor="t" anchorCtr="0" compatLnSpc="1">
            <a:prstTxWarp prst="textNoShape">
              <a:avLst/>
            </a:prstTxWarp>
            <a:noAutofit/>
          </a:bodyPr>
          <a:lstStyle/>
          <a:p>
            <a:pPr defTabSz="914192">
              <a:defRPr/>
            </a:pPr>
            <a:endParaRPr lang="en-US" sz="1300">
              <a:gradFill>
                <a:gsLst>
                  <a:gs pos="0">
                    <a:srgbClr val="505050"/>
                  </a:gs>
                  <a:gs pos="100000">
                    <a:srgbClr val="505050"/>
                  </a:gs>
                </a:gsLst>
                <a:lin ang="5400000" scaled="1"/>
              </a:gradFill>
              <a:latin typeface="Segoe UI" panose="020B0502040204020203" pitchFamily="34" charset="0"/>
              <a:cs typeface="Segoe UI" panose="020B0502040204020203" pitchFamily="34" charset="0"/>
            </a:endParaRPr>
          </a:p>
        </p:txBody>
      </p:sp>
      <p:sp>
        <p:nvSpPr>
          <p:cNvPr id="6" name="Rectangle 5">
            <a:extLst>
              <a:ext uri="{FF2B5EF4-FFF2-40B4-BE49-F238E27FC236}">
                <a16:creationId xmlns:a16="http://schemas.microsoft.com/office/drawing/2014/main" id="{44EE7A31-2DE8-4D28-89B6-8D2F6CBD5EAD}"/>
              </a:ext>
            </a:extLst>
          </p:cNvPr>
          <p:cNvSpPr/>
          <p:nvPr/>
        </p:nvSpPr>
        <p:spPr>
          <a:xfrm>
            <a:off x="2662364" y="2558426"/>
            <a:ext cx="1182245" cy="524929"/>
          </a:xfrm>
          <a:prstGeom prst="rect">
            <a:avLst/>
          </a:prstGeom>
        </p:spPr>
        <p:txBody>
          <a:bodyPr wrap="none" anchor="t">
            <a:noAutofit/>
          </a:bodyPr>
          <a:lstStyle/>
          <a:p>
            <a:pPr algn="ctr" defTabSz="913347" fontAlgn="base">
              <a:lnSpc>
                <a:spcPct val="90000"/>
              </a:lnSpc>
              <a:spcBef>
                <a:spcPct val="0"/>
              </a:spcBef>
              <a:spcAft>
                <a:spcPct val="0"/>
              </a:spcAft>
              <a:defRPr/>
            </a:pPr>
            <a:r>
              <a:rPr lang="en-US" sz="1600" dirty="0">
                <a:solidFill>
                  <a:schemeClr val="tx1">
                    <a:lumMod val="50000"/>
                  </a:schemeClr>
                </a:solidFill>
                <a:latin typeface="Segoe UI" panose="020B0502040204020203" pitchFamily="34" charset="0"/>
                <a:cs typeface="Segoe UI" panose="020B0502040204020203" pitchFamily="34" charset="0"/>
              </a:rPr>
              <a:t>Azure</a:t>
            </a:r>
          </a:p>
          <a:p>
            <a:pPr algn="ctr" defTabSz="913347" fontAlgn="base">
              <a:lnSpc>
                <a:spcPct val="90000"/>
              </a:lnSpc>
              <a:spcBef>
                <a:spcPct val="0"/>
              </a:spcBef>
              <a:spcAft>
                <a:spcPct val="0"/>
              </a:spcAft>
              <a:defRPr/>
            </a:pPr>
            <a:r>
              <a:rPr lang="en-US" sz="1600" dirty="0">
                <a:solidFill>
                  <a:schemeClr val="tx1">
                    <a:lumMod val="50000"/>
                  </a:schemeClr>
                </a:solidFill>
                <a:latin typeface="Segoe UI" panose="020B0502040204020203" pitchFamily="34" charset="0"/>
                <a:cs typeface="Segoe UI" panose="020B0502040204020203" pitchFamily="34" charset="0"/>
              </a:rPr>
              <a:t>Cloud</a:t>
            </a:r>
          </a:p>
        </p:txBody>
      </p:sp>
      <p:sp>
        <p:nvSpPr>
          <p:cNvPr id="8" name="Freeform 5">
            <a:extLst>
              <a:ext uri="{FF2B5EF4-FFF2-40B4-BE49-F238E27FC236}">
                <a16:creationId xmlns:a16="http://schemas.microsoft.com/office/drawing/2014/main" id="{4F58778D-E85E-47CD-912E-BCC6351D343A}"/>
              </a:ext>
            </a:extLst>
          </p:cNvPr>
          <p:cNvSpPr>
            <a:spLocks noChangeAspect="1"/>
          </p:cNvSpPr>
          <p:nvPr/>
        </p:nvSpPr>
        <p:spPr bwMode="auto">
          <a:xfrm>
            <a:off x="3041904" y="2071161"/>
            <a:ext cx="423166" cy="294172"/>
          </a:xfrm>
          <a:custGeom>
            <a:avLst/>
            <a:gdLst>
              <a:gd name="T0" fmla="*/ 148 w 678"/>
              <a:gd name="T1" fmla="*/ 470 h 470"/>
              <a:gd name="T2" fmla="*/ 498 w 678"/>
              <a:gd name="T3" fmla="*/ 470 h 470"/>
              <a:gd name="T4" fmla="*/ 678 w 678"/>
              <a:gd name="T5" fmla="*/ 288 h 470"/>
              <a:gd name="T6" fmla="*/ 509 w 678"/>
              <a:gd name="T7" fmla="*/ 107 h 470"/>
              <a:gd name="T8" fmla="*/ 339 w 678"/>
              <a:gd name="T9" fmla="*/ 0 h 470"/>
              <a:gd name="T10" fmla="*/ 148 w 678"/>
              <a:gd name="T11" fmla="*/ 171 h 470"/>
              <a:gd name="T12" fmla="*/ 148 w 678"/>
              <a:gd name="T13" fmla="*/ 171 h 470"/>
              <a:gd name="T14" fmla="*/ 0 w 678"/>
              <a:gd name="T15" fmla="*/ 320 h 470"/>
              <a:gd name="T16" fmla="*/ 148 w 678"/>
              <a:gd name="T17" fmla="*/ 470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8" h="470">
                <a:moveTo>
                  <a:pt x="148" y="470"/>
                </a:moveTo>
                <a:cubicBezTo>
                  <a:pt x="498" y="470"/>
                  <a:pt x="498" y="470"/>
                  <a:pt x="498" y="470"/>
                </a:cubicBezTo>
                <a:cubicBezTo>
                  <a:pt x="599" y="470"/>
                  <a:pt x="678" y="390"/>
                  <a:pt x="678" y="288"/>
                </a:cubicBezTo>
                <a:cubicBezTo>
                  <a:pt x="678" y="192"/>
                  <a:pt x="604" y="112"/>
                  <a:pt x="509" y="107"/>
                </a:cubicBezTo>
                <a:cubicBezTo>
                  <a:pt x="477" y="42"/>
                  <a:pt x="413" y="0"/>
                  <a:pt x="339" y="0"/>
                </a:cubicBezTo>
                <a:cubicBezTo>
                  <a:pt x="244" y="0"/>
                  <a:pt x="159" y="74"/>
                  <a:pt x="148" y="171"/>
                </a:cubicBezTo>
                <a:cubicBezTo>
                  <a:pt x="148" y="171"/>
                  <a:pt x="148" y="171"/>
                  <a:pt x="148" y="171"/>
                </a:cubicBezTo>
                <a:cubicBezTo>
                  <a:pt x="69" y="171"/>
                  <a:pt x="0" y="240"/>
                  <a:pt x="0" y="320"/>
                </a:cubicBezTo>
                <a:cubicBezTo>
                  <a:pt x="0" y="401"/>
                  <a:pt x="69" y="470"/>
                  <a:pt x="148" y="470"/>
                </a:cubicBezTo>
                <a:close/>
              </a:path>
            </a:pathLst>
          </a:custGeom>
          <a:solidFill>
            <a:schemeClr val="accent3"/>
          </a:solidFill>
          <a:ln w="15875">
            <a:noFill/>
          </a:ln>
        </p:spPr>
        <p:txBody>
          <a:bodyPr vert="horz" wrap="square" lIns="86116" tIns="43057" rIns="86116" bIns="43057" numCol="1" anchor="t" anchorCtr="0" compatLnSpc="1">
            <a:prstTxWarp prst="textNoShape">
              <a:avLst/>
            </a:prstTxWarp>
          </a:bodyPr>
          <a:lstStyle/>
          <a:p>
            <a:pPr algn="ctr" defTabSz="860931">
              <a:defRPr/>
            </a:pPr>
            <a:endParaRPr lang="en-US" sz="1200" kern="0">
              <a:solidFill>
                <a:schemeClr val="bg1">
                  <a:lumMod val="50000"/>
                </a:schemeClr>
              </a:solidFill>
              <a:latin typeface="Segoe UI Light"/>
            </a:endParaRPr>
          </a:p>
        </p:txBody>
      </p:sp>
      <p:sp>
        <p:nvSpPr>
          <p:cNvPr id="7" name="Rectangle 6">
            <a:extLst>
              <a:ext uri="{FF2B5EF4-FFF2-40B4-BE49-F238E27FC236}">
                <a16:creationId xmlns:a16="http://schemas.microsoft.com/office/drawing/2014/main" id="{0585B50B-A317-42A4-835E-5AAAD1F54794}"/>
              </a:ext>
            </a:extLst>
          </p:cNvPr>
          <p:cNvSpPr/>
          <p:nvPr/>
        </p:nvSpPr>
        <p:spPr>
          <a:xfrm>
            <a:off x="2757440" y="5244689"/>
            <a:ext cx="992093" cy="433826"/>
          </a:xfrm>
          <a:prstGeom prst="rect">
            <a:avLst/>
          </a:prstGeom>
        </p:spPr>
        <p:txBody>
          <a:bodyPr wrap="none" anchor="t">
            <a:noAutofit/>
          </a:bodyPr>
          <a:lstStyle/>
          <a:p>
            <a:pPr algn="ctr" defTabSz="913347" fontAlgn="base">
              <a:lnSpc>
                <a:spcPct val="90000"/>
              </a:lnSpc>
              <a:spcBef>
                <a:spcPct val="0"/>
              </a:spcBef>
              <a:spcAft>
                <a:spcPct val="0"/>
              </a:spcAft>
              <a:defRPr/>
            </a:pPr>
            <a:r>
              <a:rPr lang="en-US" sz="1600" dirty="0">
                <a:solidFill>
                  <a:schemeClr val="tx1">
                    <a:lumMod val="50000"/>
                  </a:schemeClr>
                </a:solidFill>
                <a:latin typeface="Segoe UI" panose="020B0502040204020203" pitchFamily="34" charset="0"/>
                <a:cs typeface="Segoe UI" panose="020B0502040204020203" pitchFamily="34" charset="0"/>
              </a:rPr>
              <a:t>Azure</a:t>
            </a:r>
          </a:p>
          <a:p>
            <a:pPr algn="ctr" defTabSz="913347" fontAlgn="base">
              <a:lnSpc>
                <a:spcPct val="90000"/>
              </a:lnSpc>
              <a:spcBef>
                <a:spcPct val="0"/>
              </a:spcBef>
              <a:spcAft>
                <a:spcPct val="0"/>
              </a:spcAft>
              <a:defRPr/>
            </a:pPr>
            <a:r>
              <a:rPr lang="en-US" sz="1600" dirty="0">
                <a:solidFill>
                  <a:schemeClr val="tx1">
                    <a:lumMod val="50000"/>
                  </a:schemeClr>
                </a:solidFill>
                <a:latin typeface="Segoe UI" panose="020B0502040204020203" pitchFamily="34" charset="0"/>
                <a:cs typeface="Segoe UI" panose="020B0502040204020203" pitchFamily="34" charset="0"/>
              </a:rPr>
              <a:t>Stack</a:t>
            </a:r>
          </a:p>
        </p:txBody>
      </p:sp>
      <p:sp>
        <p:nvSpPr>
          <p:cNvPr id="5" name="Rectangle 4">
            <a:extLst>
              <a:ext uri="{FF2B5EF4-FFF2-40B4-BE49-F238E27FC236}">
                <a16:creationId xmlns:a16="http://schemas.microsoft.com/office/drawing/2014/main" id="{C3991A41-D898-4FD3-8C4D-C556A2FFC00E}"/>
              </a:ext>
            </a:extLst>
          </p:cNvPr>
          <p:cNvSpPr/>
          <p:nvPr/>
        </p:nvSpPr>
        <p:spPr bwMode="auto">
          <a:xfrm>
            <a:off x="2332146" y="3545249"/>
            <a:ext cx="1804772" cy="450858"/>
          </a:xfrm>
          <a:prstGeom prst="rect">
            <a:avLst/>
          </a:prstGeom>
          <a:solidFill>
            <a:schemeClr val="tx1">
              <a:lumMod val="95000"/>
            </a:schemeClr>
          </a:solidFill>
          <a:ln w="19050" cap="sq">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14283" rIns="137141" bIns="118855" numCol="1" spcCol="0" rtlCol="0" fromWordArt="0" anchor="ctr" anchorCtr="0" forceAA="0" compatLnSpc="1">
            <a:prstTxWarp prst="textNoShape">
              <a:avLst/>
            </a:prstTxWarp>
            <a:spAutoFit/>
          </a:bodyPr>
          <a:lstStyle/>
          <a:p>
            <a:pPr algn="ctr" defTabSz="913347" fontAlgn="base">
              <a:spcBef>
                <a:spcPct val="0"/>
              </a:spcBef>
              <a:spcAft>
                <a:spcPct val="0"/>
              </a:spcAft>
              <a:defRPr/>
            </a:pPr>
            <a:r>
              <a:rPr lang="en-US" sz="1400" b="1" spc="20" dirty="0">
                <a:solidFill>
                  <a:schemeClr val="accent5">
                    <a:lumMod val="50000"/>
                  </a:schemeClr>
                </a:solidFill>
                <a:latin typeface="Segoe UI Semibold" charset="0"/>
                <a:ea typeface="Segoe UI Semibold" charset="0"/>
                <a:cs typeface="Segoe UI Semibold" charset="0"/>
              </a:rPr>
              <a:t>Platform</a:t>
            </a:r>
          </a:p>
        </p:txBody>
      </p:sp>
      <p:sp>
        <p:nvSpPr>
          <p:cNvPr id="51" name="arrow">
            <a:extLst>
              <a:ext uri="{FF2B5EF4-FFF2-40B4-BE49-F238E27FC236}">
                <a16:creationId xmlns:a16="http://schemas.microsoft.com/office/drawing/2014/main" id="{03F08B14-B7FB-45EE-AFD5-FD14F2BA859A}"/>
              </a:ext>
            </a:extLst>
          </p:cNvPr>
          <p:cNvSpPr>
            <a:spLocks noChangeAspect="1" noEditPoints="1"/>
          </p:cNvSpPr>
          <p:nvPr/>
        </p:nvSpPr>
        <p:spPr bwMode="auto">
          <a:xfrm rot="16200000">
            <a:off x="3151895" y="3210360"/>
            <a:ext cx="165273" cy="152508"/>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2700" cap="sq">
            <a:solidFill>
              <a:srgbClr val="A6A6A6"/>
            </a:solidFill>
            <a:prstDash val="solid"/>
            <a:miter lim="800000"/>
            <a:headEnd/>
            <a:tailEnd/>
          </a:ln>
          <a:extLst/>
        </p:spPr>
        <p:txBody>
          <a:bodyPr vert="horz" wrap="square" lIns="89630" tIns="44814" rIns="89630" bIns="44814" numCol="1" anchor="t" anchorCtr="0" compatLnSpc="1">
            <a:prstTxWarp prst="textNoShape">
              <a:avLst/>
            </a:prstTxWarp>
            <a:noAutofit/>
          </a:bodyPr>
          <a:lstStyle/>
          <a:p>
            <a:pPr defTabSz="914192">
              <a:defRPr/>
            </a:pPr>
            <a:endParaRPr lang="en-US" sz="1300">
              <a:gradFill>
                <a:gsLst>
                  <a:gs pos="0">
                    <a:srgbClr val="505050"/>
                  </a:gs>
                  <a:gs pos="100000">
                    <a:srgbClr val="505050"/>
                  </a:gs>
                </a:gsLst>
                <a:lin ang="5400000" scaled="1"/>
              </a:gradFill>
              <a:latin typeface="Segoe UI" panose="020B0502040204020203" pitchFamily="34" charset="0"/>
              <a:cs typeface="Segoe UI" panose="020B0502040204020203" pitchFamily="34" charset="0"/>
            </a:endParaRPr>
          </a:p>
        </p:txBody>
      </p:sp>
      <p:sp>
        <p:nvSpPr>
          <p:cNvPr id="103" name="arrow">
            <a:extLst>
              <a:ext uri="{FF2B5EF4-FFF2-40B4-BE49-F238E27FC236}">
                <a16:creationId xmlns:a16="http://schemas.microsoft.com/office/drawing/2014/main" id="{03F08B14-B7FB-45EE-AFD5-FD14F2BA859A}"/>
              </a:ext>
            </a:extLst>
          </p:cNvPr>
          <p:cNvSpPr>
            <a:spLocks noChangeAspect="1" noEditPoints="1"/>
          </p:cNvSpPr>
          <p:nvPr/>
        </p:nvSpPr>
        <p:spPr bwMode="auto">
          <a:xfrm rot="5400000" flipV="1">
            <a:off x="3151895" y="4178390"/>
            <a:ext cx="165273" cy="152508"/>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2700" cap="sq">
            <a:solidFill>
              <a:srgbClr val="A6A6A6"/>
            </a:solidFill>
            <a:prstDash val="solid"/>
            <a:miter lim="800000"/>
            <a:headEnd/>
            <a:tailEnd/>
          </a:ln>
          <a:extLst/>
        </p:spPr>
        <p:txBody>
          <a:bodyPr vert="horz" wrap="square" lIns="89630" tIns="44814" rIns="89630" bIns="44814" numCol="1" anchor="t" anchorCtr="0" compatLnSpc="1">
            <a:prstTxWarp prst="textNoShape">
              <a:avLst/>
            </a:prstTxWarp>
            <a:noAutofit/>
          </a:bodyPr>
          <a:lstStyle/>
          <a:p>
            <a:pPr defTabSz="914192">
              <a:defRPr/>
            </a:pPr>
            <a:endParaRPr lang="en-US" sz="1300">
              <a:gradFill>
                <a:gsLst>
                  <a:gs pos="0">
                    <a:srgbClr val="505050"/>
                  </a:gs>
                  <a:gs pos="100000">
                    <a:srgbClr val="505050"/>
                  </a:gs>
                </a:gsLst>
                <a:lin ang="5400000" scaled="1"/>
              </a:gradFill>
              <a:latin typeface="Segoe UI" panose="020B0502040204020203" pitchFamily="34" charset="0"/>
              <a:cs typeface="Segoe UI" panose="020B0502040204020203" pitchFamily="34" charset="0"/>
            </a:endParaRPr>
          </a:p>
        </p:txBody>
      </p:sp>
      <p:sp>
        <p:nvSpPr>
          <p:cNvPr id="64" name="Rectangle 63">
            <a:extLst>
              <a:ext uri="{FF2B5EF4-FFF2-40B4-BE49-F238E27FC236}">
                <a16:creationId xmlns:a16="http://schemas.microsoft.com/office/drawing/2014/main" id="{FB5A128C-1808-4F83-9654-3A64155D6980}"/>
              </a:ext>
            </a:extLst>
          </p:cNvPr>
          <p:cNvSpPr/>
          <p:nvPr/>
        </p:nvSpPr>
        <p:spPr>
          <a:xfrm>
            <a:off x="4557782" y="5244689"/>
            <a:ext cx="1266247" cy="794472"/>
          </a:xfrm>
          <a:prstGeom prst="rect">
            <a:avLst/>
          </a:prstGeom>
        </p:spPr>
        <p:txBody>
          <a:bodyPr wrap="none" anchor="t">
            <a:noAutofit/>
          </a:bodyPr>
          <a:lstStyle/>
          <a:p>
            <a:pPr algn="ctr" defTabSz="913347" fontAlgn="base">
              <a:lnSpc>
                <a:spcPct val="90000"/>
              </a:lnSpc>
              <a:spcBef>
                <a:spcPct val="0"/>
              </a:spcBef>
              <a:spcAft>
                <a:spcPct val="0"/>
              </a:spcAft>
              <a:defRPr/>
            </a:pPr>
            <a:r>
              <a:rPr lang="en-US" sz="1600" dirty="0">
                <a:solidFill>
                  <a:schemeClr val="tx1">
                    <a:lumMod val="50000"/>
                  </a:schemeClr>
                </a:solidFill>
                <a:latin typeface="Segoe UI" panose="020B0502040204020203" pitchFamily="34" charset="0"/>
                <a:cs typeface="Segoe UI" panose="020B0502040204020203" pitchFamily="34" charset="0"/>
              </a:rPr>
              <a:t>Azure </a:t>
            </a:r>
          </a:p>
          <a:p>
            <a:pPr algn="ctr" defTabSz="913347" fontAlgn="base">
              <a:lnSpc>
                <a:spcPct val="90000"/>
              </a:lnSpc>
              <a:spcBef>
                <a:spcPct val="0"/>
              </a:spcBef>
              <a:spcAft>
                <a:spcPct val="0"/>
              </a:spcAft>
              <a:defRPr/>
            </a:pPr>
            <a:r>
              <a:rPr lang="en-US" sz="1600" dirty="0">
                <a:solidFill>
                  <a:schemeClr val="tx1">
                    <a:lumMod val="50000"/>
                  </a:schemeClr>
                </a:solidFill>
                <a:latin typeface="Segoe UI" panose="020B0502040204020203" pitchFamily="34" charset="0"/>
                <a:cs typeface="Segoe UI" panose="020B0502040204020203" pitchFamily="34" charset="0"/>
              </a:rPr>
              <a:t>DevOps</a:t>
            </a:r>
          </a:p>
          <a:p>
            <a:pPr algn="ctr" defTabSz="913347" fontAlgn="base">
              <a:lnSpc>
                <a:spcPct val="90000"/>
              </a:lnSpc>
              <a:spcBef>
                <a:spcPct val="0"/>
              </a:spcBef>
              <a:spcAft>
                <a:spcPct val="0"/>
              </a:spcAft>
              <a:defRPr/>
            </a:pPr>
            <a:r>
              <a:rPr lang="en-US" sz="1600" dirty="0">
                <a:solidFill>
                  <a:schemeClr val="tx1">
                    <a:lumMod val="50000"/>
                  </a:schemeClr>
                </a:solidFill>
                <a:latin typeface="Segoe UI" panose="020B0502040204020203" pitchFamily="34" charset="0"/>
                <a:cs typeface="Segoe UI" panose="020B0502040204020203" pitchFamily="34" charset="0"/>
              </a:rPr>
              <a:t>Server</a:t>
            </a:r>
          </a:p>
        </p:txBody>
      </p:sp>
      <p:sp>
        <p:nvSpPr>
          <p:cNvPr id="63" name="Rectangle 62">
            <a:extLst>
              <a:ext uri="{FF2B5EF4-FFF2-40B4-BE49-F238E27FC236}">
                <a16:creationId xmlns:a16="http://schemas.microsoft.com/office/drawing/2014/main" id="{BE4832F6-CDF3-4696-9FAE-FE64460E7B35}"/>
              </a:ext>
            </a:extLst>
          </p:cNvPr>
          <p:cNvSpPr/>
          <p:nvPr/>
        </p:nvSpPr>
        <p:spPr>
          <a:xfrm>
            <a:off x="4540655" y="2558426"/>
            <a:ext cx="1300502" cy="524929"/>
          </a:xfrm>
          <a:prstGeom prst="rect">
            <a:avLst/>
          </a:prstGeom>
        </p:spPr>
        <p:txBody>
          <a:bodyPr wrap="none" anchor="t">
            <a:noAutofit/>
          </a:bodyPr>
          <a:lstStyle/>
          <a:p>
            <a:pPr algn="ctr" defTabSz="913347" fontAlgn="base">
              <a:lnSpc>
                <a:spcPct val="90000"/>
              </a:lnSpc>
              <a:spcBef>
                <a:spcPct val="0"/>
              </a:spcBef>
              <a:spcAft>
                <a:spcPct val="0"/>
              </a:spcAft>
              <a:defRPr/>
            </a:pPr>
            <a:r>
              <a:rPr lang="en-US" sz="1600" dirty="0">
                <a:solidFill>
                  <a:schemeClr val="tx1">
                    <a:lumMod val="50000"/>
                  </a:schemeClr>
                </a:solidFill>
                <a:latin typeface="Segoe UI" panose="020B0502040204020203" pitchFamily="34" charset="0"/>
                <a:cs typeface="Segoe UI" panose="020B0502040204020203" pitchFamily="34" charset="0"/>
              </a:rPr>
              <a:t>Azure </a:t>
            </a:r>
          </a:p>
          <a:p>
            <a:pPr algn="ctr" defTabSz="913347" fontAlgn="base">
              <a:lnSpc>
                <a:spcPct val="90000"/>
              </a:lnSpc>
              <a:spcBef>
                <a:spcPct val="0"/>
              </a:spcBef>
              <a:spcAft>
                <a:spcPct val="0"/>
              </a:spcAft>
              <a:defRPr/>
            </a:pPr>
            <a:r>
              <a:rPr lang="en-US" sz="1600" dirty="0">
                <a:solidFill>
                  <a:schemeClr val="tx1">
                    <a:lumMod val="50000"/>
                  </a:schemeClr>
                </a:solidFill>
                <a:latin typeface="Segoe UI" panose="020B0502040204020203" pitchFamily="34" charset="0"/>
                <a:cs typeface="Segoe UI" panose="020B0502040204020203" pitchFamily="34" charset="0"/>
              </a:rPr>
              <a:t>DevOps </a:t>
            </a:r>
          </a:p>
        </p:txBody>
      </p:sp>
      <p:sp>
        <p:nvSpPr>
          <p:cNvPr id="92" name="arrow">
            <a:extLst>
              <a:ext uri="{FF2B5EF4-FFF2-40B4-BE49-F238E27FC236}">
                <a16:creationId xmlns:a16="http://schemas.microsoft.com/office/drawing/2014/main" id="{03F08B14-B7FB-45EE-AFD5-FD14F2BA859A}"/>
              </a:ext>
            </a:extLst>
          </p:cNvPr>
          <p:cNvSpPr>
            <a:spLocks noChangeAspect="1" noEditPoints="1"/>
          </p:cNvSpPr>
          <p:nvPr/>
        </p:nvSpPr>
        <p:spPr bwMode="auto">
          <a:xfrm rot="16200000">
            <a:off x="5102132" y="3210360"/>
            <a:ext cx="165273" cy="152508"/>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2700" cap="sq">
            <a:solidFill>
              <a:srgbClr val="A6A6A6"/>
            </a:solidFill>
            <a:prstDash val="solid"/>
            <a:miter lim="800000"/>
            <a:headEnd/>
            <a:tailEnd/>
          </a:ln>
          <a:extLst/>
        </p:spPr>
        <p:txBody>
          <a:bodyPr vert="horz" wrap="square" lIns="89630" tIns="44814" rIns="89630" bIns="44814" numCol="1" anchor="t" anchorCtr="0" compatLnSpc="1">
            <a:prstTxWarp prst="textNoShape">
              <a:avLst/>
            </a:prstTxWarp>
            <a:noAutofit/>
          </a:bodyPr>
          <a:lstStyle/>
          <a:p>
            <a:pPr defTabSz="914192">
              <a:defRPr/>
            </a:pPr>
            <a:endParaRPr lang="en-US" sz="1300">
              <a:gradFill>
                <a:gsLst>
                  <a:gs pos="0">
                    <a:srgbClr val="505050"/>
                  </a:gs>
                  <a:gs pos="100000">
                    <a:srgbClr val="505050"/>
                  </a:gs>
                </a:gsLst>
                <a:lin ang="5400000" scaled="1"/>
              </a:gradFill>
              <a:latin typeface="Segoe UI" panose="020B0502040204020203" pitchFamily="34" charset="0"/>
              <a:cs typeface="Segoe UI" panose="020B0502040204020203" pitchFamily="34" charset="0"/>
            </a:endParaRPr>
          </a:p>
        </p:txBody>
      </p:sp>
      <p:sp>
        <p:nvSpPr>
          <p:cNvPr id="104" name="arrow">
            <a:extLst>
              <a:ext uri="{FF2B5EF4-FFF2-40B4-BE49-F238E27FC236}">
                <a16:creationId xmlns:a16="http://schemas.microsoft.com/office/drawing/2014/main" id="{03F08B14-B7FB-45EE-AFD5-FD14F2BA859A}"/>
              </a:ext>
            </a:extLst>
          </p:cNvPr>
          <p:cNvSpPr>
            <a:spLocks noChangeAspect="1" noEditPoints="1"/>
          </p:cNvSpPr>
          <p:nvPr/>
        </p:nvSpPr>
        <p:spPr bwMode="auto">
          <a:xfrm rot="5400000" flipV="1">
            <a:off x="5102132" y="4178390"/>
            <a:ext cx="165273" cy="152508"/>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2700" cap="sq">
            <a:solidFill>
              <a:srgbClr val="A6A6A6"/>
            </a:solidFill>
            <a:prstDash val="solid"/>
            <a:miter lim="800000"/>
            <a:headEnd/>
            <a:tailEnd/>
          </a:ln>
          <a:extLst/>
        </p:spPr>
        <p:txBody>
          <a:bodyPr vert="horz" wrap="square" lIns="89630" tIns="44814" rIns="89630" bIns="44814" numCol="1" anchor="t" anchorCtr="0" compatLnSpc="1">
            <a:prstTxWarp prst="textNoShape">
              <a:avLst/>
            </a:prstTxWarp>
            <a:noAutofit/>
          </a:bodyPr>
          <a:lstStyle/>
          <a:p>
            <a:pPr defTabSz="914192">
              <a:defRPr/>
            </a:pPr>
            <a:endParaRPr lang="en-US" sz="1300">
              <a:gradFill>
                <a:gsLst>
                  <a:gs pos="0">
                    <a:srgbClr val="505050"/>
                  </a:gs>
                  <a:gs pos="100000">
                    <a:srgbClr val="505050"/>
                  </a:gs>
                </a:gsLst>
                <a:lin ang="5400000" scaled="1"/>
              </a:gradFill>
              <a:latin typeface="Segoe UI" panose="020B0502040204020203" pitchFamily="34" charset="0"/>
              <a:cs typeface="Segoe UI" panose="020B0502040204020203" pitchFamily="34" charset="0"/>
            </a:endParaRPr>
          </a:p>
        </p:txBody>
      </p:sp>
      <p:sp>
        <p:nvSpPr>
          <p:cNvPr id="12" name="Rectangle 11">
            <a:extLst>
              <a:ext uri="{FF2B5EF4-FFF2-40B4-BE49-F238E27FC236}">
                <a16:creationId xmlns:a16="http://schemas.microsoft.com/office/drawing/2014/main" id="{32C94AA3-F479-4899-9191-527A68BFC3DB}"/>
              </a:ext>
            </a:extLst>
          </p:cNvPr>
          <p:cNvSpPr/>
          <p:nvPr/>
        </p:nvSpPr>
        <p:spPr>
          <a:xfrm>
            <a:off x="10014292" y="2638625"/>
            <a:ext cx="1900151" cy="524929"/>
          </a:xfrm>
          <a:prstGeom prst="rect">
            <a:avLst/>
          </a:prstGeom>
          <a:ln w="12700">
            <a:noFill/>
          </a:ln>
        </p:spPr>
        <p:txBody>
          <a:bodyPr wrap="none" anchor="t">
            <a:noAutofit/>
          </a:bodyPr>
          <a:lstStyle/>
          <a:p>
            <a:pPr algn="ctr" defTabSz="913347" fontAlgn="base">
              <a:lnSpc>
                <a:spcPct val="90000"/>
              </a:lnSpc>
              <a:spcBef>
                <a:spcPct val="0"/>
              </a:spcBef>
              <a:spcAft>
                <a:spcPct val="0"/>
              </a:spcAft>
              <a:defRPr/>
            </a:pPr>
            <a:r>
              <a:rPr lang="en-US" sz="1600" dirty="0">
                <a:solidFill>
                  <a:schemeClr val="tx1">
                    <a:lumMod val="50000"/>
                  </a:schemeClr>
                </a:solidFill>
                <a:latin typeface="Segoe UI" panose="020B0502040204020203" pitchFamily="34" charset="0"/>
                <a:cs typeface="Segoe UI" panose="020B0502040204020203" pitchFamily="34" charset="0"/>
              </a:rPr>
              <a:t>Azure security</a:t>
            </a:r>
            <a:br>
              <a:rPr lang="en-US" sz="1600" dirty="0">
                <a:solidFill>
                  <a:schemeClr val="tx1">
                    <a:lumMod val="50000"/>
                  </a:schemeClr>
                </a:solidFill>
                <a:latin typeface="Segoe UI" panose="020B0502040204020203" pitchFamily="34" charset="0"/>
                <a:cs typeface="Segoe UI" panose="020B0502040204020203" pitchFamily="34" charset="0"/>
              </a:rPr>
            </a:br>
            <a:r>
              <a:rPr lang="en-US" sz="1600" dirty="0">
                <a:solidFill>
                  <a:schemeClr val="tx1">
                    <a:lumMod val="50000"/>
                  </a:schemeClr>
                </a:solidFill>
                <a:latin typeface="Segoe UI" panose="020B0502040204020203" pitchFamily="34" charset="0"/>
                <a:cs typeface="Segoe UI" panose="020B0502040204020203" pitchFamily="34" charset="0"/>
              </a:rPr>
              <a:t>&amp; management</a:t>
            </a:r>
          </a:p>
        </p:txBody>
      </p:sp>
      <p:grpSp>
        <p:nvGrpSpPr>
          <p:cNvPr id="10" name="Group 9">
            <a:extLst>
              <a:ext uri="{FF2B5EF4-FFF2-40B4-BE49-F238E27FC236}">
                <a16:creationId xmlns:a16="http://schemas.microsoft.com/office/drawing/2014/main" id="{3EE1315B-2BCD-43FF-AC53-3CDDFBB5B2C3}"/>
              </a:ext>
            </a:extLst>
          </p:cNvPr>
          <p:cNvGrpSpPr/>
          <p:nvPr/>
        </p:nvGrpSpPr>
        <p:grpSpPr>
          <a:xfrm>
            <a:off x="10734972" y="4559473"/>
            <a:ext cx="688432" cy="473775"/>
            <a:chOff x="9554295" y="4640217"/>
            <a:chExt cx="533977" cy="367480"/>
          </a:xfrm>
        </p:grpSpPr>
        <p:sp>
          <p:nvSpPr>
            <p:cNvPr id="27" name="Rectangle 26">
              <a:extLst>
                <a:ext uri="{FF2B5EF4-FFF2-40B4-BE49-F238E27FC236}">
                  <a16:creationId xmlns:a16="http://schemas.microsoft.com/office/drawing/2014/main" id="{B1A956CB-BA23-4D70-AB3D-398C4B3DE666}"/>
                </a:ext>
              </a:extLst>
            </p:cNvPr>
            <p:cNvSpPr/>
            <p:nvPr/>
          </p:nvSpPr>
          <p:spPr bwMode="auto">
            <a:xfrm>
              <a:off x="9554295" y="4640217"/>
              <a:ext cx="229231" cy="367480"/>
            </a:xfrm>
            <a:prstGeom prst="rect">
              <a:avLst/>
            </a:prstGeom>
            <a:solidFill>
              <a:schemeClr val="accent6"/>
            </a:solidFill>
            <a:ln w="15875" cap="flat" cmpd="sng" algn="ctr">
              <a:solidFill>
                <a:schemeClr val="bg1"/>
              </a:solidFill>
              <a:prstDash val="solid"/>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algn="ctr" defTabSz="913576" fontAlgn="base">
                <a:lnSpc>
                  <a:spcPct val="90000"/>
                </a:lnSpc>
                <a:spcBef>
                  <a:spcPct val="0"/>
                </a:spcBef>
                <a:spcAft>
                  <a:spcPct val="0"/>
                </a:spcAft>
                <a:defRPr/>
              </a:pPr>
              <a:endParaRPr lang="en-US" sz="13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28" name="Straight Connector 27">
              <a:extLst>
                <a:ext uri="{FF2B5EF4-FFF2-40B4-BE49-F238E27FC236}">
                  <a16:creationId xmlns:a16="http://schemas.microsoft.com/office/drawing/2014/main" id="{5FED77E3-6B0C-40C6-A063-A760F48D657C}"/>
                </a:ext>
              </a:extLst>
            </p:cNvPr>
            <p:cNvCxnSpPr/>
            <p:nvPr/>
          </p:nvCxnSpPr>
          <p:spPr>
            <a:xfrm>
              <a:off x="9554295" y="4766141"/>
              <a:ext cx="229231" cy="0"/>
            </a:xfrm>
            <a:prstGeom prst="line">
              <a:avLst/>
            </a:prstGeom>
            <a:solidFill>
              <a:schemeClr val="accent5"/>
            </a:solidFill>
            <a:ln w="15875" cap="flat" cmpd="sng" algn="ctr">
              <a:solidFill>
                <a:schemeClr val="bg1"/>
              </a:solidFill>
              <a:prstDash val="solid"/>
              <a:headEnd type="none"/>
              <a:tailEnd type="none"/>
            </a:ln>
            <a:effectLst/>
          </p:spPr>
        </p:cxnSp>
        <p:cxnSp>
          <p:nvCxnSpPr>
            <p:cNvPr id="29" name="Straight Connector 28">
              <a:extLst>
                <a:ext uri="{FF2B5EF4-FFF2-40B4-BE49-F238E27FC236}">
                  <a16:creationId xmlns:a16="http://schemas.microsoft.com/office/drawing/2014/main" id="{96B9E1D3-18C1-4F4C-B72D-2B8C9F0EAE83}"/>
                </a:ext>
              </a:extLst>
            </p:cNvPr>
            <p:cNvCxnSpPr/>
            <p:nvPr/>
          </p:nvCxnSpPr>
          <p:spPr>
            <a:xfrm>
              <a:off x="9554295" y="4883578"/>
              <a:ext cx="229231" cy="0"/>
            </a:xfrm>
            <a:prstGeom prst="line">
              <a:avLst/>
            </a:prstGeom>
            <a:solidFill>
              <a:schemeClr val="accent5"/>
            </a:solidFill>
            <a:ln w="15875" cap="flat" cmpd="sng" algn="ctr">
              <a:solidFill>
                <a:schemeClr val="bg1"/>
              </a:solidFill>
              <a:prstDash val="solid"/>
              <a:headEnd type="none"/>
              <a:tailEnd type="none"/>
            </a:ln>
            <a:effectLst/>
          </p:spPr>
        </p:cxnSp>
        <p:sp>
          <p:nvSpPr>
            <p:cNvPr id="30" name="Oval 29">
              <a:extLst>
                <a:ext uri="{FF2B5EF4-FFF2-40B4-BE49-F238E27FC236}">
                  <a16:creationId xmlns:a16="http://schemas.microsoft.com/office/drawing/2014/main" id="{40480BB2-6545-4860-B863-47E19E915601}"/>
                </a:ext>
              </a:extLst>
            </p:cNvPr>
            <p:cNvSpPr/>
            <p:nvPr/>
          </p:nvSpPr>
          <p:spPr bwMode="auto">
            <a:xfrm>
              <a:off x="9717096" y="4698607"/>
              <a:ext cx="25745" cy="24177"/>
            </a:xfrm>
            <a:prstGeom prst="ellipse">
              <a:avLst/>
            </a:prstGeom>
            <a:solidFill>
              <a:schemeClr val="accent3"/>
            </a:solidFill>
            <a:ln w="15875" cap="flat" cmpd="sng" algn="ctr">
              <a:solidFill>
                <a:schemeClr val="accent3"/>
              </a:solidFill>
              <a:prstDash val="solid"/>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algn="ctr" defTabSz="913576" fontAlgn="base">
                <a:lnSpc>
                  <a:spcPct val="90000"/>
                </a:lnSpc>
                <a:spcBef>
                  <a:spcPct val="0"/>
                </a:spcBef>
                <a:spcAft>
                  <a:spcPct val="0"/>
                </a:spcAft>
                <a:defRPr/>
              </a:pPr>
              <a:endParaRPr lang="en-US" sz="1300" kern="0" err="1">
                <a:solidFill>
                  <a:srgbClr val="FFFFFF"/>
                </a:solidFill>
                <a:latin typeface="Segoe UI"/>
                <a:ea typeface="Segoe UI" pitchFamily="34" charset="0"/>
                <a:cs typeface="Segoe UI" pitchFamily="34" charset="0"/>
              </a:endParaRPr>
            </a:p>
          </p:txBody>
        </p:sp>
        <p:sp>
          <p:nvSpPr>
            <p:cNvPr id="31" name="Oval 30">
              <a:extLst>
                <a:ext uri="{FF2B5EF4-FFF2-40B4-BE49-F238E27FC236}">
                  <a16:creationId xmlns:a16="http://schemas.microsoft.com/office/drawing/2014/main" id="{4C7FB203-CB77-4414-B36C-E869F202CB24}"/>
                </a:ext>
              </a:extLst>
            </p:cNvPr>
            <p:cNvSpPr/>
            <p:nvPr/>
          </p:nvSpPr>
          <p:spPr bwMode="auto">
            <a:xfrm>
              <a:off x="9717096" y="4816069"/>
              <a:ext cx="25745" cy="24177"/>
            </a:xfrm>
            <a:prstGeom prst="ellipse">
              <a:avLst/>
            </a:prstGeom>
            <a:solidFill>
              <a:schemeClr val="accent3"/>
            </a:solidFill>
            <a:ln w="15875" cap="flat" cmpd="sng" algn="ctr">
              <a:solidFill>
                <a:schemeClr val="accent3"/>
              </a:solidFill>
              <a:prstDash val="solid"/>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algn="ctr" defTabSz="913576" fontAlgn="base">
                <a:lnSpc>
                  <a:spcPct val="90000"/>
                </a:lnSpc>
                <a:spcBef>
                  <a:spcPct val="0"/>
                </a:spcBef>
                <a:spcAft>
                  <a:spcPct val="0"/>
                </a:spcAft>
                <a:defRPr/>
              </a:pPr>
              <a:endParaRPr lang="en-US" sz="1300" kern="0" err="1">
                <a:solidFill>
                  <a:srgbClr val="FFFFFF"/>
                </a:solidFill>
                <a:latin typeface="Segoe UI"/>
                <a:ea typeface="Segoe UI" pitchFamily="34" charset="0"/>
                <a:cs typeface="Segoe UI" pitchFamily="34" charset="0"/>
              </a:endParaRPr>
            </a:p>
          </p:txBody>
        </p:sp>
        <p:sp>
          <p:nvSpPr>
            <p:cNvPr id="32" name="Oval 31">
              <a:extLst>
                <a:ext uri="{FF2B5EF4-FFF2-40B4-BE49-F238E27FC236}">
                  <a16:creationId xmlns:a16="http://schemas.microsoft.com/office/drawing/2014/main" id="{58393137-E79B-40A1-B871-D5A52FF1FF59}"/>
                </a:ext>
              </a:extLst>
            </p:cNvPr>
            <p:cNvSpPr/>
            <p:nvPr/>
          </p:nvSpPr>
          <p:spPr bwMode="auto">
            <a:xfrm>
              <a:off x="9717096" y="4933530"/>
              <a:ext cx="25745" cy="24177"/>
            </a:xfrm>
            <a:prstGeom prst="ellipse">
              <a:avLst/>
            </a:prstGeom>
            <a:solidFill>
              <a:schemeClr val="accent3"/>
            </a:solidFill>
            <a:ln w="15875" cap="flat" cmpd="sng" algn="ctr">
              <a:solidFill>
                <a:schemeClr val="accent3"/>
              </a:solidFill>
              <a:prstDash val="solid"/>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algn="ctr" defTabSz="913576" fontAlgn="base">
                <a:lnSpc>
                  <a:spcPct val="90000"/>
                </a:lnSpc>
                <a:spcBef>
                  <a:spcPct val="0"/>
                </a:spcBef>
                <a:spcAft>
                  <a:spcPct val="0"/>
                </a:spcAft>
                <a:defRPr/>
              </a:pPr>
              <a:endParaRPr lang="en-US" sz="1300" kern="0" err="1">
                <a:solidFill>
                  <a:srgbClr val="FFFFFF"/>
                </a:solidFill>
                <a:latin typeface="Segoe UI"/>
                <a:ea typeface="Segoe UI" pitchFamily="34" charset="0"/>
                <a:cs typeface="Segoe UI" pitchFamily="34" charset="0"/>
              </a:endParaRPr>
            </a:p>
          </p:txBody>
        </p:sp>
        <p:sp>
          <p:nvSpPr>
            <p:cNvPr id="33" name="Rectangle 32">
              <a:extLst>
                <a:ext uri="{FF2B5EF4-FFF2-40B4-BE49-F238E27FC236}">
                  <a16:creationId xmlns:a16="http://schemas.microsoft.com/office/drawing/2014/main" id="{4F94BE93-CBE5-4B33-8F06-395DB304507A}"/>
                </a:ext>
              </a:extLst>
            </p:cNvPr>
            <p:cNvSpPr/>
            <p:nvPr/>
          </p:nvSpPr>
          <p:spPr bwMode="auto">
            <a:xfrm>
              <a:off x="9859041" y="4640217"/>
              <a:ext cx="229231" cy="367480"/>
            </a:xfrm>
            <a:prstGeom prst="rect">
              <a:avLst/>
            </a:prstGeom>
            <a:solidFill>
              <a:schemeClr val="accent6"/>
            </a:solidFill>
            <a:ln w="15875" cap="flat" cmpd="sng" algn="ctr">
              <a:solidFill>
                <a:schemeClr val="bg1"/>
              </a:solidFill>
              <a:prstDash val="solid"/>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algn="ctr" defTabSz="913576" fontAlgn="base">
                <a:lnSpc>
                  <a:spcPct val="90000"/>
                </a:lnSpc>
                <a:spcBef>
                  <a:spcPct val="0"/>
                </a:spcBef>
                <a:spcAft>
                  <a:spcPct val="0"/>
                </a:spcAft>
                <a:defRPr/>
              </a:pPr>
              <a:endParaRPr lang="en-US" sz="13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34" name="Straight Connector 33">
              <a:extLst>
                <a:ext uri="{FF2B5EF4-FFF2-40B4-BE49-F238E27FC236}">
                  <a16:creationId xmlns:a16="http://schemas.microsoft.com/office/drawing/2014/main" id="{A046FEA2-E206-4C41-BC56-6C1F2B904575}"/>
                </a:ext>
              </a:extLst>
            </p:cNvPr>
            <p:cNvCxnSpPr/>
            <p:nvPr/>
          </p:nvCxnSpPr>
          <p:spPr>
            <a:xfrm>
              <a:off x="9859041" y="4766141"/>
              <a:ext cx="229231" cy="0"/>
            </a:xfrm>
            <a:prstGeom prst="line">
              <a:avLst/>
            </a:prstGeom>
            <a:solidFill>
              <a:schemeClr val="accent5"/>
            </a:solidFill>
            <a:ln w="15875" cap="flat" cmpd="sng" algn="ctr">
              <a:solidFill>
                <a:schemeClr val="bg1"/>
              </a:solidFill>
              <a:prstDash val="solid"/>
              <a:headEnd type="none"/>
              <a:tailEnd type="none"/>
            </a:ln>
            <a:effectLst/>
          </p:spPr>
        </p:cxnSp>
        <p:cxnSp>
          <p:nvCxnSpPr>
            <p:cNvPr id="35" name="Straight Connector 34">
              <a:extLst>
                <a:ext uri="{FF2B5EF4-FFF2-40B4-BE49-F238E27FC236}">
                  <a16:creationId xmlns:a16="http://schemas.microsoft.com/office/drawing/2014/main" id="{07EADF57-0B41-45D9-A654-F6DA4F3657CF}"/>
                </a:ext>
              </a:extLst>
            </p:cNvPr>
            <p:cNvCxnSpPr/>
            <p:nvPr/>
          </p:nvCxnSpPr>
          <p:spPr>
            <a:xfrm>
              <a:off x="9859041" y="4883578"/>
              <a:ext cx="229231" cy="0"/>
            </a:xfrm>
            <a:prstGeom prst="line">
              <a:avLst/>
            </a:prstGeom>
            <a:solidFill>
              <a:schemeClr val="accent5"/>
            </a:solidFill>
            <a:ln w="15875" cap="flat" cmpd="sng" algn="ctr">
              <a:solidFill>
                <a:schemeClr val="bg1"/>
              </a:solidFill>
              <a:prstDash val="solid"/>
              <a:headEnd type="none"/>
              <a:tailEnd type="none"/>
            </a:ln>
            <a:effectLst/>
          </p:spPr>
        </p:cxnSp>
        <p:sp>
          <p:nvSpPr>
            <p:cNvPr id="36" name="Oval 35">
              <a:extLst>
                <a:ext uri="{FF2B5EF4-FFF2-40B4-BE49-F238E27FC236}">
                  <a16:creationId xmlns:a16="http://schemas.microsoft.com/office/drawing/2014/main" id="{6B717A85-A3D1-4542-ACB5-DB922D662EDE}"/>
                </a:ext>
              </a:extLst>
            </p:cNvPr>
            <p:cNvSpPr/>
            <p:nvPr/>
          </p:nvSpPr>
          <p:spPr bwMode="auto">
            <a:xfrm>
              <a:off x="10021842" y="4698607"/>
              <a:ext cx="25745" cy="24177"/>
            </a:xfrm>
            <a:prstGeom prst="ellipse">
              <a:avLst/>
            </a:prstGeom>
            <a:solidFill>
              <a:schemeClr val="accent3"/>
            </a:solidFill>
            <a:ln w="15875" cap="flat" cmpd="sng" algn="ctr">
              <a:solidFill>
                <a:schemeClr val="accent3"/>
              </a:solidFill>
              <a:prstDash val="solid"/>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algn="ctr" defTabSz="913576" fontAlgn="base">
                <a:lnSpc>
                  <a:spcPct val="90000"/>
                </a:lnSpc>
                <a:spcBef>
                  <a:spcPct val="0"/>
                </a:spcBef>
                <a:spcAft>
                  <a:spcPct val="0"/>
                </a:spcAft>
                <a:defRPr/>
              </a:pPr>
              <a:endParaRPr lang="en-US" sz="1300" kern="0" err="1">
                <a:solidFill>
                  <a:srgbClr val="FFFFFF"/>
                </a:solidFill>
                <a:latin typeface="Segoe UI"/>
                <a:ea typeface="Segoe UI" pitchFamily="34" charset="0"/>
                <a:cs typeface="Segoe UI" pitchFamily="34" charset="0"/>
              </a:endParaRPr>
            </a:p>
          </p:txBody>
        </p:sp>
        <p:sp>
          <p:nvSpPr>
            <p:cNvPr id="37" name="Oval 36">
              <a:extLst>
                <a:ext uri="{FF2B5EF4-FFF2-40B4-BE49-F238E27FC236}">
                  <a16:creationId xmlns:a16="http://schemas.microsoft.com/office/drawing/2014/main" id="{6CB44083-4E47-4E3C-9295-121729C9F70C}"/>
                </a:ext>
              </a:extLst>
            </p:cNvPr>
            <p:cNvSpPr/>
            <p:nvPr/>
          </p:nvSpPr>
          <p:spPr bwMode="auto">
            <a:xfrm>
              <a:off x="10021842" y="4816069"/>
              <a:ext cx="25745" cy="24177"/>
            </a:xfrm>
            <a:prstGeom prst="ellipse">
              <a:avLst/>
            </a:prstGeom>
            <a:solidFill>
              <a:schemeClr val="accent3"/>
            </a:solidFill>
            <a:ln w="15875" cap="flat" cmpd="sng" algn="ctr">
              <a:solidFill>
                <a:schemeClr val="accent3"/>
              </a:solidFill>
              <a:prstDash val="solid"/>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algn="ctr" defTabSz="913576" fontAlgn="base">
                <a:lnSpc>
                  <a:spcPct val="90000"/>
                </a:lnSpc>
                <a:spcBef>
                  <a:spcPct val="0"/>
                </a:spcBef>
                <a:spcAft>
                  <a:spcPct val="0"/>
                </a:spcAft>
                <a:defRPr/>
              </a:pPr>
              <a:endParaRPr lang="en-US" sz="1300" kern="0" err="1">
                <a:solidFill>
                  <a:srgbClr val="FFFFFF"/>
                </a:solidFill>
                <a:latin typeface="Segoe UI"/>
                <a:ea typeface="Segoe UI" pitchFamily="34" charset="0"/>
                <a:cs typeface="Segoe UI" pitchFamily="34" charset="0"/>
              </a:endParaRPr>
            </a:p>
          </p:txBody>
        </p:sp>
        <p:sp>
          <p:nvSpPr>
            <p:cNvPr id="38" name="Oval 37">
              <a:extLst>
                <a:ext uri="{FF2B5EF4-FFF2-40B4-BE49-F238E27FC236}">
                  <a16:creationId xmlns:a16="http://schemas.microsoft.com/office/drawing/2014/main" id="{157DE8A6-7DA9-4B74-9EC0-0A1B49A23980}"/>
                </a:ext>
              </a:extLst>
            </p:cNvPr>
            <p:cNvSpPr/>
            <p:nvPr/>
          </p:nvSpPr>
          <p:spPr bwMode="auto">
            <a:xfrm>
              <a:off x="10021842" y="4933530"/>
              <a:ext cx="25745" cy="24177"/>
            </a:xfrm>
            <a:prstGeom prst="ellipse">
              <a:avLst/>
            </a:prstGeom>
            <a:solidFill>
              <a:schemeClr val="accent3"/>
            </a:solidFill>
            <a:ln w="15875" cap="flat" cmpd="sng" algn="ctr">
              <a:solidFill>
                <a:schemeClr val="accent3"/>
              </a:solidFill>
              <a:prstDash val="solid"/>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algn="ctr" defTabSz="913576" fontAlgn="base">
                <a:lnSpc>
                  <a:spcPct val="90000"/>
                </a:lnSpc>
                <a:spcBef>
                  <a:spcPct val="0"/>
                </a:spcBef>
                <a:spcAft>
                  <a:spcPct val="0"/>
                </a:spcAft>
                <a:defRPr/>
              </a:pPr>
              <a:endParaRPr lang="en-US" sz="1300" kern="0" err="1">
                <a:solidFill>
                  <a:srgbClr val="FFFFFF"/>
                </a:solidFill>
                <a:latin typeface="Segoe UI"/>
                <a:ea typeface="Segoe UI" pitchFamily="34" charset="0"/>
                <a:cs typeface="Segoe UI" pitchFamily="34" charset="0"/>
              </a:endParaRPr>
            </a:p>
          </p:txBody>
        </p:sp>
      </p:grpSp>
      <p:sp>
        <p:nvSpPr>
          <p:cNvPr id="55" name="Rectangle 54">
            <a:extLst>
              <a:ext uri="{FF2B5EF4-FFF2-40B4-BE49-F238E27FC236}">
                <a16:creationId xmlns:a16="http://schemas.microsoft.com/office/drawing/2014/main" id="{82A0ED19-44CA-40EE-9BBB-69EFE4F6F9AC}"/>
              </a:ext>
            </a:extLst>
          </p:cNvPr>
          <p:cNvSpPr/>
          <p:nvPr/>
        </p:nvSpPr>
        <p:spPr bwMode="auto">
          <a:xfrm>
            <a:off x="10119077" y="3433262"/>
            <a:ext cx="1804772" cy="674832"/>
          </a:xfrm>
          <a:prstGeom prst="rect">
            <a:avLst/>
          </a:prstGeom>
          <a:solidFill>
            <a:schemeClr val="tx1">
              <a:lumMod val="95000"/>
            </a:schemeClr>
          </a:solidFill>
          <a:ln w="12700" cap="sq">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14283" rIns="91427" bIns="118855" numCol="1" spcCol="0" rtlCol="0" fromWordArt="0" anchor="ctr" anchorCtr="0" forceAA="0" compatLnSpc="1">
            <a:prstTxWarp prst="textNoShape">
              <a:avLst/>
            </a:prstTxWarp>
            <a:spAutoFit/>
          </a:bodyPr>
          <a:lstStyle/>
          <a:p>
            <a:pPr algn="ctr" defTabSz="913347" fontAlgn="base">
              <a:spcBef>
                <a:spcPct val="0"/>
              </a:spcBef>
              <a:spcAft>
                <a:spcPct val="0"/>
              </a:spcAft>
              <a:defRPr/>
            </a:pPr>
            <a:r>
              <a:rPr lang="en-US" sz="1400" b="1" spc="20">
                <a:solidFill>
                  <a:schemeClr val="accent5">
                    <a:lumMod val="50000"/>
                  </a:schemeClr>
                </a:solidFill>
                <a:latin typeface="Segoe UI Semibold" charset="0"/>
                <a:ea typeface="Segoe UI Semibold" charset="0"/>
                <a:cs typeface="Segoe UI Semibold" charset="0"/>
              </a:rPr>
              <a:t>Security </a:t>
            </a:r>
            <a:br>
              <a:rPr lang="en-US" sz="1400" b="1" spc="20">
                <a:solidFill>
                  <a:schemeClr val="accent5">
                    <a:lumMod val="50000"/>
                  </a:schemeClr>
                </a:solidFill>
                <a:latin typeface="Segoe UI Semibold" charset="0"/>
                <a:ea typeface="Segoe UI Semibold" charset="0"/>
                <a:cs typeface="Segoe UI Semibold" charset="0"/>
              </a:rPr>
            </a:br>
            <a:r>
              <a:rPr lang="en-US" sz="1400" b="1" spc="20">
                <a:solidFill>
                  <a:schemeClr val="accent5">
                    <a:lumMod val="50000"/>
                  </a:schemeClr>
                </a:solidFill>
                <a:latin typeface="Segoe UI Semibold" charset="0"/>
                <a:ea typeface="Segoe UI Semibold" charset="0"/>
                <a:cs typeface="Segoe UI Semibold" charset="0"/>
              </a:rPr>
              <a:t>&amp; Management</a:t>
            </a:r>
          </a:p>
        </p:txBody>
      </p:sp>
      <p:sp>
        <p:nvSpPr>
          <p:cNvPr id="93" name="arrow">
            <a:extLst>
              <a:ext uri="{FF2B5EF4-FFF2-40B4-BE49-F238E27FC236}">
                <a16:creationId xmlns:a16="http://schemas.microsoft.com/office/drawing/2014/main" id="{03F08B14-B7FB-45EE-AFD5-FD14F2BA859A}"/>
              </a:ext>
            </a:extLst>
          </p:cNvPr>
          <p:cNvSpPr>
            <a:spLocks noChangeAspect="1" noEditPoints="1"/>
          </p:cNvSpPr>
          <p:nvPr/>
        </p:nvSpPr>
        <p:spPr bwMode="auto">
          <a:xfrm rot="16200000">
            <a:off x="10952842" y="3210360"/>
            <a:ext cx="165273" cy="152508"/>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2700" cap="sq">
            <a:solidFill>
              <a:srgbClr val="A6A6A6"/>
            </a:solidFill>
            <a:prstDash val="solid"/>
            <a:miter lim="800000"/>
            <a:headEnd/>
            <a:tailEnd/>
          </a:ln>
          <a:extLst/>
        </p:spPr>
        <p:txBody>
          <a:bodyPr vert="horz" wrap="square" lIns="89630" tIns="44814" rIns="89630" bIns="44814" numCol="1" anchor="t" anchorCtr="0" compatLnSpc="1">
            <a:prstTxWarp prst="textNoShape">
              <a:avLst/>
            </a:prstTxWarp>
            <a:noAutofit/>
          </a:bodyPr>
          <a:lstStyle/>
          <a:p>
            <a:pPr defTabSz="914192">
              <a:defRPr/>
            </a:pPr>
            <a:endParaRPr lang="en-US" sz="1300">
              <a:gradFill>
                <a:gsLst>
                  <a:gs pos="0">
                    <a:srgbClr val="505050"/>
                  </a:gs>
                  <a:gs pos="100000">
                    <a:srgbClr val="505050"/>
                  </a:gs>
                </a:gsLst>
                <a:lin ang="5400000" scaled="1"/>
              </a:gradFill>
              <a:latin typeface="Segoe UI" panose="020B0502040204020203" pitchFamily="34" charset="0"/>
              <a:cs typeface="Segoe UI" panose="020B0502040204020203" pitchFamily="34" charset="0"/>
            </a:endParaRPr>
          </a:p>
        </p:txBody>
      </p:sp>
      <p:sp>
        <p:nvSpPr>
          <p:cNvPr id="105" name="arrow">
            <a:extLst>
              <a:ext uri="{FF2B5EF4-FFF2-40B4-BE49-F238E27FC236}">
                <a16:creationId xmlns:a16="http://schemas.microsoft.com/office/drawing/2014/main" id="{03F08B14-B7FB-45EE-AFD5-FD14F2BA859A}"/>
              </a:ext>
            </a:extLst>
          </p:cNvPr>
          <p:cNvSpPr>
            <a:spLocks noChangeAspect="1" noEditPoints="1"/>
          </p:cNvSpPr>
          <p:nvPr/>
        </p:nvSpPr>
        <p:spPr bwMode="auto">
          <a:xfrm rot="5400000" flipV="1">
            <a:off x="10952842" y="4178390"/>
            <a:ext cx="165273" cy="152508"/>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2700" cap="sq">
            <a:solidFill>
              <a:srgbClr val="A6A6A6"/>
            </a:solidFill>
            <a:prstDash val="solid"/>
            <a:miter lim="800000"/>
            <a:headEnd/>
            <a:tailEnd/>
          </a:ln>
          <a:extLst/>
        </p:spPr>
        <p:txBody>
          <a:bodyPr vert="horz" wrap="square" lIns="89630" tIns="44814" rIns="89630" bIns="44814" numCol="1" anchor="t" anchorCtr="0" compatLnSpc="1">
            <a:prstTxWarp prst="textNoShape">
              <a:avLst/>
            </a:prstTxWarp>
            <a:noAutofit/>
          </a:bodyPr>
          <a:lstStyle/>
          <a:p>
            <a:pPr defTabSz="914192">
              <a:defRPr/>
            </a:pPr>
            <a:endParaRPr lang="en-US" sz="1300">
              <a:gradFill>
                <a:gsLst>
                  <a:gs pos="0">
                    <a:srgbClr val="505050"/>
                  </a:gs>
                  <a:gs pos="100000">
                    <a:srgbClr val="505050"/>
                  </a:gs>
                </a:gsLst>
                <a:lin ang="5400000" scaled="1"/>
              </a:gradFill>
              <a:latin typeface="Segoe UI" panose="020B0502040204020203" pitchFamily="34" charset="0"/>
              <a:cs typeface="Segoe UI" panose="020B0502040204020203" pitchFamily="34" charset="0"/>
            </a:endParaRPr>
          </a:p>
        </p:txBody>
      </p:sp>
      <p:sp>
        <p:nvSpPr>
          <p:cNvPr id="47" name="Rectangle 46">
            <a:extLst>
              <a:ext uri="{FF2B5EF4-FFF2-40B4-BE49-F238E27FC236}">
                <a16:creationId xmlns:a16="http://schemas.microsoft.com/office/drawing/2014/main" id="{F6791026-CFBB-45CF-9AC9-52D2A00543E7}"/>
              </a:ext>
            </a:extLst>
          </p:cNvPr>
          <p:cNvSpPr/>
          <p:nvPr/>
        </p:nvSpPr>
        <p:spPr>
          <a:xfrm>
            <a:off x="6295331" y="2558426"/>
            <a:ext cx="1701872" cy="524929"/>
          </a:xfrm>
          <a:prstGeom prst="rect">
            <a:avLst/>
          </a:prstGeom>
        </p:spPr>
        <p:txBody>
          <a:bodyPr wrap="none" anchor="t">
            <a:noAutofit/>
          </a:bodyPr>
          <a:lstStyle/>
          <a:p>
            <a:pPr algn="ctr" defTabSz="913347" fontAlgn="base">
              <a:lnSpc>
                <a:spcPct val="90000"/>
              </a:lnSpc>
              <a:spcBef>
                <a:spcPct val="0"/>
              </a:spcBef>
              <a:spcAft>
                <a:spcPct val="0"/>
              </a:spcAft>
              <a:defRPr/>
            </a:pPr>
            <a:r>
              <a:rPr lang="en-US" sz="1600" dirty="0">
                <a:solidFill>
                  <a:schemeClr val="tx1">
                    <a:lumMod val="50000"/>
                  </a:schemeClr>
                </a:solidFill>
                <a:latin typeface="Segoe UI" panose="020B0502040204020203" pitchFamily="34" charset="0"/>
                <a:cs typeface="Segoe UI" panose="020B0502040204020203" pitchFamily="34" charset="0"/>
              </a:rPr>
              <a:t>Azure</a:t>
            </a:r>
            <a:br>
              <a:rPr lang="en-US" sz="1600" dirty="0">
                <a:solidFill>
                  <a:schemeClr val="tx1">
                    <a:lumMod val="50000"/>
                  </a:schemeClr>
                </a:solidFill>
                <a:latin typeface="Segoe UI" panose="020B0502040204020203" pitchFamily="34" charset="0"/>
                <a:cs typeface="Segoe UI" panose="020B0502040204020203" pitchFamily="34" charset="0"/>
              </a:rPr>
            </a:br>
            <a:r>
              <a:rPr lang="en-US" sz="1600" dirty="0">
                <a:solidFill>
                  <a:schemeClr val="tx1">
                    <a:lumMod val="50000"/>
                  </a:schemeClr>
                </a:solidFill>
                <a:latin typeface="Segoe UI" panose="020B0502040204020203" pitchFamily="34" charset="0"/>
                <a:cs typeface="Segoe UI" panose="020B0502040204020203" pitchFamily="34" charset="0"/>
              </a:rPr>
              <a:t>Data Services</a:t>
            </a:r>
          </a:p>
        </p:txBody>
      </p:sp>
      <p:sp>
        <p:nvSpPr>
          <p:cNvPr id="48" name="Rectangle 47">
            <a:extLst>
              <a:ext uri="{FF2B5EF4-FFF2-40B4-BE49-F238E27FC236}">
                <a16:creationId xmlns:a16="http://schemas.microsoft.com/office/drawing/2014/main" id="{5F92D252-4A22-4EA8-A14F-270E4D6BA52E}"/>
              </a:ext>
            </a:extLst>
          </p:cNvPr>
          <p:cNvSpPr/>
          <p:nvPr/>
        </p:nvSpPr>
        <p:spPr>
          <a:xfrm>
            <a:off x="6480282" y="5244689"/>
            <a:ext cx="1331972" cy="433826"/>
          </a:xfrm>
          <a:prstGeom prst="rect">
            <a:avLst/>
          </a:prstGeom>
        </p:spPr>
        <p:txBody>
          <a:bodyPr wrap="none" anchor="t">
            <a:noAutofit/>
          </a:bodyPr>
          <a:lstStyle/>
          <a:p>
            <a:pPr algn="ctr" defTabSz="913347" fontAlgn="base">
              <a:lnSpc>
                <a:spcPct val="90000"/>
              </a:lnSpc>
              <a:spcBef>
                <a:spcPct val="0"/>
              </a:spcBef>
              <a:spcAft>
                <a:spcPct val="0"/>
              </a:spcAft>
              <a:defRPr/>
            </a:pPr>
            <a:r>
              <a:rPr lang="en-US" sz="1600">
                <a:solidFill>
                  <a:schemeClr val="tx1">
                    <a:lumMod val="50000"/>
                  </a:schemeClr>
                </a:solidFill>
                <a:latin typeface="Segoe UI" panose="020B0502040204020203" pitchFamily="34" charset="0"/>
                <a:cs typeface="Segoe UI" panose="020B0502040204020203" pitchFamily="34" charset="0"/>
              </a:rPr>
              <a:t>SQL Server, MySQL, </a:t>
            </a:r>
          </a:p>
          <a:p>
            <a:pPr algn="ctr" defTabSz="913347" fontAlgn="base">
              <a:lnSpc>
                <a:spcPct val="90000"/>
              </a:lnSpc>
              <a:spcBef>
                <a:spcPct val="0"/>
              </a:spcBef>
              <a:spcAft>
                <a:spcPct val="0"/>
              </a:spcAft>
              <a:defRPr/>
            </a:pPr>
            <a:r>
              <a:rPr lang="en-US" sz="1600">
                <a:solidFill>
                  <a:schemeClr val="tx1">
                    <a:lumMod val="50000"/>
                  </a:schemeClr>
                </a:solidFill>
                <a:latin typeface="Segoe UI" panose="020B0502040204020203" pitchFamily="34" charset="0"/>
                <a:cs typeface="Segoe UI" panose="020B0502040204020203" pitchFamily="34" charset="0"/>
              </a:rPr>
              <a:t>PostgreSQL, NoSQL </a:t>
            </a:r>
          </a:p>
        </p:txBody>
      </p:sp>
      <p:sp>
        <p:nvSpPr>
          <p:cNvPr id="61" name="Rectangle 60">
            <a:extLst>
              <a:ext uri="{FF2B5EF4-FFF2-40B4-BE49-F238E27FC236}">
                <a16:creationId xmlns:a16="http://schemas.microsoft.com/office/drawing/2014/main" id="{518598B1-FE5F-46BD-8564-BEFAE6EB1444}"/>
              </a:ext>
            </a:extLst>
          </p:cNvPr>
          <p:cNvSpPr/>
          <p:nvPr/>
        </p:nvSpPr>
        <p:spPr bwMode="auto">
          <a:xfrm>
            <a:off x="6224666" y="3433262"/>
            <a:ext cx="1791391" cy="674832"/>
          </a:xfrm>
          <a:prstGeom prst="rect">
            <a:avLst/>
          </a:prstGeom>
          <a:solidFill>
            <a:schemeClr val="tx1">
              <a:lumMod val="95000"/>
            </a:schemeClr>
          </a:solidFill>
          <a:ln w="19050" cap="sq">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14283" rIns="137141" bIns="118855" numCol="1" spcCol="0" rtlCol="0" fromWordArt="0" anchor="ctr" anchorCtr="0" forceAA="0" compatLnSpc="1">
            <a:prstTxWarp prst="textNoShape">
              <a:avLst/>
            </a:prstTxWarp>
            <a:spAutoFit/>
          </a:bodyPr>
          <a:lstStyle/>
          <a:p>
            <a:pPr algn="ctr" defTabSz="913347" fontAlgn="base">
              <a:spcBef>
                <a:spcPct val="0"/>
              </a:spcBef>
              <a:spcAft>
                <a:spcPct val="0"/>
              </a:spcAft>
              <a:defRPr/>
            </a:pPr>
            <a:r>
              <a:rPr lang="en-US" sz="1400" b="1" spc="20">
                <a:solidFill>
                  <a:schemeClr val="accent5">
                    <a:lumMod val="50000"/>
                  </a:schemeClr>
                </a:solidFill>
                <a:latin typeface="Segoe UI Semibold" charset="0"/>
                <a:ea typeface="Segoe UI Semibold" charset="0"/>
                <a:cs typeface="Segoe UI Semibold" charset="0"/>
              </a:rPr>
              <a:t>Data </a:t>
            </a:r>
          </a:p>
          <a:p>
            <a:pPr algn="ctr" defTabSz="913347" fontAlgn="base">
              <a:spcBef>
                <a:spcPct val="0"/>
              </a:spcBef>
              <a:spcAft>
                <a:spcPct val="0"/>
              </a:spcAft>
              <a:defRPr/>
            </a:pPr>
            <a:r>
              <a:rPr lang="en-US" sz="1400" b="1" spc="20">
                <a:solidFill>
                  <a:schemeClr val="accent5">
                    <a:lumMod val="50000"/>
                  </a:schemeClr>
                </a:solidFill>
                <a:latin typeface="Segoe UI Semibold" charset="0"/>
                <a:ea typeface="Segoe UI Semibold" charset="0"/>
                <a:cs typeface="Segoe UI Semibold" charset="0"/>
              </a:rPr>
              <a:t>Platform</a:t>
            </a:r>
          </a:p>
        </p:txBody>
      </p:sp>
      <p:sp>
        <p:nvSpPr>
          <p:cNvPr id="94" name="arrow">
            <a:extLst>
              <a:ext uri="{FF2B5EF4-FFF2-40B4-BE49-F238E27FC236}">
                <a16:creationId xmlns:a16="http://schemas.microsoft.com/office/drawing/2014/main" id="{03F08B14-B7FB-45EE-AFD5-FD14F2BA859A}"/>
              </a:ext>
            </a:extLst>
          </p:cNvPr>
          <p:cNvSpPr>
            <a:spLocks noChangeAspect="1" noEditPoints="1"/>
          </p:cNvSpPr>
          <p:nvPr/>
        </p:nvSpPr>
        <p:spPr bwMode="auto">
          <a:xfrm rot="16200000">
            <a:off x="7052369" y="3210360"/>
            <a:ext cx="165273" cy="152508"/>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2700" cap="sq">
            <a:solidFill>
              <a:srgbClr val="A6A6A6"/>
            </a:solidFill>
            <a:prstDash val="solid"/>
            <a:miter lim="800000"/>
            <a:headEnd/>
            <a:tailEnd/>
          </a:ln>
          <a:extLst/>
        </p:spPr>
        <p:txBody>
          <a:bodyPr vert="horz" wrap="square" lIns="89630" tIns="44814" rIns="89630" bIns="44814" numCol="1" anchor="t" anchorCtr="0" compatLnSpc="1">
            <a:prstTxWarp prst="textNoShape">
              <a:avLst/>
            </a:prstTxWarp>
            <a:noAutofit/>
          </a:bodyPr>
          <a:lstStyle/>
          <a:p>
            <a:pPr defTabSz="914192">
              <a:defRPr/>
            </a:pPr>
            <a:endParaRPr lang="en-US" sz="1300">
              <a:gradFill>
                <a:gsLst>
                  <a:gs pos="0">
                    <a:srgbClr val="505050"/>
                  </a:gs>
                  <a:gs pos="100000">
                    <a:srgbClr val="505050"/>
                  </a:gs>
                </a:gsLst>
                <a:lin ang="5400000" scaled="1"/>
              </a:gradFill>
              <a:latin typeface="Segoe UI" panose="020B0502040204020203" pitchFamily="34" charset="0"/>
              <a:cs typeface="Segoe UI" panose="020B0502040204020203" pitchFamily="34" charset="0"/>
            </a:endParaRPr>
          </a:p>
        </p:txBody>
      </p:sp>
      <p:sp>
        <p:nvSpPr>
          <p:cNvPr id="106" name="arrow">
            <a:extLst>
              <a:ext uri="{FF2B5EF4-FFF2-40B4-BE49-F238E27FC236}">
                <a16:creationId xmlns:a16="http://schemas.microsoft.com/office/drawing/2014/main" id="{03F08B14-B7FB-45EE-AFD5-FD14F2BA859A}"/>
              </a:ext>
            </a:extLst>
          </p:cNvPr>
          <p:cNvSpPr>
            <a:spLocks noChangeAspect="1" noEditPoints="1"/>
          </p:cNvSpPr>
          <p:nvPr/>
        </p:nvSpPr>
        <p:spPr bwMode="auto">
          <a:xfrm rot="5400000" flipV="1">
            <a:off x="7052369" y="4178390"/>
            <a:ext cx="165273" cy="152508"/>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2700" cap="sq">
            <a:solidFill>
              <a:srgbClr val="A6A6A6"/>
            </a:solidFill>
            <a:prstDash val="solid"/>
            <a:miter lim="800000"/>
            <a:headEnd/>
            <a:tailEnd/>
          </a:ln>
          <a:extLst/>
        </p:spPr>
        <p:txBody>
          <a:bodyPr vert="horz" wrap="square" lIns="89630" tIns="44814" rIns="89630" bIns="44814" numCol="1" anchor="t" anchorCtr="0" compatLnSpc="1">
            <a:prstTxWarp prst="textNoShape">
              <a:avLst/>
            </a:prstTxWarp>
            <a:noAutofit/>
          </a:bodyPr>
          <a:lstStyle/>
          <a:p>
            <a:pPr defTabSz="914192">
              <a:defRPr/>
            </a:pPr>
            <a:endParaRPr lang="en-US" sz="1300">
              <a:gradFill>
                <a:gsLst>
                  <a:gs pos="0">
                    <a:srgbClr val="505050"/>
                  </a:gs>
                  <a:gs pos="100000">
                    <a:srgbClr val="505050"/>
                  </a:gs>
                </a:gsLst>
                <a:lin ang="5400000" scaled="1"/>
              </a:gradFill>
              <a:latin typeface="Segoe UI" panose="020B0502040204020203" pitchFamily="34" charset="0"/>
              <a:cs typeface="Segoe UI" panose="020B0502040204020203" pitchFamily="34" charset="0"/>
            </a:endParaRPr>
          </a:p>
        </p:txBody>
      </p:sp>
      <p:sp>
        <p:nvSpPr>
          <p:cNvPr id="72" name="Rectangle 71">
            <a:extLst>
              <a:ext uri="{FF2B5EF4-FFF2-40B4-BE49-F238E27FC236}">
                <a16:creationId xmlns:a16="http://schemas.microsoft.com/office/drawing/2014/main" id="{AD5123A9-DA20-41CD-82C6-FFDA8A97A580}"/>
              </a:ext>
            </a:extLst>
          </p:cNvPr>
          <p:cNvSpPr/>
          <p:nvPr/>
        </p:nvSpPr>
        <p:spPr bwMode="auto">
          <a:xfrm>
            <a:off x="4291850" y="3440397"/>
            <a:ext cx="1804772" cy="674832"/>
          </a:xfrm>
          <a:prstGeom prst="rect">
            <a:avLst/>
          </a:prstGeom>
          <a:solidFill>
            <a:schemeClr val="tx1">
              <a:lumMod val="95000"/>
            </a:schemeClr>
          </a:solidFill>
          <a:ln w="19050" cap="sq">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14283" rIns="137141" bIns="118855" numCol="1" spcCol="0" rtlCol="0" fromWordArt="0" anchor="ctr" anchorCtr="0" forceAA="0" compatLnSpc="1">
            <a:prstTxWarp prst="textNoShape">
              <a:avLst/>
            </a:prstTxWarp>
            <a:spAutoFit/>
          </a:bodyPr>
          <a:lstStyle/>
          <a:p>
            <a:pPr algn="ctr" defTabSz="913347" fontAlgn="base">
              <a:spcBef>
                <a:spcPct val="0"/>
              </a:spcBef>
              <a:spcAft>
                <a:spcPct val="0"/>
              </a:spcAft>
              <a:defRPr/>
            </a:pPr>
            <a:endParaRPr lang="en-US" sz="1400" b="1" spc="20">
              <a:solidFill>
                <a:schemeClr val="accent5">
                  <a:lumMod val="50000"/>
                </a:schemeClr>
              </a:solidFill>
              <a:latin typeface="Segoe UI Semibold" charset="0"/>
              <a:ea typeface="Segoe UI Semibold" charset="0"/>
              <a:cs typeface="Segoe UI Semibold" charset="0"/>
            </a:endParaRPr>
          </a:p>
          <a:p>
            <a:pPr algn="ctr" defTabSz="913347" fontAlgn="base">
              <a:spcBef>
                <a:spcPct val="0"/>
              </a:spcBef>
              <a:spcAft>
                <a:spcPct val="0"/>
              </a:spcAft>
              <a:defRPr/>
            </a:pPr>
            <a:endParaRPr lang="en-US" sz="1400" b="1" spc="20">
              <a:solidFill>
                <a:schemeClr val="accent5">
                  <a:lumMod val="50000"/>
                </a:schemeClr>
              </a:solidFill>
              <a:latin typeface="Segoe UI Semibold" charset="0"/>
              <a:ea typeface="Segoe UI Semibold" charset="0"/>
              <a:cs typeface="Segoe UI Semibold" charset="0"/>
            </a:endParaRPr>
          </a:p>
        </p:txBody>
      </p:sp>
      <p:sp>
        <p:nvSpPr>
          <p:cNvPr id="9" name="Rectangle 8">
            <a:extLst>
              <a:ext uri="{FF2B5EF4-FFF2-40B4-BE49-F238E27FC236}">
                <a16:creationId xmlns:a16="http://schemas.microsoft.com/office/drawing/2014/main" id="{C5EF8313-A9B2-4B8C-B8E2-A662C1BAEB30}"/>
              </a:ext>
            </a:extLst>
          </p:cNvPr>
          <p:cNvSpPr/>
          <p:nvPr/>
        </p:nvSpPr>
        <p:spPr>
          <a:xfrm>
            <a:off x="4769659" y="3611596"/>
            <a:ext cx="849151" cy="312029"/>
          </a:xfrm>
          <a:prstGeom prst="rect">
            <a:avLst/>
          </a:prstGeom>
        </p:spPr>
        <p:txBody>
          <a:bodyPr wrap="none">
            <a:spAutoFit/>
          </a:bodyPr>
          <a:lstStyle/>
          <a:p>
            <a:pPr algn="ctr" defTabSz="913347" fontAlgn="base">
              <a:spcBef>
                <a:spcPct val="0"/>
              </a:spcBef>
              <a:spcAft>
                <a:spcPct val="0"/>
              </a:spcAft>
              <a:defRPr/>
            </a:pPr>
            <a:r>
              <a:rPr lang="en-US" sz="1400" b="1" spc="20">
                <a:solidFill>
                  <a:schemeClr val="accent5">
                    <a:lumMod val="50000"/>
                  </a:schemeClr>
                </a:solidFill>
                <a:latin typeface="Segoe UI Semibold" charset="0"/>
                <a:ea typeface="Segoe UI Semibold" charset="0"/>
                <a:cs typeface="Segoe UI Semibold" charset="0"/>
              </a:rPr>
              <a:t>DevOps</a:t>
            </a:r>
          </a:p>
        </p:txBody>
      </p:sp>
      <p:sp>
        <p:nvSpPr>
          <p:cNvPr id="76" name="Rectangle 75">
            <a:extLst>
              <a:ext uri="{FF2B5EF4-FFF2-40B4-BE49-F238E27FC236}">
                <a16:creationId xmlns:a16="http://schemas.microsoft.com/office/drawing/2014/main" id="{ADE0FA68-21FF-4906-B755-10BEC1D70A6A}"/>
              </a:ext>
            </a:extLst>
          </p:cNvPr>
          <p:cNvSpPr/>
          <p:nvPr/>
        </p:nvSpPr>
        <p:spPr bwMode="auto">
          <a:xfrm>
            <a:off x="8175578" y="3433262"/>
            <a:ext cx="1804772" cy="674832"/>
          </a:xfrm>
          <a:prstGeom prst="rect">
            <a:avLst/>
          </a:prstGeom>
          <a:solidFill>
            <a:schemeClr val="tx1">
              <a:lumMod val="95000"/>
            </a:schemeClr>
          </a:solidFill>
          <a:ln w="19050" cap="sq">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14283" rIns="137141" bIns="118855" numCol="1" spcCol="0" rtlCol="0" fromWordArt="0" anchor="ctr" anchorCtr="0" forceAA="0" compatLnSpc="1">
            <a:prstTxWarp prst="textNoShape">
              <a:avLst/>
            </a:prstTxWarp>
            <a:spAutoFit/>
          </a:bodyPr>
          <a:lstStyle/>
          <a:p>
            <a:pPr algn="ctr" defTabSz="913347" fontAlgn="base">
              <a:spcBef>
                <a:spcPct val="0"/>
              </a:spcBef>
              <a:spcAft>
                <a:spcPct val="0"/>
              </a:spcAft>
              <a:defRPr/>
            </a:pPr>
            <a:endParaRPr lang="en-US" sz="1400" b="1" spc="20" dirty="0">
              <a:solidFill>
                <a:schemeClr val="accent5">
                  <a:lumMod val="50000"/>
                </a:schemeClr>
              </a:solidFill>
              <a:latin typeface="Segoe UI Semibold" charset="0"/>
              <a:ea typeface="Segoe UI Semibold" charset="0"/>
              <a:cs typeface="Segoe UI Semibold" charset="0"/>
            </a:endParaRPr>
          </a:p>
          <a:p>
            <a:pPr algn="ctr" defTabSz="913347" fontAlgn="base">
              <a:spcBef>
                <a:spcPct val="0"/>
              </a:spcBef>
              <a:spcAft>
                <a:spcPct val="0"/>
              </a:spcAft>
              <a:defRPr/>
            </a:pPr>
            <a:endParaRPr lang="en-US" sz="1400" b="1" spc="20" dirty="0">
              <a:solidFill>
                <a:schemeClr val="accent5">
                  <a:lumMod val="50000"/>
                </a:schemeClr>
              </a:solidFill>
              <a:latin typeface="Segoe UI Semibold" charset="0"/>
              <a:ea typeface="Segoe UI Semibold" charset="0"/>
              <a:cs typeface="Segoe UI Semibold" charset="0"/>
            </a:endParaRPr>
          </a:p>
        </p:txBody>
      </p:sp>
      <p:sp>
        <p:nvSpPr>
          <p:cNvPr id="77" name="Rectangle 76">
            <a:extLst>
              <a:ext uri="{FF2B5EF4-FFF2-40B4-BE49-F238E27FC236}">
                <a16:creationId xmlns:a16="http://schemas.microsoft.com/office/drawing/2014/main" id="{18DB6A78-ABC6-4675-9BB7-DCA9FA3AFF23}"/>
              </a:ext>
            </a:extLst>
          </p:cNvPr>
          <p:cNvSpPr/>
          <p:nvPr/>
        </p:nvSpPr>
        <p:spPr>
          <a:xfrm>
            <a:off x="8603635" y="3534641"/>
            <a:ext cx="948658" cy="523220"/>
          </a:xfrm>
          <a:prstGeom prst="rect">
            <a:avLst/>
          </a:prstGeom>
        </p:spPr>
        <p:txBody>
          <a:bodyPr wrap="none">
            <a:spAutoFit/>
          </a:bodyPr>
          <a:lstStyle/>
          <a:p>
            <a:pPr algn="ctr" defTabSz="913347" fontAlgn="base">
              <a:spcBef>
                <a:spcPct val="0"/>
              </a:spcBef>
              <a:spcAft>
                <a:spcPct val="0"/>
              </a:spcAft>
              <a:defRPr/>
            </a:pPr>
            <a:r>
              <a:rPr lang="en-US" sz="1400" b="1" spc="20" dirty="0">
                <a:solidFill>
                  <a:schemeClr val="accent5">
                    <a:lumMod val="50000"/>
                  </a:schemeClr>
                </a:solidFill>
                <a:latin typeface="Segoe UI Semibold" charset="0"/>
                <a:ea typeface="Segoe UI Semibold" charset="0"/>
                <a:cs typeface="Segoe UI Semibold" charset="0"/>
              </a:rPr>
              <a:t>Common</a:t>
            </a:r>
          </a:p>
          <a:p>
            <a:pPr algn="ctr" defTabSz="913347" fontAlgn="base">
              <a:spcBef>
                <a:spcPct val="0"/>
              </a:spcBef>
              <a:spcAft>
                <a:spcPct val="0"/>
              </a:spcAft>
              <a:defRPr/>
            </a:pPr>
            <a:r>
              <a:rPr lang="en-US" sz="1400" b="1" spc="20" dirty="0">
                <a:solidFill>
                  <a:schemeClr val="accent5">
                    <a:lumMod val="50000"/>
                  </a:schemeClr>
                </a:solidFill>
                <a:latin typeface="Segoe UI Semibold" charset="0"/>
                <a:ea typeface="Segoe UI Semibold" charset="0"/>
                <a:cs typeface="Segoe UI Semibold" charset="0"/>
              </a:rPr>
              <a:t>Identity</a:t>
            </a:r>
          </a:p>
        </p:txBody>
      </p:sp>
      <p:sp>
        <p:nvSpPr>
          <p:cNvPr id="2" name="Title 1">
            <a:extLst>
              <a:ext uri="{FF2B5EF4-FFF2-40B4-BE49-F238E27FC236}">
                <a16:creationId xmlns:a16="http://schemas.microsoft.com/office/drawing/2014/main" id="{F5F9C0E6-E0B4-4248-BC64-F3D3FEB0634D}"/>
              </a:ext>
            </a:extLst>
          </p:cNvPr>
          <p:cNvSpPr>
            <a:spLocks noGrp="1"/>
          </p:cNvSpPr>
          <p:nvPr>
            <p:ph type="title"/>
          </p:nvPr>
        </p:nvSpPr>
        <p:spPr>
          <a:xfrm>
            <a:off x="2467038" y="198763"/>
            <a:ext cx="9138221" cy="553920"/>
          </a:xfrm>
        </p:spPr>
        <p:txBody>
          <a:bodyPr>
            <a:normAutofit fontScale="90000"/>
          </a:bodyPr>
          <a:lstStyle/>
          <a:p>
            <a:pPr algn="ctr"/>
            <a:r>
              <a:rPr lang="en-US" dirty="0">
                <a:solidFill>
                  <a:schemeClr val="bg1"/>
                </a:solidFill>
              </a:rPr>
              <a:t>Azure: Hybrid</a:t>
            </a:r>
          </a:p>
        </p:txBody>
      </p:sp>
      <p:sp>
        <p:nvSpPr>
          <p:cNvPr id="3" name="Text Placeholder 2">
            <a:extLst>
              <a:ext uri="{FF2B5EF4-FFF2-40B4-BE49-F238E27FC236}">
                <a16:creationId xmlns:a16="http://schemas.microsoft.com/office/drawing/2014/main" id="{1DB5898D-7C9D-448E-BA67-36B6A2E0FEFB}"/>
              </a:ext>
            </a:extLst>
          </p:cNvPr>
          <p:cNvSpPr>
            <a:spLocks noGrp="1"/>
          </p:cNvSpPr>
          <p:nvPr>
            <p:ph type="body" sz="quarter" idx="4294967295"/>
          </p:nvPr>
        </p:nvSpPr>
        <p:spPr>
          <a:xfrm>
            <a:off x="2467038" y="818839"/>
            <a:ext cx="9138219" cy="430840"/>
          </a:xfrm>
        </p:spPr>
        <p:txBody>
          <a:bodyPr/>
          <a:lstStyle/>
          <a:p>
            <a:pPr algn="ctr"/>
            <a:r>
              <a:rPr lang="en-US" dirty="0">
                <a:solidFill>
                  <a:schemeClr val="bg1"/>
                </a:solidFill>
                <a:latin typeface="Segoe UI Semibold" panose="020B0702040204020203" pitchFamily="34" charset="0"/>
                <a:cs typeface="Segoe UI Semibold" panose="020B0702040204020203" pitchFamily="34" charset="0"/>
              </a:rPr>
              <a:t>The only consistent, comprehensive hybrid cloud</a:t>
            </a:r>
          </a:p>
        </p:txBody>
      </p:sp>
      <p:grpSp>
        <p:nvGrpSpPr>
          <p:cNvPr id="90" name="Group 89">
            <a:extLst>
              <a:ext uri="{FF2B5EF4-FFF2-40B4-BE49-F238E27FC236}">
                <a16:creationId xmlns:a16="http://schemas.microsoft.com/office/drawing/2014/main" id="{F5E0093F-23DB-42B9-8845-202462F7AB5D}"/>
              </a:ext>
            </a:extLst>
          </p:cNvPr>
          <p:cNvGrpSpPr/>
          <p:nvPr/>
        </p:nvGrpSpPr>
        <p:grpSpPr>
          <a:xfrm>
            <a:off x="4990334" y="1958014"/>
            <a:ext cx="541377" cy="541377"/>
            <a:chOff x="3120656" y="3158274"/>
            <a:chExt cx="541454" cy="541454"/>
          </a:xfrm>
        </p:grpSpPr>
        <p:sp>
          <p:nvSpPr>
            <p:cNvPr id="91" name="Freeform 969">
              <a:extLst>
                <a:ext uri="{FF2B5EF4-FFF2-40B4-BE49-F238E27FC236}">
                  <a16:creationId xmlns:a16="http://schemas.microsoft.com/office/drawing/2014/main" id="{A3FCFAB5-AFBD-4847-9E21-0EBAA9F0CE93}"/>
                </a:ext>
              </a:extLst>
            </p:cNvPr>
            <p:cNvSpPr>
              <a:spLocks/>
            </p:cNvSpPr>
            <p:nvPr/>
          </p:nvSpPr>
          <p:spPr bwMode="auto">
            <a:xfrm>
              <a:off x="3407308" y="3158274"/>
              <a:ext cx="254802" cy="254802"/>
            </a:xfrm>
            <a:custGeom>
              <a:avLst/>
              <a:gdLst>
                <a:gd name="T0" fmla="*/ 55 w 60"/>
                <a:gd name="T1" fmla="*/ 24 h 60"/>
                <a:gd name="T2" fmla="*/ 52 w 60"/>
                <a:gd name="T3" fmla="*/ 17 h 60"/>
                <a:gd name="T4" fmla="*/ 54 w 60"/>
                <a:gd name="T5" fmla="*/ 12 h 60"/>
                <a:gd name="T6" fmla="*/ 48 w 60"/>
                <a:gd name="T7" fmla="*/ 6 h 60"/>
                <a:gd name="T8" fmla="*/ 43 w 60"/>
                <a:gd name="T9" fmla="*/ 8 h 60"/>
                <a:gd name="T10" fmla="*/ 36 w 60"/>
                <a:gd name="T11" fmla="*/ 5 h 60"/>
                <a:gd name="T12" fmla="*/ 34 w 60"/>
                <a:gd name="T13" fmla="*/ 0 h 60"/>
                <a:gd name="T14" fmla="*/ 26 w 60"/>
                <a:gd name="T15" fmla="*/ 0 h 60"/>
                <a:gd name="T16" fmla="*/ 24 w 60"/>
                <a:gd name="T17" fmla="*/ 5 h 60"/>
                <a:gd name="T18" fmla="*/ 17 w 60"/>
                <a:gd name="T19" fmla="*/ 8 h 60"/>
                <a:gd name="T20" fmla="*/ 12 w 60"/>
                <a:gd name="T21" fmla="*/ 6 h 60"/>
                <a:gd name="T22" fmla="*/ 6 w 60"/>
                <a:gd name="T23" fmla="*/ 12 h 60"/>
                <a:gd name="T24" fmla="*/ 8 w 60"/>
                <a:gd name="T25" fmla="*/ 17 h 60"/>
                <a:gd name="T26" fmla="*/ 5 w 60"/>
                <a:gd name="T27" fmla="*/ 24 h 60"/>
                <a:gd name="T28" fmla="*/ 0 w 60"/>
                <a:gd name="T29" fmla="*/ 26 h 60"/>
                <a:gd name="T30" fmla="*/ 0 w 60"/>
                <a:gd name="T31" fmla="*/ 34 h 60"/>
                <a:gd name="T32" fmla="*/ 5 w 60"/>
                <a:gd name="T33" fmla="*/ 36 h 60"/>
                <a:gd name="T34" fmla="*/ 8 w 60"/>
                <a:gd name="T35" fmla="*/ 43 h 60"/>
                <a:gd name="T36" fmla="*/ 6 w 60"/>
                <a:gd name="T37" fmla="*/ 48 h 60"/>
                <a:gd name="T38" fmla="*/ 12 w 60"/>
                <a:gd name="T39" fmla="*/ 54 h 60"/>
                <a:gd name="T40" fmla="*/ 17 w 60"/>
                <a:gd name="T41" fmla="*/ 52 h 60"/>
                <a:gd name="T42" fmla="*/ 24 w 60"/>
                <a:gd name="T43" fmla="*/ 55 h 60"/>
                <a:gd name="T44" fmla="*/ 26 w 60"/>
                <a:gd name="T45" fmla="*/ 60 h 60"/>
                <a:gd name="T46" fmla="*/ 34 w 60"/>
                <a:gd name="T47" fmla="*/ 60 h 60"/>
                <a:gd name="T48" fmla="*/ 36 w 60"/>
                <a:gd name="T49" fmla="*/ 55 h 60"/>
                <a:gd name="T50" fmla="*/ 43 w 60"/>
                <a:gd name="T51" fmla="*/ 52 h 60"/>
                <a:gd name="T52" fmla="*/ 48 w 60"/>
                <a:gd name="T53" fmla="*/ 54 h 60"/>
                <a:gd name="T54" fmla="*/ 54 w 60"/>
                <a:gd name="T55" fmla="*/ 48 h 60"/>
                <a:gd name="T56" fmla="*/ 52 w 60"/>
                <a:gd name="T57" fmla="*/ 43 h 60"/>
                <a:gd name="T58" fmla="*/ 55 w 60"/>
                <a:gd name="T59" fmla="*/ 36 h 60"/>
                <a:gd name="T60" fmla="*/ 60 w 60"/>
                <a:gd name="T61" fmla="*/ 34 h 60"/>
                <a:gd name="T62" fmla="*/ 60 w 60"/>
                <a:gd name="T63" fmla="*/ 26 h 60"/>
                <a:gd name="T64" fmla="*/ 55 w 60"/>
                <a:gd name="T65" fmla="*/ 2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0" h="60">
                  <a:moveTo>
                    <a:pt x="55" y="24"/>
                  </a:moveTo>
                  <a:cubicBezTo>
                    <a:pt x="54" y="21"/>
                    <a:pt x="53" y="19"/>
                    <a:pt x="52" y="17"/>
                  </a:cubicBezTo>
                  <a:cubicBezTo>
                    <a:pt x="54" y="12"/>
                    <a:pt x="54" y="12"/>
                    <a:pt x="54" y="12"/>
                  </a:cubicBezTo>
                  <a:cubicBezTo>
                    <a:pt x="48" y="6"/>
                    <a:pt x="48" y="6"/>
                    <a:pt x="48" y="6"/>
                  </a:cubicBezTo>
                  <a:cubicBezTo>
                    <a:pt x="43" y="8"/>
                    <a:pt x="43" y="8"/>
                    <a:pt x="43" y="8"/>
                  </a:cubicBezTo>
                  <a:cubicBezTo>
                    <a:pt x="41" y="7"/>
                    <a:pt x="39" y="6"/>
                    <a:pt x="36" y="5"/>
                  </a:cubicBezTo>
                  <a:cubicBezTo>
                    <a:pt x="34" y="0"/>
                    <a:pt x="34" y="0"/>
                    <a:pt x="34" y="0"/>
                  </a:cubicBezTo>
                  <a:cubicBezTo>
                    <a:pt x="26" y="0"/>
                    <a:pt x="26" y="0"/>
                    <a:pt x="26" y="0"/>
                  </a:cubicBezTo>
                  <a:cubicBezTo>
                    <a:pt x="24" y="5"/>
                    <a:pt x="24" y="5"/>
                    <a:pt x="24" y="5"/>
                  </a:cubicBezTo>
                  <a:cubicBezTo>
                    <a:pt x="21" y="6"/>
                    <a:pt x="19" y="7"/>
                    <a:pt x="17" y="8"/>
                  </a:cubicBezTo>
                  <a:cubicBezTo>
                    <a:pt x="12" y="6"/>
                    <a:pt x="12" y="6"/>
                    <a:pt x="12" y="6"/>
                  </a:cubicBezTo>
                  <a:cubicBezTo>
                    <a:pt x="6" y="12"/>
                    <a:pt x="6" y="12"/>
                    <a:pt x="6" y="12"/>
                  </a:cubicBezTo>
                  <a:cubicBezTo>
                    <a:pt x="8" y="17"/>
                    <a:pt x="8" y="17"/>
                    <a:pt x="8" y="17"/>
                  </a:cubicBezTo>
                  <a:cubicBezTo>
                    <a:pt x="7" y="19"/>
                    <a:pt x="6" y="21"/>
                    <a:pt x="5" y="24"/>
                  </a:cubicBezTo>
                  <a:cubicBezTo>
                    <a:pt x="0" y="26"/>
                    <a:pt x="0" y="26"/>
                    <a:pt x="0" y="26"/>
                  </a:cubicBezTo>
                  <a:cubicBezTo>
                    <a:pt x="0" y="34"/>
                    <a:pt x="0" y="34"/>
                    <a:pt x="0" y="34"/>
                  </a:cubicBezTo>
                  <a:cubicBezTo>
                    <a:pt x="5" y="36"/>
                    <a:pt x="5" y="36"/>
                    <a:pt x="5" y="36"/>
                  </a:cubicBezTo>
                  <a:cubicBezTo>
                    <a:pt x="6" y="39"/>
                    <a:pt x="7" y="41"/>
                    <a:pt x="8" y="43"/>
                  </a:cubicBezTo>
                  <a:cubicBezTo>
                    <a:pt x="6" y="48"/>
                    <a:pt x="6" y="48"/>
                    <a:pt x="6" y="48"/>
                  </a:cubicBezTo>
                  <a:cubicBezTo>
                    <a:pt x="12" y="54"/>
                    <a:pt x="12" y="54"/>
                    <a:pt x="12" y="54"/>
                  </a:cubicBezTo>
                  <a:cubicBezTo>
                    <a:pt x="17" y="52"/>
                    <a:pt x="17" y="52"/>
                    <a:pt x="17" y="52"/>
                  </a:cubicBezTo>
                  <a:cubicBezTo>
                    <a:pt x="19" y="53"/>
                    <a:pt x="21" y="54"/>
                    <a:pt x="24" y="55"/>
                  </a:cubicBezTo>
                  <a:cubicBezTo>
                    <a:pt x="26" y="60"/>
                    <a:pt x="26" y="60"/>
                    <a:pt x="26" y="60"/>
                  </a:cubicBezTo>
                  <a:cubicBezTo>
                    <a:pt x="34" y="60"/>
                    <a:pt x="34" y="60"/>
                    <a:pt x="34" y="60"/>
                  </a:cubicBezTo>
                  <a:cubicBezTo>
                    <a:pt x="36" y="55"/>
                    <a:pt x="36" y="55"/>
                    <a:pt x="36" y="55"/>
                  </a:cubicBezTo>
                  <a:cubicBezTo>
                    <a:pt x="39" y="54"/>
                    <a:pt x="41" y="53"/>
                    <a:pt x="43" y="52"/>
                  </a:cubicBezTo>
                  <a:cubicBezTo>
                    <a:pt x="48" y="54"/>
                    <a:pt x="48" y="54"/>
                    <a:pt x="48" y="54"/>
                  </a:cubicBezTo>
                  <a:cubicBezTo>
                    <a:pt x="54" y="48"/>
                    <a:pt x="54" y="48"/>
                    <a:pt x="54" y="48"/>
                  </a:cubicBezTo>
                  <a:cubicBezTo>
                    <a:pt x="52" y="43"/>
                    <a:pt x="52" y="43"/>
                    <a:pt x="52" y="43"/>
                  </a:cubicBezTo>
                  <a:cubicBezTo>
                    <a:pt x="53" y="41"/>
                    <a:pt x="54" y="39"/>
                    <a:pt x="55" y="36"/>
                  </a:cubicBezTo>
                  <a:cubicBezTo>
                    <a:pt x="60" y="34"/>
                    <a:pt x="60" y="34"/>
                    <a:pt x="60" y="34"/>
                  </a:cubicBezTo>
                  <a:cubicBezTo>
                    <a:pt x="60" y="26"/>
                    <a:pt x="60" y="26"/>
                    <a:pt x="60" y="26"/>
                  </a:cubicBezTo>
                  <a:lnTo>
                    <a:pt x="55" y="24"/>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36"/>
            </a:p>
          </p:txBody>
        </p:sp>
        <p:sp>
          <p:nvSpPr>
            <p:cNvPr id="96" name="Freeform 1042">
              <a:extLst>
                <a:ext uri="{FF2B5EF4-FFF2-40B4-BE49-F238E27FC236}">
                  <a16:creationId xmlns:a16="http://schemas.microsoft.com/office/drawing/2014/main" id="{DC125F8B-84EB-4115-9095-11C09ED8F431}"/>
                </a:ext>
              </a:extLst>
            </p:cNvPr>
            <p:cNvSpPr>
              <a:spLocks/>
            </p:cNvSpPr>
            <p:nvPr/>
          </p:nvSpPr>
          <p:spPr bwMode="auto">
            <a:xfrm>
              <a:off x="3481626" y="3237898"/>
              <a:ext cx="111478" cy="95551"/>
            </a:xfrm>
            <a:custGeom>
              <a:avLst/>
              <a:gdLst>
                <a:gd name="T0" fmla="*/ 21 w 21"/>
                <a:gd name="T1" fmla="*/ 5 h 18"/>
                <a:gd name="T2" fmla="*/ 16 w 21"/>
                <a:gd name="T3" fmla="*/ 0 h 18"/>
                <a:gd name="T4" fmla="*/ 8 w 21"/>
                <a:gd name="T5" fmla="*/ 8 h 18"/>
                <a:gd name="T6" fmla="*/ 5 w 21"/>
                <a:gd name="T7" fmla="*/ 5 h 18"/>
                <a:gd name="T8" fmla="*/ 0 w 21"/>
                <a:gd name="T9" fmla="*/ 10 h 18"/>
                <a:gd name="T10" fmla="*/ 8 w 21"/>
                <a:gd name="T11" fmla="*/ 18 h 18"/>
                <a:gd name="T12" fmla="*/ 8 w 21"/>
                <a:gd name="T13" fmla="*/ 18 h 18"/>
                <a:gd name="T14" fmla="*/ 8 w 21"/>
                <a:gd name="T15" fmla="*/ 18 h 18"/>
                <a:gd name="T16" fmla="*/ 21 w 21"/>
                <a:gd name="T17" fmla="*/ 5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 h="18">
                  <a:moveTo>
                    <a:pt x="21" y="5"/>
                  </a:moveTo>
                  <a:lnTo>
                    <a:pt x="16" y="0"/>
                  </a:lnTo>
                  <a:lnTo>
                    <a:pt x="8" y="8"/>
                  </a:lnTo>
                  <a:lnTo>
                    <a:pt x="5" y="5"/>
                  </a:lnTo>
                  <a:lnTo>
                    <a:pt x="0" y="10"/>
                  </a:lnTo>
                  <a:lnTo>
                    <a:pt x="8" y="18"/>
                  </a:lnTo>
                  <a:lnTo>
                    <a:pt x="8" y="18"/>
                  </a:lnTo>
                  <a:lnTo>
                    <a:pt x="8" y="18"/>
                  </a:lnTo>
                  <a:lnTo>
                    <a:pt x="21" y="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36"/>
            </a:p>
          </p:txBody>
        </p:sp>
        <p:sp>
          <p:nvSpPr>
            <p:cNvPr id="97" name="Freeform 1054">
              <a:extLst>
                <a:ext uri="{FF2B5EF4-FFF2-40B4-BE49-F238E27FC236}">
                  <a16:creationId xmlns:a16="http://schemas.microsoft.com/office/drawing/2014/main" id="{B1891206-63FA-4C0D-AFE8-108A440FC7B1}"/>
                </a:ext>
              </a:extLst>
            </p:cNvPr>
            <p:cNvSpPr>
              <a:spLocks noEditPoints="1"/>
            </p:cNvSpPr>
            <p:nvPr/>
          </p:nvSpPr>
          <p:spPr bwMode="auto">
            <a:xfrm>
              <a:off x="3120656" y="3359992"/>
              <a:ext cx="339736" cy="339736"/>
            </a:xfrm>
            <a:custGeom>
              <a:avLst/>
              <a:gdLst>
                <a:gd name="T0" fmla="*/ 73 w 80"/>
                <a:gd name="T1" fmla="*/ 46 h 80"/>
                <a:gd name="T2" fmla="*/ 73 w 80"/>
                <a:gd name="T3" fmla="*/ 33 h 80"/>
                <a:gd name="T4" fmla="*/ 80 w 80"/>
                <a:gd name="T5" fmla="*/ 28 h 80"/>
                <a:gd name="T6" fmla="*/ 77 w 80"/>
                <a:gd name="T7" fmla="*/ 20 h 80"/>
                <a:gd name="T8" fmla="*/ 68 w 80"/>
                <a:gd name="T9" fmla="*/ 21 h 80"/>
                <a:gd name="T10" fmla="*/ 59 w 80"/>
                <a:gd name="T11" fmla="*/ 12 h 80"/>
                <a:gd name="T12" fmla="*/ 60 w 80"/>
                <a:gd name="T13" fmla="*/ 3 h 80"/>
                <a:gd name="T14" fmla="*/ 52 w 80"/>
                <a:gd name="T15" fmla="*/ 0 h 80"/>
                <a:gd name="T16" fmla="*/ 47 w 80"/>
                <a:gd name="T17" fmla="*/ 7 h 80"/>
                <a:gd name="T18" fmla="*/ 33 w 80"/>
                <a:gd name="T19" fmla="*/ 7 h 80"/>
                <a:gd name="T20" fmla="*/ 28 w 80"/>
                <a:gd name="T21" fmla="*/ 0 h 80"/>
                <a:gd name="T22" fmla="*/ 20 w 80"/>
                <a:gd name="T23" fmla="*/ 3 h 80"/>
                <a:gd name="T24" fmla="*/ 22 w 80"/>
                <a:gd name="T25" fmla="*/ 12 h 80"/>
                <a:gd name="T26" fmla="*/ 12 w 80"/>
                <a:gd name="T27" fmla="*/ 21 h 80"/>
                <a:gd name="T28" fmla="*/ 3 w 80"/>
                <a:gd name="T29" fmla="*/ 20 h 80"/>
                <a:gd name="T30" fmla="*/ 0 w 80"/>
                <a:gd name="T31" fmla="*/ 28 h 80"/>
                <a:gd name="T32" fmla="*/ 7 w 80"/>
                <a:gd name="T33" fmla="*/ 33 h 80"/>
                <a:gd name="T34" fmla="*/ 7 w 80"/>
                <a:gd name="T35" fmla="*/ 47 h 80"/>
                <a:gd name="T36" fmla="*/ 0 w 80"/>
                <a:gd name="T37" fmla="*/ 52 h 80"/>
                <a:gd name="T38" fmla="*/ 3 w 80"/>
                <a:gd name="T39" fmla="*/ 60 h 80"/>
                <a:gd name="T40" fmla="*/ 12 w 80"/>
                <a:gd name="T41" fmla="*/ 58 h 80"/>
                <a:gd name="T42" fmla="*/ 22 w 80"/>
                <a:gd name="T43" fmla="*/ 68 h 80"/>
                <a:gd name="T44" fmla="*/ 20 w 80"/>
                <a:gd name="T45" fmla="*/ 77 h 80"/>
                <a:gd name="T46" fmla="*/ 28 w 80"/>
                <a:gd name="T47" fmla="*/ 80 h 80"/>
                <a:gd name="T48" fmla="*/ 34 w 80"/>
                <a:gd name="T49" fmla="*/ 73 h 80"/>
                <a:gd name="T50" fmla="*/ 47 w 80"/>
                <a:gd name="T51" fmla="*/ 73 h 80"/>
                <a:gd name="T52" fmla="*/ 52 w 80"/>
                <a:gd name="T53" fmla="*/ 80 h 80"/>
                <a:gd name="T54" fmla="*/ 60 w 80"/>
                <a:gd name="T55" fmla="*/ 77 h 80"/>
                <a:gd name="T56" fmla="*/ 59 w 80"/>
                <a:gd name="T57" fmla="*/ 68 h 80"/>
                <a:gd name="T58" fmla="*/ 68 w 80"/>
                <a:gd name="T59" fmla="*/ 58 h 80"/>
                <a:gd name="T60" fmla="*/ 77 w 80"/>
                <a:gd name="T61" fmla="*/ 60 h 80"/>
                <a:gd name="T62" fmla="*/ 80 w 80"/>
                <a:gd name="T63" fmla="*/ 52 h 80"/>
                <a:gd name="T64" fmla="*/ 73 w 80"/>
                <a:gd name="T65" fmla="*/ 46 h 80"/>
                <a:gd name="T66" fmla="*/ 32 w 80"/>
                <a:gd name="T67" fmla="*/ 59 h 80"/>
                <a:gd name="T68" fmla="*/ 21 w 80"/>
                <a:gd name="T69" fmla="*/ 32 h 80"/>
                <a:gd name="T70" fmla="*/ 48 w 80"/>
                <a:gd name="T71" fmla="*/ 21 h 80"/>
                <a:gd name="T72" fmla="*/ 59 w 80"/>
                <a:gd name="T73" fmla="*/ 48 h 80"/>
                <a:gd name="T74" fmla="*/ 32 w 80"/>
                <a:gd name="T75" fmla="*/ 59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0" h="80">
                  <a:moveTo>
                    <a:pt x="73" y="46"/>
                  </a:moveTo>
                  <a:cubicBezTo>
                    <a:pt x="74" y="42"/>
                    <a:pt x="74" y="37"/>
                    <a:pt x="73" y="33"/>
                  </a:cubicBezTo>
                  <a:cubicBezTo>
                    <a:pt x="80" y="28"/>
                    <a:pt x="80" y="28"/>
                    <a:pt x="80" y="28"/>
                  </a:cubicBezTo>
                  <a:cubicBezTo>
                    <a:pt x="77" y="20"/>
                    <a:pt x="77" y="20"/>
                    <a:pt x="77" y="20"/>
                  </a:cubicBezTo>
                  <a:cubicBezTo>
                    <a:pt x="68" y="21"/>
                    <a:pt x="68" y="21"/>
                    <a:pt x="68" y="21"/>
                  </a:cubicBezTo>
                  <a:cubicBezTo>
                    <a:pt x="66" y="18"/>
                    <a:pt x="62" y="14"/>
                    <a:pt x="59" y="12"/>
                  </a:cubicBezTo>
                  <a:cubicBezTo>
                    <a:pt x="60" y="3"/>
                    <a:pt x="60" y="3"/>
                    <a:pt x="60" y="3"/>
                  </a:cubicBezTo>
                  <a:cubicBezTo>
                    <a:pt x="52" y="0"/>
                    <a:pt x="52" y="0"/>
                    <a:pt x="52" y="0"/>
                  </a:cubicBezTo>
                  <a:cubicBezTo>
                    <a:pt x="47" y="7"/>
                    <a:pt x="47" y="7"/>
                    <a:pt x="47" y="7"/>
                  </a:cubicBezTo>
                  <a:cubicBezTo>
                    <a:pt x="42" y="6"/>
                    <a:pt x="38" y="6"/>
                    <a:pt x="33" y="7"/>
                  </a:cubicBezTo>
                  <a:cubicBezTo>
                    <a:pt x="28" y="0"/>
                    <a:pt x="28" y="0"/>
                    <a:pt x="28" y="0"/>
                  </a:cubicBezTo>
                  <a:cubicBezTo>
                    <a:pt x="20" y="3"/>
                    <a:pt x="20" y="3"/>
                    <a:pt x="20" y="3"/>
                  </a:cubicBezTo>
                  <a:cubicBezTo>
                    <a:pt x="22" y="12"/>
                    <a:pt x="22" y="12"/>
                    <a:pt x="22" y="12"/>
                  </a:cubicBezTo>
                  <a:cubicBezTo>
                    <a:pt x="18" y="14"/>
                    <a:pt x="15" y="18"/>
                    <a:pt x="12" y="21"/>
                  </a:cubicBezTo>
                  <a:cubicBezTo>
                    <a:pt x="3" y="20"/>
                    <a:pt x="3" y="20"/>
                    <a:pt x="3" y="20"/>
                  </a:cubicBezTo>
                  <a:cubicBezTo>
                    <a:pt x="0" y="28"/>
                    <a:pt x="0" y="28"/>
                    <a:pt x="0" y="28"/>
                  </a:cubicBezTo>
                  <a:cubicBezTo>
                    <a:pt x="7" y="33"/>
                    <a:pt x="7" y="33"/>
                    <a:pt x="7" y="33"/>
                  </a:cubicBezTo>
                  <a:cubicBezTo>
                    <a:pt x="7" y="38"/>
                    <a:pt x="7" y="42"/>
                    <a:pt x="7" y="47"/>
                  </a:cubicBezTo>
                  <a:cubicBezTo>
                    <a:pt x="0" y="52"/>
                    <a:pt x="0" y="52"/>
                    <a:pt x="0" y="52"/>
                  </a:cubicBezTo>
                  <a:cubicBezTo>
                    <a:pt x="3" y="60"/>
                    <a:pt x="3" y="60"/>
                    <a:pt x="3" y="60"/>
                  </a:cubicBezTo>
                  <a:cubicBezTo>
                    <a:pt x="12" y="58"/>
                    <a:pt x="12" y="58"/>
                    <a:pt x="12" y="58"/>
                  </a:cubicBezTo>
                  <a:cubicBezTo>
                    <a:pt x="15" y="62"/>
                    <a:pt x="18" y="65"/>
                    <a:pt x="22" y="68"/>
                  </a:cubicBezTo>
                  <a:cubicBezTo>
                    <a:pt x="20" y="77"/>
                    <a:pt x="20" y="77"/>
                    <a:pt x="20" y="77"/>
                  </a:cubicBezTo>
                  <a:cubicBezTo>
                    <a:pt x="28" y="80"/>
                    <a:pt x="28" y="80"/>
                    <a:pt x="28" y="80"/>
                  </a:cubicBezTo>
                  <a:cubicBezTo>
                    <a:pt x="34" y="73"/>
                    <a:pt x="34" y="73"/>
                    <a:pt x="34" y="73"/>
                  </a:cubicBezTo>
                  <a:cubicBezTo>
                    <a:pt x="38" y="73"/>
                    <a:pt x="43" y="73"/>
                    <a:pt x="47" y="73"/>
                  </a:cubicBezTo>
                  <a:cubicBezTo>
                    <a:pt x="52" y="80"/>
                    <a:pt x="52" y="80"/>
                    <a:pt x="52" y="80"/>
                  </a:cubicBezTo>
                  <a:cubicBezTo>
                    <a:pt x="60" y="77"/>
                    <a:pt x="60" y="77"/>
                    <a:pt x="60" y="77"/>
                  </a:cubicBezTo>
                  <a:cubicBezTo>
                    <a:pt x="59" y="68"/>
                    <a:pt x="59" y="68"/>
                    <a:pt x="59" y="68"/>
                  </a:cubicBezTo>
                  <a:cubicBezTo>
                    <a:pt x="62" y="65"/>
                    <a:pt x="66" y="62"/>
                    <a:pt x="68" y="58"/>
                  </a:cubicBezTo>
                  <a:cubicBezTo>
                    <a:pt x="77" y="60"/>
                    <a:pt x="77" y="60"/>
                    <a:pt x="77" y="60"/>
                  </a:cubicBezTo>
                  <a:cubicBezTo>
                    <a:pt x="80" y="52"/>
                    <a:pt x="80" y="52"/>
                    <a:pt x="80" y="52"/>
                  </a:cubicBezTo>
                  <a:lnTo>
                    <a:pt x="73" y="46"/>
                  </a:lnTo>
                  <a:close/>
                  <a:moveTo>
                    <a:pt x="32" y="59"/>
                  </a:moveTo>
                  <a:cubicBezTo>
                    <a:pt x="22" y="55"/>
                    <a:pt x="16" y="43"/>
                    <a:pt x="21" y="32"/>
                  </a:cubicBezTo>
                  <a:cubicBezTo>
                    <a:pt x="25" y="21"/>
                    <a:pt x="37" y="16"/>
                    <a:pt x="48" y="21"/>
                  </a:cubicBezTo>
                  <a:cubicBezTo>
                    <a:pt x="59" y="25"/>
                    <a:pt x="64" y="37"/>
                    <a:pt x="59" y="48"/>
                  </a:cubicBezTo>
                  <a:cubicBezTo>
                    <a:pt x="55" y="58"/>
                    <a:pt x="43" y="64"/>
                    <a:pt x="32" y="59"/>
                  </a:cubicBezTo>
                  <a:close/>
                </a:path>
              </a:pathLst>
            </a:cu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36"/>
            </a:p>
          </p:txBody>
        </p:sp>
      </p:grpSp>
      <p:grpSp>
        <p:nvGrpSpPr>
          <p:cNvPr id="128" name="Group 127">
            <a:extLst>
              <a:ext uri="{FF2B5EF4-FFF2-40B4-BE49-F238E27FC236}">
                <a16:creationId xmlns:a16="http://schemas.microsoft.com/office/drawing/2014/main" id="{C45755BC-07F0-4F9B-BCF9-0C6934BA8C96}"/>
              </a:ext>
            </a:extLst>
          </p:cNvPr>
          <p:cNvGrpSpPr/>
          <p:nvPr/>
        </p:nvGrpSpPr>
        <p:grpSpPr>
          <a:xfrm>
            <a:off x="5014321" y="4549380"/>
            <a:ext cx="328040" cy="503401"/>
            <a:chOff x="5282139" y="2315191"/>
            <a:chExt cx="273248" cy="419317"/>
          </a:xfrm>
        </p:grpSpPr>
        <p:sp>
          <p:nvSpPr>
            <p:cNvPr id="129" name="Rectangle 128">
              <a:extLst>
                <a:ext uri="{FF2B5EF4-FFF2-40B4-BE49-F238E27FC236}">
                  <a16:creationId xmlns:a16="http://schemas.microsoft.com/office/drawing/2014/main" id="{E5C1A019-397C-426C-BB98-B9D6A2531620}"/>
                </a:ext>
              </a:extLst>
            </p:cNvPr>
            <p:cNvSpPr/>
            <p:nvPr/>
          </p:nvSpPr>
          <p:spPr bwMode="auto">
            <a:xfrm>
              <a:off x="5282139" y="2315191"/>
              <a:ext cx="273248" cy="419317"/>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30" name="Freeform 13">
              <a:extLst>
                <a:ext uri="{FF2B5EF4-FFF2-40B4-BE49-F238E27FC236}">
                  <a16:creationId xmlns:a16="http://schemas.microsoft.com/office/drawing/2014/main" id="{C474EF5A-A150-43E1-8C5A-8B82ECDEA1DB}"/>
                </a:ext>
              </a:extLst>
            </p:cNvPr>
            <p:cNvSpPr>
              <a:spLocks/>
            </p:cNvSpPr>
            <p:nvPr/>
          </p:nvSpPr>
          <p:spPr bwMode="auto">
            <a:xfrm>
              <a:off x="5327504" y="2342727"/>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27" tIns="45713" rIns="91427" bIns="45713" numCol="1" anchor="t" anchorCtr="0" compatLnSpc="1">
              <a:prstTxWarp prst="textNoShape">
                <a:avLst/>
              </a:prstTxWarp>
            </a:bodyPr>
            <a:lstStyle/>
            <a:p>
              <a:endParaRPr lang="en-US" sz="1836"/>
            </a:p>
          </p:txBody>
        </p:sp>
        <p:sp>
          <p:nvSpPr>
            <p:cNvPr id="131" name="Freeform 13">
              <a:extLst>
                <a:ext uri="{FF2B5EF4-FFF2-40B4-BE49-F238E27FC236}">
                  <a16:creationId xmlns:a16="http://schemas.microsoft.com/office/drawing/2014/main" id="{CB891068-E0F0-4EA9-AC12-BF90A620ABBE}"/>
                </a:ext>
              </a:extLst>
            </p:cNvPr>
            <p:cNvSpPr>
              <a:spLocks/>
            </p:cNvSpPr>
            <p:nvPr/>
          </p:nvSpPr>
          <p:spPr bwMode="auto">
            <a:xfrm>
              <a:off x="5327504" y="2579015"/>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27" tIns="45713" rIns="91427" bIns="45713" numCol="1" anchor="t" anchorCtr="0" compatLnSpc="1">
              <a:prstTxWarp prst="textNoShape">
                <a:avLst/>
              </a:prstTxWarp>
            </a:bodyPr>
            <a:lstStyle/>
            <a:p>
              <a:endParaRPr lang="en-US" sz="1836"/>
            </a:p>
          </p:txBody>
        </p:sp>
        <p:sp>
          <p:nvSpPr>
            <p:cNvPr id="132" name="Freeform 13">
              <a:extLst>
                <a:ext uri="{FF2B5EF4-FFF2-40B4-BE49-F238E27FC236}">
                  <a16:creationId xmlns:a16="http://schemas.microsoft.com/office/drawing/2014/main" id="{CEDA9DE0-2F9A-4253-A6EC-E4B33B354A0D}"/>
                </a:ext>
              </a:extLst>
            </p:cNvPr>
            <p:cNvSpPr>
              <a:spLocks/>
            </p:cNvSpPr>
            <p:nvPr/>
          </p:nvSpPr>
          <p:spPr bwMode="auto">
            <a:xfrm>
              <a:off x="5327504" y="2636859"/>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27" tIns="45713" rIns="91427" bIns="45713" numCol="1" anchor="t" anchorCtr="0" compatLnSpc="1">
              <a:prstTxWarp prst="textNoShape">
                <a:avLst/>
              </a:prstTxWarp>
            </a:bodyPr>
            <a:lstStyle/>
            <a:p>
              <a:endParaRPr lang="en-US" sz="1836"/>
            </a:p>
          </p:txBody>
        </p:sp>
      </p:grpSp>
      <p:grpSp>
        <p:nvGrpSpPr>
          <p:cNvPr id="141" name="Group 140">
            <a:extLst>
              <a:ext uri="{FF2B5EF4-FFF2-40B4-BE49-F238E27FC236}">
                <a16:creationId xmlns:a16="http://schemas.microsoft.com/office/drawing/2014/main" id="{ED9DEBCE-3F99-4D5C-8FEF-708982E20188}"/>
              </a:ext>
            </a:extLst>
          </p:cNvPr>
          <p:cNvGrpSpPr/>
          <p:nvPr/>
        </p:nvGrpSpPr>
        <p:grpSpPr>
          <a:xfrm>
            <a:off x="8858952" y="1928326"/>
            <a:ext cx="474073" cy="509002"/>
            <a:chOff x="5387169" y="1276544"/>
            <a:chExt cx="474140" cy="509075"/>
          </a:xfrm>
        </p:grpSpPr>
        <p:sp>
          <p:nvSpPr>
            <p:cNvPr id="142" name="Oval 1124">
              <a:extLst>
                <a:ext uri="{FF2B5EF4-FFF2-40B4-BE49-F238E27FC236}">
                  <a16:creationId xmlns:a16="http://schemas.microsoft.com/office/drawing/2014/main" id="{A98DB8C1-58C7-45F0-8834-3B5116B7DF0A}"/>
                </a:ext>
              </a:extLst>
            </p:cNvPr>
            <p:cNvSpPr>
              <a:spLocks noChangeArrowheads="1"/>
            </p:cNvSpPr>
            <p:nvPr/>
          </p:nvSpPr>
          <p:spPr bwMode="auto">
            <a:xfrm>
              <a:off x="5541890" y="1466199"/>
              <a:ext cx="159709" cy="159709"/>
            </a:xfrm>
            <a:prstGeom prst="ellipse">
              <a:avLst/>
            </a:pr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36"/>
            </a:p>
          </p:txBody>
        </p:sp>
        <p:sp>
          <p:nvSpPr>
            <p:cNvPr id="143" name="Freeform 1125">
              <a:extLst>
                <a:ext uri="{FF2B5EF4-FFF2-40B4-BE49-F238E27FC236}">
                  <a16:creationId xmlns:a16="http://schemas.microsoft.com/office/drawing/2014/main" id="{C77827A5-4B3E-4FAA-B7A3-BFDEA5C22C51}"/>
                </a:ext>
              </a:extLst>
            </p:cNvPr>
            <p:cNvSpPr>
              <a:spLocks/>
            </p:cNvSpPr>
            <p:nvPr/>
          </p:nvSpPr>
          <p:spPr bwMode="auto">
            <a:xfrm>
              <a:off x="5486988" y="1645873"/>
              <a:ext cx="274502" cy="139746"/>
            </a:xfrm>
            <a:custGeom>
              <a:avLst/>
              <a:gdLst>
                <a:gd name="T0" fmla="*/ 35 w 69"/>
                <a:gd name="T1" fmla="*/ 0 h 35"/>
                <a:gd name="T2" fmla="*/ 0 w 69"/>
                <a:gd name="T3" fmla="*/ 35 h 35"/>
                <a:gd name="T4" fmla="*/ 69 w 69"/>
                <a:gd name="T5" fmla="*/ 35 h 35"/>
                <a:gd name="T6" fmla="*/ 35 w 69"/>
                <a:gd name="T7" fmla="*/ 0 h 35"/>
              </a:gdLst>
              <a:ahLst/>
              <a:cxnLst>
                <a:cxn ang="0">
                  <a:pos x="T0" y="T1"/>
                </a:cxn>
                <a:cxn ang="0">
                  <a:pos x="T2" y="T3"/>
                </a:cxn>
                <a:cxn ang="0">
                  <a:pos x="T4" y="T5"/>
                </a:cxn>
                <a:cxn ang="0">
                  <a:pos x="T6" y="T7"/>
                </a:cxn>
              </a:cxnLst>
              <a:rect l="0" t="0" r="r" b="b"/>
              <a:pathLst>
                <a:path w="69" h="35">
                  <a:moveTo>
                    <a:pt x="35" y="0"/>
                  </a:moveTo>
                  <a:cubicBezTo>
                    <a:pt x="16" y="0"/>
                    <a:pt x="0" y="16"/>
                    <a:pt x="0" y="35"/>
                  </a:cubicBezTo>
                  <a:cubicBezTo>
                    <a:pt x="69" y="35"/>
                    <a:pt x="69" y="35"/>
                    <a:pt x="69" y="35"/>
                  </a:cubicBezTo>
                  <a:cubicBezTo>
                    <a:pt x="69" y="16"/>
                    <a:pt x="54" y="0"/>
                    <a:pt x="35" y="0"/>
                  </a:cubicBezTo>
                  <a:close/>
                </a:path>
              </a:pathLst>
            </a:cu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36"/>
            </a:p>
          </p:txBody>
        </p:sp>
        <p:sp>
          <p:nvSpPr>
            <p:cNvPr id="144" name="Oval 1126">
              <a:extLst>
                <a:ext uri="{FF2B5EF4-FFF2-40B4-BE49-F238E27FC236}">
                  <a16:creationId xmlns:a16="http://schemas.microsoft.com/office/drawing/2014/main" id="{CA97ADB3-02D2-4889-AB26-CE70E4510E6D}"/>
                </a:ext>
              </a:extLst>
            </p:cNvPr>
            <p:cNvSpPr>
              <a:spLocks noChangeArrowheads="1"/>
            </p:cNvSpPr>
            <p:nvPr/>
          </p:nvSpPr>
          <p:spPr bwMode="auto">
            <a:xfrm>
              <a:off x="5736533" y="1326454"/>
              <a:ext cx="79856" cy="79856"/>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36"/>
            </a:p>
          </p:txBody>
        </p:sp>
        <p:sp>
          <p:nvSpPr>
            <p:cNvPr id="145" name="Oval 1127">
              <a:extLst>
                <a:ext uri="{FF2B5EF4-FFF2-40B4-BE49-F238E27FC236}">
                  <a16:creationId xmlns:a16="http://schemas.microsoft.com/office/drawing/2014/main" id="{4691F3DB-3997-46CE-8808-915C06712C09}"/>
                </a:ext>
              </a:extLst>
            </p:cNvPr>
            <p:cNvSpPr>
              <a:spLocks noChangeArrowheads="1"/>
            </p:cNvSpPr>
            <p:nvPr/>
          </p:nvSpPr>
          <p:spPr bwMode="auto">
            <a:xfrm>
              <a:off x="5387169" y="1486164"/>
              <a:ext cx="44920" cy="44920"/>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36"/>
            </a:p>
          </p:txBody>
        </p:sp>
        <p:sp>
          <p:nvSpPr>
            <p:cNvPr id="146" name="Oval 1128">
              <a:extLst>
                <a:ext uri="{FF2B5EF4-FFF2-40B4-BE49-F238E27FC236}">
                  <a16:creationId xmlns:a16="http://schemas.microsoft.com/office/drawing/2014/main" id="{DE7C6784-3A8F-499A-A467-6DB30D4924D1}"/>
                </a:ext>
              </a:extLst>
            </p:cNvPr>
            <p:cNvSpPr>
              <a:spLocks noChangeArrowheads="1"/>
            </p:cNvSpPr>
            <p:nvPr/>
          </p:nvSpPr>
          <p:spPr bwMode="auto">
            <a:xfrm>
              <a:off x="5447060" y="1341425"/>
              <a:ext cx="64884" cy="64884"/>
            </a:xfrm>
            <a:prstGeom prst="ellipse">
              <a:avLst/>
            </a:prstGeom>
            <a:solidFill>
              <a:srgbClr val="7575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36"/>
            </a:p>
          </p:txBody>
        </p:sp>
        <p:sp>
          <p:nvSpPr>
            <p:cNvPr id="147" name="Oval 1129">
              <a:extLst>
                <a:ext uri="{FF2B5EF4-FFF2-40B4-BE49-F238E27FC236}">
                  <a16:creationId xmlns:a16="http://schemas.microsoft.com/office/drawing/2014/main" id="{8F6B9261-C5BC-41B5-BA3C-14230F1E80B1}"/>
                </a:ext>
              </a:extLst>
            </p:cNvPr>
            <p:cNvSpPr>
              <a:spLocks noChangeArrowheads="1"/>
            </p:cNvSpPr>
            <p:nvPr/>
          </p:nvSpPr>
          <p:spPr bwMode="auto">
            <a:xfrm>
              <a:off x="5591798" y="1276544"/>
              <a:ext cx="64884" cy="64884"/>
            </a:xfrm>
            <a:prstGeom prst="ellipse">
              <a:avLst/>
            </a:prstGeom>
            <a:solidFill>
              <a:srgbClr val="7575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36"/>
            </a:p>
          </p:txBody>
        </p:sp>
        <p:sp>
          <p:nvSpPr>
            <p:cNvPr id="148" name="Oval 1130">
              <a:extLst>
                <a:ext uri="{FF2B5EF4-FFF2-40B4-BE49-F238E27FC236}">
                  <a16:creationId xmlns:a16="http://schemas.microsoft.com/office/drawing/2014/main" id="{5E5FD591-3572-4A35-AC8A-39BD909C953C}"/>
                </a:ext>
              </a:extLst>
            </p:cNvPr>
            <p:cNvSpPr>
              <a:spLocks noChangeArrowheads="1"/>
            </p:cNvSpPr>
            <p:nvPr/>
          </p:nvSpPr>
          <p:spPr bwMode="auto">
            <a:xfrm>
              <a:off x="5816389" y="1466199"/>
              <a:ext cx="44920" cy="49910"/>
            </a:xfrm>
            <a:prstGeom prst="ellipse">
              <a:avLst/>
            </a:prstGeom>
            <a:solidFill>
              <a:srgbClr val="7575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36"/>
            </a:p>
          </p:txBody>
        </p:sp>
        <p:sp>
          <p:nvSpPr>
            <p:cNvPr id="149" name="Oval 1131">
              <a:extLst>
                <a:ext uri="{FF2B5EF4-FFF2-40B4-BE49-F238E27FC236}">
                  <a16:creationId xmlns:a16="http://schemas.microsoft.com/office/drawing/2014/main" id="{B653FAC4-002A-461A-A9FA-B4AD381AB62D}"/>
                </a:ext>
              </a:extLst>
            </p:cNvPr>
            <p:cNvSpPr>
              <a:spLocks noChangeArrowheads="1"/>
            </p:cNvSpPr>
            <p:nvPr/>
          </p:nvSpPr>
          <p:spPr bwMode="auto">
            <a:xfrm>
              <a:off x="5447060" y="1610936"/>
              <a:ext cx="34937" cy="29945"/>
            </a:xfrm>
            <a:prstGeom prst="ellipse">
              <a:avLst/>
            </a:prstGeom>
            <a:solidFill>
              <a:srgbClr val="7575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36"/>
            </a:p>
          </p:txBody>
        </p:sp>
        <p:sp>
          <p:nvSpPr>
            <p:cNvPr id="150" name="Oval 1132">
              <a:extLst>
                <a:ext uri="{FF2B5EF4-FFF2-40B4-BE49-F238E27FC236}">
                  <a16:creationId xmlns:a16="http://schemas.microsoft.com/office/drawing/2014/main" id="{478D078C-33C9-468A-9B07-90268D2DB958}"/>
                </a:ext>
              </a:extLst>
            </p:cNvPr>
            <p:cNvSpPr>
              <a:spLocks noChangeArrowheads="1"/>
            </p:cNvSpPr>
            <p:nvPr/>
          </p:nvSpPr>
          <p:spPr bwMode="auto">
            <a:xfrm>
              <a:off x="5766479" y="1610936"/>
              <a:ext cx="29945" cy="29945"/>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36"/>
            </a:p>
          </p:txBody>
        </p:sp>
      </p:grpSp>
      <p:grpSp>
        <p:nvGrpSpPr>
          <p:cNvPr id="159" name="Group 158">
            <a:extLst>
              <a:ext uri="{FF2B5EF4-FFF2-40B4-BE49-F238E27FC236}">
                <a16:creationId xmlns:a16="http://schemas.microsoft.com/office/drawing/2014/main" id="{75D1A694-6FDB-41D6-87ED-ADF3FB9CCBC2}"/>
              </a:ext>
            </a:extLst>
          </p:cNvPr>
          <p:cNvGrpSpPr/>
          <p:nvPr/>
        </p:nvGrpSpPr>
        <p:grpSpPr>
          <a:xfrm>
            <a:off x="8858952" y="4566992"/>
            <a:ext cx="474073" cy="509002"/>
            <a:chOff x="5387169" y="1276544"/>
            <a:chExt cx="474140" cy="509075"/>
          </a:xfrm>
        </p:grpSpPr>
        <p:sp>
          <p:nvSpPr>
            <p:cNvPr id="160" name="Oval 1124">
              <a:extLst>
                <a:ext uri="{FF2B5EF4-FFF2-40B4-BE49-F238E27FC236}">
                  <a16:creationId xmlns:a16="http://schemas.microsoft.com/office/drawing/2014/main" id="{74F6F4B4-5BCF-48A4-B4DC-CD11DF807EAE}"/>
                </a:ext>
              </a:extLst>
            </p:cNvPr>
            <p:cNvSpPr>
              <a:spLocks noChangeArrowheads="1"/>
            </p:cNvSpPr>
            <p:nvPr/>
          </p:nvSpPr>
          <p:spPr bwMode="auto">
            <a:xfrm>
              <a:off x="5541890" y="1466199"/>
              <a:ext cx="159709" cy="159709"/>
            </a:xfrm>
            <a:prstGeom prst="ellipse">
              <a:avLst/>
            </a:pr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36"/>
            </a:p>
          </p:txBody>
        </p:sp>
        <p:sp>
          <p:nvSpPr>
            <p:cNvPr id="161" name="Freeform 1125">
              <a:extLst>
                <a:ext uri="{FF2B5EF4-FFF2-40B4-BE49-F238E27FC236}">
                  <a16:creationId xmlns:a16="http://schemas.microsoft.com/office/drawing/2014/main" id="{2960C968-E449-45EF-9262-48BE00F93771}"/>
                </a:ext>
              </a:extLst>
            </p:cNvPr>
            <p:cNvSpPr>
              <a:spLocks/>
            </p:cNvSpPr>
            <p:nvPr/>
          </p:nvSpPr>
          <p:spPr bwMode="auto">
            <a:xfrm>
              <a:off x="5486988" y="1645873"/>
              <a:ext cx="274502" cy="139746"/>
            </a:xfrm>
            <a:custGeom>
              <a:avLst/>
              <a:gdLst>
                <a:gd name="T0" fmla="*/ 35 w 69"/>
                <a:gd name="T1" fmla="*/ 0 h 35"/>
                <a:gd name="T2" fmla="*/ 0 w 69"/>
                <a:gd name="T3" fmla="*/ 35 h 35"/>
                <a:gd name="T4" fmla="*/ 69 w 69"/>
                <a:gd name="T5" fmla="*/ 35 h 35"/>
                <a:gd name="T6" fmla="*/ 35 w 69"/>
                <a:gd name="T7" fmla="*/ 0 h 35"/>
              </a:gdLst>
              <a:ahLst/>
              <a:cxnLst>
                <a:cxn ang="0">
                  <a:pos x="T0" y="T1"/>
                </a:cxn>
                <a:cxn ang="0">
                  <a:pos x="T2" y="T3"/>
                </a:cxn>
                <a:cxn ang="0">
                  <a:pos x="T4" y="T5"/>
                </a:cxn>
                <a:cxn ang="0">
                  <a:pos x="T6" y="T7"/>
                </a:cxn>
              </a:cxnLst>
              <a:rect l="0" t="0" r="r" b="b"/>
              <a:pathLst>
                <a:path w="69" h="35">
                  <a:moveTo>
                    <a:pt x="35" y="0"/>
                  </a:moveTo>
                  <a:cubicBezTo>
                    <a:pt x="16" y="0"/>
                    <a:pt x="0" y="16"/>
                    <a:pt x="0" y="35"/>
                  </a:cubicBezTo>
                  <a:cubicBezTo>
                    <a:pt x="69" y="35"/>
                    <a:pt x="69" y="35"/>
                    <a:pt x="69" y="35"/>
                  </a:cubicBezTo>
                  <a:cubicBezTo>
                    <a:pt x="69" y="16"/>
                    <a:pt x="54" y="0"/>
                    <a:pt x="35" y="0"/>
                  </a:cubicBezTo>
                  <a:close/>
                </a:path>
              </a:pathLst>
            </a:cu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36"/>
            </a:p>
          </p:txBody>
        </p:sp>
        <p:sp>
          <p:nvSpPr>
            <p:cNvPr id="162" name="Oval 1126">
              <a:extLst>
                <a:ext uri="{FF2B5EF4-FFF2-40B4-BE49-F238E27FC236}">
                  <a16:creationId xmlns:a16="http://schemas.microsoft.com/office/drawing/2014/main" id="{9C56D491-08C0-4223-A53B-309A5BC6A44C}"/>
                </a:ext>
              </a:extLst>
            </p:cNvPr>
            <p:cNvSpPr>
              <a:spLocks noChangeArrowheads="1"/>
            </p:cNvSpPr>
            <p:nvPr/>
          </p:nvSpPr>
          <p:spPr bwMode="auto">
            <a:xfrm>
              <a:off x="5736533" y="1326454"/>
              <a:ext cx="79856" cy="79856"/>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36"/>
            </a:p>
          </p:txBody>
        </p:sp>
        <p:sp>
          <p:nvSpPr>
            <p:cNvPr id="163" name="Oval 1127">
              <a:extLst>
                <a:ext uri="{FF2B5EF4-FFF2-40B4-BE49-F238E27FC236}">
                  <a16:creationId xmlns:a16="http://schemas.microsoft.com/office/drawing/2014/main" id="{577356EF-0745-408A-A129-B013A375A16D}"/>
                </a:ext>
              </a:extLst>
            </p:cNvPr>
            <p:cNvSpPr>
              <a:spLocks noChangeArrowheads="1"/>
            </p:cNvSpPr>
            <p:nvPr/>
          </p:nvSpPr>
          <p:spPr bwMode="auto">
            <a:xfrm>
              <a:off x="5387169" y="1486164"/>
              <a:ext cx="44920" cy="44920"/>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36"/>
            </a:p>
          </p:txBody>
        </p:sp>
        <p:sp>
          <p:nvSpPr>
            <p:cNvPr id="164" name="Oval 1128">
              <a:extLst>
                <a:ext uri="{FF2B5EF4-FFF2-40B4-BE49-F238E27FC236}">
                  <a16:creationId xmlns:a16="http://schemas.microsoft.com/office/drawing/2014/main" id="{BD2D56B2-2595-4AAB-BA3C-0AA3CE906EEF}"/>
                </a:ext>
              </a:extLst>
            </p:cNvPr>
            <p:cNvSpPr>
              <a:spLocks noChangeArrowheads="1"/>
            </p:cNvSpPr>
            <p:nvPr/>
          </p:nvSpPr>
          <p:spPr bwMode="auto">
            <a:xfrm>
              <a:off x="5447060" y="1341425"/>
              <a:ext cx="64884" cy="64884"/>
            </a:xfrm>
            <a:prstGeom prst="ellipse">
              <a:avLst/>
            </a:prstGeom>
            <a:solidFill>
              <a:srgbClr val="7575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36"/>
            </a:p>
          </p:txBody>
        </p:sp>
        <p:sp>
          <p:nvSpPr>
            <p:cNvPr id="165" name="Oval 1129">
              <a:extLst>
                <a:ext uri="{FF2B5EF4-FFF2-40B4-BE49-F238E27FC236}">
                  <a16:creationId xmlns:a16="http://schemas.microsoft.com/office/drawing/2014/main" id="{98BF5E76-43BD-46A3-A752-ACCF0FE39624}"/>
                </a:ext>
              </a:extLst>
            </p:cNvPr>
            <p:cNvSpPr>
              <a:spLocks noChangeArrowheads="1"/>
            </p:cNvSpPr>
            <p:nvPr/>
          </p:nvSpPr>
          <p:spPr bwMode="auto">
            <a:xfrm>
              <a:off x="5591798" y="1276544"/>
              <a:ext cx="64884" cy="64884"/>
            </a:xfrm>
            <a:prstGeom prst="ellipse">
              <a:avLst/>
            </a:prstGeom>
            <a:solidFill>
              <a:srgbClr val="7575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36"/>
            </a:p>
          </p:txBody>
        </p:sp>
        <p:sp>
          <p:nvSpPr>
            <p:cNvPr id="166" name="Oval 1130">
              <a:extLst>
                <a:ext uri="{FF2B5EF4-FFF2-40B4-BE49-F238E27FC236}">
                  <a16:creationId xmlns:a16="http://schemas.microsoft.com/office/drawing/2014/main" id="{D8D5D5F7-6B21-47BC-90A9-C674CCB7105A}"/>
                </a:ext>
              </a:extLst>
            </p:cNvPr>
            <p:cNvSpPr>
              <a:spLocks noChangeArrowheads="1"/>
            </p:cNvSpPr>
            <p:nvPr/>
          </p:nvSpPr>
          <p:spPr bwMode="auto">
            <a:xfrm>
              <a:off x="5816389" y="1466199"/>
              <a:ext cx="44920" cy="49910"/>
            </a:xfrm>
            <a:prstGeom prst="ellipse">
              <a:avLst/>
            </a:prstGeom>
            <a:solidFill>
              <a:srgbClr val="7575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36"/>
            </a:p>
          </p:txBody>
        </p:sp>
        <p:sp>
          <p:nvSpPr>
            <p:cNvPr id="167" name="Oval 1131">
              <a:extLst>
                <a:ext uri="{FF2B5EF4-FFF2-40B4-BE49-F238E27FC236}">
                  <a16:creationId xmlns:a16="http://schemas.microsoft.com/office/drawing/2014/main" id="{3AD2ABE6-20DA-4CA8-88F7-A7C6539A194C}"/>
                </a:ext>
              </a:extLst>
            </p:cNvPr>
            <p:cNvSpPr>
              <a:spLocks noChangeArrowheads="1"/>
            </p:cNvSpPr>
            <p:nvPr/>
          </p:nvSpPr>
          <p:spPr bwMode="auto">
            <a:xfrm>
              <a:off x="5447060" y="1610936"/>
              <a:ext cx="34937" cy="29945"/>
            </a:xfrm>
            <a:prstGeom prst="ellipse">
              <a:avLst/>
            </a:prstGeom>
            <a:solidFill>
              <a:srgbClr val="7575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36"/>
            </a:p>
          </p:txBody>
        </p:sp>
        <p:sp>
          <p:nvSpPr>
            <p:cNvPr id="168" name="Oval 1132">
              <a:extLst>
                <a:ext uri="{FF2B5EF4-FFF2-40B4-BE49-F238E27FC236}">
                  <a16:creationId xmlns:a16="http://schemas.microsoft.com/office/drawing/2014/main" id="{93F4403A-EC0F-40D9-8B96-04D8F342E2C2}"/>
                </a:ext>
              </a:extLst>
            </p:cNvPr>
            <p:cNvSpPr>
              <a:spLocks noChangeArrowheads="1"/>
            </p:cNvSpPr>
            <p:nvPr/>
          </p:nvSpPr>
          <p:spPr bwMode="auto">
            <a:xfrm>
              <a:off x="5766479" y="1610936"/>
              <a:ext cx="29945" cy="29945"/>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36"/>
            </a:p>
          </p:txBody>
        </p:sp>
      </p:grpSp>
      <p:grpSp>
        <p:nvGrpSpPr>
          <p:cNvPr id="56" name="Group 55">
            <a:extLst>
              <a:ext uri="{FF2B5EF4-FFF2-40B4-BE49-F238E27FC236}">
                <a16:creationId xmlns:a16="http://schemas.microsoft.com/office/drawing/2014/main" id="{77C547E1-B120-493E-9039-CE4170C6434E}"/>
              </a:ext>
            </a:extLst>
          </p:cNvPr>
          <p:cNvGrpSpPr/>
          <p:nvPr/>
        </p:nvGrpSpPr>
        <p:grpSpPr>
          <a:xfrm>
            <a:off x="10681374" y="1887869"/>
            <a:ext cx="745332" cy="573408"/>
            <a:chOff x="9443357" y="1910803"/>
            <a:chExt cx="745437" cy="573489"/>
          </a:xfrm>
        </p:grpSpPr>
        <p:cxnSp>
          <p:nvCxnSpPr>
            <p:cNvPr id="17" name="Straight Arrow Connector 16">
              <a:extLst>
                <a:ext uri="{FF2B5EF4-FFF2-40B4-BE49-F238E27FC236}">
                  <a16:creationId xmlns:a16="http://schemas.microsoft.com/office/drawing/2014/main" id="{769163D0-D972-47FF-B8DF-8703835F49CB}"/>
                </a:ext>
              </a:extLst>
            </p:cNvPr>
            <p:cNvCxnSpPr>
              <a:cxnSpLocks/>
            </p:cNvCxnSpPr>
            <p:nvPr/>
          </p:nvCxnSpPr>
          <p:spPr>
            <a:xfrm flipV="1">
              <a:off x="9960803" y="2228424"/>
              <a:ext cx="0" cy="141884"/>
            </a:xfrm>
            <a:prstGeom prst="straightConnector1">
              <a:avLst/>
            </a:prstGeom>
            <a:noFill/>
            <a:ln w="15875" cap="flat" cmpd="sng" algn="ctr">
              <a:solidFill>
                <a:schemeClr val="accent5">
                  <a:lumMod val="50000"/>
                </a:schemeClr>
              </a:solidFill>
              <a:prstDash val="solid"/>
              <a:headEnd type="none" w="med" len="med"/>
              <a:tailEnd type="triangle" w="lg" len="sm"/>
            </a:ln>
            <a:effectLst/>
          </p:spPr>
        </p:cxnSp>
        <p:cxnSp>
          <p:nvCxnSpPr>
            <p:cNvPr id="18" name="Straight Arrow Connector 17">
              <a:extLst>
                <a:ext uri="{FF2B5EF4-FFF2-40B4-BE49-F238E27FC236}">
                  <a16:creationId xmlns:a16="http://schemas.microsoft.com/office/drawing/2014/main" id="{A369FE29-A973-47ED-BAE8-813F03F2A88B}"/>
                </a:ext>
              </a:extLst>
            </p:cNvPr>
            <p:cNvCxnSpPr>
              <a:cxnSpLocks/>
            </p:cNvCxnSpPr>
            <p:nvPr/>
          </p:nvCxnSpPr>
          <p:spPr>
            <a:xfrm>
              <a:off x="9771122" y="2365075"/>
              <a:ext cx="193809" cy="0"/>
            </a:xfrm>
            <a:prstGeom prst="straightConnector1">
              <a:avLst/>
            </a:prstGeom>
            <a:noFill/>
            <a:ln w="15875" cap="flat" cmpd="sng" algn="ctr">
              <a:solidFill>
                <a:schemeClr val="accent5">
                  <a:lumMod val="50000"/>
                </a:schemeClr>
              </a:solidFill>
              <a:prstDash val="solid"/>
              <a:headEnd type="none" w="med" len="med"/>
              <a:tailEnd type="none" w="lg" len="sm"/>
            </a:ln>
            <a:effectLst/>
          </p:spPr>
        </p:cxnSp>
        <p:sp>
          <p:nvSpPr>
            <p:cNvPr id="139" name="Freeform 5">
              <a:extLst>
                <a:ext uri="{FF2B5EF4-FFF2-40B4-BE49-F238E27FC236}">
                  <a16:creationId xmlns:a16="http://schemas.microsoft.com/office/drawing/2014/main" id="{79A877D0-7C3A-4C55-BB96-6CB27B416181}"/>
                </a:ext>
              </a:extLst>
            </p:cNvPr>
            <p:cNvSpPr>
              <a:spLocks noChangeAspect="1"/>
            </p:cNvSpPr>
            <p:nvPr/>
          </p:nvSpPr>
          <p:spPr bwMode="auto">
            <a:xfrm>
              <a:off x="9765568" y="1910803"/>
              <a:ext cx="423226" cy="294214"/>
            </a:xfrm>
            <a:custGeom>
              <a:avLst/>
              <a:gdLst>
                <a:gd name="T0" fmla="*/ 148 w 678"/>
                <a:gd name="T1" fmla="*/ 470 h 470"/>
                <a:gd name="T2" fmla="*/ 498 w 678"/>
                <a:gd name="T3" fmla="*/ 470 h 470"/>
                <a:gd name="T4" fmla="*/ 678 w 678"/>
                <a:gd name="T5" fmla="*/ 288 h 470"/>
                <a:gd name="T6" fmla="*/ 509 w 678"/>
                <a:gd name="T7" fmla="*/ 107 h 470"/>
                <a:gd name="T8" fmla="*/ 339 w 678"/>
                <a:gd name="T9" fmla="*/ 0 h 470"/>
                <a:gd name="T10" fmla="*/ 148 w 678"/>
                <a:gd name="T11" fmla="*/ 171 h 470"/>
                <a:gd name="T12" fmla="*/ 148 w 678"/>
                <a:gd name="T13" fmla="*/ 171 h 470"/>
                <a:gd name="T14" fmla="*/ 0 w 678"/>
                <a:gd name="T15" fmla="*/ 320 h 470"/>
                <a:gd name="T16" fmla="*/ 148 w 678"/>
                <a:gd name="T17" fmla="*/ 470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8" h="470">
                  <a:moveTo>
                    <a:pt x="148" y="470"/>
                  </a:moveTo>
                  <a:cubicBezTo>
                    <a:pt x="498" y="470"/>
                    <a:pt x="498" y="470"/>
                    <a:pt x="498" y="470"/>
                  </a:cubicBezTo>
                  <a:cubicBezTo>
                    <a:pt x="599" y="470"/>
                    <a:pt x="678" y="390"/>
                    <a:pt x="678" y="288"/>
                  </a:cubicBezTo>
                  <a:cubicBezTo>
                    <a:pt x="678" y="192"/>
                    <a:pt x="604" y="112"/>
                    <a:pt x="509" y="107"/>
                  </a:cubicBezTo>
                  <a:cubicBezTo>
                    <a:pt x="477" y="42"/>
                    <a:pt x="413" y="0"/>
                    <a:pt x="339" y="0"/>
                  </a:cubicBezTo>
                  <a:cubicBezTo>
                    <a:pt x="244" y="0"/>
                    <a:pt x="159" y="74"/>
                    <a:pt x="148" y="171"/>
                  </a:cubicBezTo>
                  <a:cubicBezTo>
                    <a:pt x="148" y="171"/>
                    <a:pt x="148" y="171"/>
                    <a:pt x="148" y="171"/>
                  </a:cubicBezTo>
                  <a:cubicBezTo>
                    <a:pt x="69" y="171"/>
                    <a:pt x="0" y="240"/>
                    <a:pt x="0" y="320"/>
                  </a:cubicBezTo>
                  <a:cubicBezTo>
                    <a:pt x="0" y="401"/>
                    <a:pt x="69" y="470"/>
                    <a:pt x="148" y="470"/>
                  </a:cubicBezTo>
                  <a:close/>
                </a:path>
              </a:pathLst>
            </a:custGeom>
            <a:solidFill>
              <a:schemeClr val="accent3"/>
            </a:solidFill>
            <a:ln w="15875">
              <a:noFill/>
            </a:ln>
          </p:spPr>
          <p:txBody>
            <a:bodyPr vert="horz" wrap="square" lIns="86116" tIns="43057" rIns="86116" bIns="43057" numCol="1" anchor="t" anchorCtr="0" compatLnSpc="1">
              <a:prstTxWarp prst="textNoShape">
                <a:avLst/>
              </a:prstTxWarp>
            </a:bodyPr>
            <a:lstStyle/>
            <a:p>
              <a:pPr algn="ctr" defTabSz="860931">
                <a:defRPr/>
              </a:pPr>
              <a:endParaRPr lang="en-US" sz="1200" kern="0">
                <a:solidFill>
                  <a:schemeClr val="bg1">
                    <a:lumMod val="50000"/>
                  </a:schemeClr>
                </a:solidFill>
                <a:latin typeface="Segoe UI Light"/>
              </a:endParaRPr>
            </a:p>
          </p:txBody>
        </p:sp>
        <p:grpSp>
          <p:nvGrpSpPr>
            <p:cNvPr id="169" name="Group 168">
              <a:extLst>
                <a:ext uri="{FF2B5EF4-FFF2-40B4-BE49-F238E27FC236}">
                  <a16:creationId xmlns:a16="http://schemas.microsoft.com/office/drawing/2014/main" id="{70141B27-FD40-46E0-970D-D8E467B62365}"/>
                </a:ext>
              </a:extLst>
            </p:cNvPr>
            <p:cNvGrpSpPr/>
            <p:nvPr/>
          </p:nvGrpSpPr>
          <p:grpSpPr>
            <a:xfrm>
              <a:off x="9538893" y="2213065"/>
              <a:ext cx="143669" cy="241256"/>
              <a:chOff x="7919353" y="4223928"/>
              <a:chExt cx="278898" cy="468338"/>
            </a:xfrm>
          </p:grpSpPr>
          <p:sp>
            <p:nvSpPr>
              <p:cNvPr id="170" name="Freeform 1120">
                <a:extLst>
                  <a:ext uri="{FF2B5EF4-FFF2-40B4-BE49-F238E27FC236}">
                    <a16:creationId xmlns:a16="http://schemas.microsoft.com/office/drawing/2014/main" id="{CBF06E71-5F03-4606-8F7C-632E0C2CCD92}"/>
                  </a:ext>
                </a:extLst>
              </p:cNvPr>
              <p:cNvSpPr>
                <a:spLocks/>
              </p:cNvSpPr>
              <p:nvPr/>
            </p:nvSpPr>
            <p:spPr bwMode="auto">
              <a:xfrm>
                <a:off x="7919353" y="4471253"/>
                <a:ext cx="68410" cy="221013"/>
              </a:xfrm>
              <a:custGeom>
                <a:avLst/>
                <a:gdLst>
                  <a:gd name="T0" fmla="*/ 16 w 16"/>
                  <a:gd name="T1" fmla="*/ 0 h 52"/>
                  <a:gd name="T2" fmla="*/ 16 w 16"/>
                  <a:gd name="T3" fmla="*/ 44 h 52"/>
                  <a:gd name="T4" fmla="*/ 15 w 16"/>
                  <a:gd name="T5" fmla="*/ 47 h 52"/>
                  <a:gd name="T6" fmla="*/ 13 w 16"/>
                  <a:gd name="T7" fmla="*/ 50 h 52"/>
                  <a:gd name="T8" fmla="*/ 11 w 16"/>
                  <a:gd name="T9" fmla="*/ 51 h 52"/>
                  <a:gd name="T10" fmla="*/ 8 w 16"/>
                  <a:gd name="T11" fmla="*/ 52 h 52"/>
                  <a:gd name="T12" fmla="*/ 5 w 16"/>
                  <a:gd name="T13" fmla="*/ 51 h 52"/>
                  <a:gd name="T14" fmla="*/ 2 w 16"/>
                  <a:gd name="T15" fmla="*/ 50 h 52"/>
                  <a:gd name="T16" fmla="*/ 0 w 16"/>
                  <a:gd name="T17" fmla="*/ 47 h 52"/>
                  <a:gd name="T18" fmla="*/ 0 w 16"/>
                  <a:gd name="T19" fmla="*/ 44 h 52"/>
                  <a:gd name="T20" fmla="*/ 0 w 16"/>
                  <a:gd name="T21" fmla="*/ 0 h 52"/>
                  <a:gd name="T22" fmla="*/ 16 w 16"/>
                  <a:gd name="T23"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 h="52">
                    <a:moveTo>
                      <a:pt x="16" y="0"/>
                    </a:moveTo>
                    <a:cubicBezTo>
                      <a:pt x="16" y="44"/>
                      <a:pt x="16" y="44"/>
                      <a:pt x="16" y="44"/>
                    </a:cubicBezTo>
                    <a:cubicBezTo>
                      <a:pt x="16" y="45"/>
                      <a:pt x="16" y="46"/>
                      <a:pt x="15" y="47"/>
                    </a:cubicBezTo>
                    <a:cubicBezTo>
                      <a:pt x="15" y="48"/>
                      <a:pt x="14" y="49"/>
                      <a:pt x="13" y="50"/>
                    </a:cubicBezTo>
                    <a:cubicBezTo>
                      <a:pt x="13" y="50"/>
                      <a:pt x="12" y="51"/>
                      <a:pt x="11" y="51"/>
                    </a:cubicBezTo>
                    <a:cubicBezTo>
                      <a:pt x="10" y="52"/>
                      <a:pt x="9" y="52"/>
                      <a:pt x="8" y="52"/>
                    </a:cubicBezTo>
                    <a:cubicBezTo>
                      <a:pt x="7" y="52"/>
                      <a:pt x="6" y="52"/>
                      <a:pt x="5" y="51"/>
                    </a:cubicBezTo>
                    <a:cubicBezTo>
                      <a:pt x="4" y="51"/>
                      <a:pt x="3" y="50"/>
                      <a:pt x="2" y="50"/>
                    </a:cubicBezTo>
                    <a:cubicBezTo>
                      <a:pt x="1" y="49"/>
                      <a:pt x="1" y="48"/>
                      <a:pt x="0" y="47"/>
                    </a:cubicBezTo>
                    <a:cubicBezTo>
                      <a:pt x="0" y="46"/>
                      <a:pt x="0" y="45"/>
                      <a:pt x="0" y="44"/>
                    </a:cubicBezTo>
                    <a:cubicBezTo>
                      <a:pt x="0" y="0"/>
                      <a:pt x="0" y="0"/>
                      <a:pt x="0" y="0"/>
                    </a:cubicBezTo>
                    <a:lnTo>
                      <a:pt x="16"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36"/>
              </a:p>
            </p:txBody>
          </p:sp>
          <p:sp>
            <p:nvSpPr>
              <p:cNvPr id="171" name="Freeform 1121">
                <a:extLst>
                  <a:ext uri="{FF2B5EF4-FFF2-40B4-BE49-F238E27FC236}">
                    <a16:creationId xmlns:a16="http://schemas.microsoft.com/office/drawing/2014/main" id="{47F80788-3BF9-4369-8356-4B17BB50FF40}"/>
                  </a:ext>
                </a:extLst>
              </p:cNvPr>
              <p:cNvSpPr>
                <a:spLocks/>
              </p:cNvSpPr>
              <p:nvPr/>
            </p:nvSpPr>
            <p:spPr bwMode="auto">
              <a:xfrm>
                <a:off x="7919353" y="4223928"/>
                <a:ext cx="68410" cy="247325"/>
              </a:xfrm>
              <a:custGeom>
                <a:avLst/>
                <a:gdLst>
                  <a:gd name="T0" fmla="*/ 13 w 13"/>
                  <a:gd name="T1" fmla="*/ 0 h 47"/>
                  <a:gd name="T2" fmla="*/ 0 w 13"/>
                  <a:gd name="T3" fmla="*/ 0 h 47"/>
                  <a:gd name="T4" fmla="*/ 0 w 13"/>
                  <a:gd name="T5" fmla="*/ 12 h 47"/>
                  <a:gd name="T6" fmla="*/ 4 w 13"/>
                  <a:gd name="T7" fmla="*/ 15 h 47"/>
                  <a:gd name="T8" fmla="*/ 4 w 13"/>
                  <a:gd name="T9" fmla="*/ 47 h 47"/>
                  <a:gd name="T10" fmla="*/ 10 w 13"/>
                  <a:gd name="T11" fmla="*/ 47 h 47"/>
                  <a:gd name="T12" fmla="*/ 10 w 13"/>
                  <a:gd name="T13" fmla="*/ 15 h 47"/>
                  <a:gd name="T14" fmla="*/ 13 w 13"/>
                  <a:gd name="T15" fmla="*/ 12 h 47"/>
                  <a:gd name="T16" fmla="*/ 13 w 13"/>
                  <a:gd name="T17"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47">
                    <a:moveTo>
                      <a:pt x="13" y="0"/>
                    </a:moveTo>
                    <a:lnTo>
                      <a:pt x="0" y="0"/>
                    </a:lnTo>
                    <a:lnTo>
                      <a:pt x="0" y="12"/>
                    </a:lnTo>
                    <a:lnTo>
                      <a:pt x="4" y="15"/>
                    </a:lnTo>
                    <a:lnTo>
                      <a:pt x="4" y="47"/>
                    </a:lnTo>
                    <a:lnTo>
                      <a:pt x="10" y="47"/>
                    </a:lnTo>
                    <a:lnTo>
                      <a:pt x="10" y="15"/>
                    </a:lnTo>
                    <a:lnTo>
                      <a:pt x="13" y="12"/>
                    </a:lnTo>
                    <a:lnTo>
                      <a:pt x="13" y="0"/>
                    </a:lnTo>
                    <a:close/>
                  </a:path>
                </a:pathLst>
              </a:cu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36"/>
              </a:p>
            </p:txBody>
          </p:sp>
          <p:sp>
            <p:nvSpPr>
              <p:cNvPr id="172" name="Rectangle 1122">
                <a:extLst>
                  <a:ext uri="{FF2B5EF4-FFF2-40B4-BE49-F238E27FC236}">
                    <a16:creationId xmlns:a16="http://schemas.microsoft.com/office/drawing/2014/main" id="{A202D9A9-DD7D-4ED2-93A9-2AB0716BCFF3}"/>
                  </a:ext>
                </a:extLst>
              </p:cNvPr>
              <p:cNvSpPr>
                <a:spLocks noChangeArrowheads="1"/>
              </p:cNvSpPr>
              <p:nvPr/>
            </p:nvSpPr>
            <p:spPr bwMode="auto">
              <a:xfrm>
                <a:off x="7919353" y="4508087"/>
                <a:ext cx="68410" cy="31573"/>
              </a:xfrm>
              <a:prstGeom prst="rect">
                <a:avLst/>
              </a:prstGeom>
              <a:solidFill>
                <a:srgbClr val="3C3C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sz="1836"/>
              </a:p>
            </p:txBody>
          </p:sp>
          <p:sp>
            <p:nvSpPr>
              <p:cNvPr id="173" name="Freeform 1123">
                <a:extLst>
                  <a:ext uri="{FF2B5EF4-FFF2-40B4-BE49-F238E27FC236}">
                    <a16:creationId xmlns:a16="http://schemas.microsoft.com/office/drawing/2014/main" id="{DB4CC0ED-9A42-409A-B0AF-D11B08227A79}"/>
                  </a:ext>
                </a:extLst>
              </p:cNvPr>
              <p:cNvSpPr>
                <a:spLocks noEditPoints="1"/>
              </p:cNvSpPr>
              <p:nvPr/>
            </p:nvSpPr>
            <p:spPr bwMode="auto">
              <a:xfrm>
                <a:off x="8045646" y="4223928"/>
                <a:ext cx="152605" cy="468338"/>
              </a:xfrm>
              <a:custGeom>
                <a:avLst/>
                <a:gdLst>
                  <a:gd name="T0" fmla="*/ 34 w 36"/>
                  <a:gd name="T1" fmla="*/ 9 h 112"/>
                  <a:gd name="T2" fmla="*/ 30 w 36"/>
                  <a:gd name="T3" fmla="*/ 3 h 112"/>
                  <a:gd name="T4" fmla="*/ 26 w 36"/>
                  <a:gd name="T5" fmla="*/ 0 h 112"/>
                  <a:gd name="T6" fmla="*/ 26 w 36"/>
                  <a:gd name="T7" fmla="*/ 20 h 112"/>
                  <a:gd name="T8" fmla="*/ 10 w 36"/>
                  <a:gd name="T9" fmla="*/ 20 h 112"/>
                  <a:gd name="T10" fmla="*/ 10 w 36"/>
                  <a:gd name="T11" fmla="*/ 0 h 112"/>
                  <a:gd name="T12" fmla="*/ 5 w 36"/>
                  <a:gd name="T13" fmla="*/ 3 h 112"/>
                  <a:gd name="T14" fmla="*/ 1 w 36"/>
                  <a:gd name="T15" fmla="*/ 9 h 112"/>
                  <a:gd name="T16" fmla="*/ 0 w 36"/>
                  <a:gd name="T17" fmla="*/ 16 h 112"/>
                  <a:gd name="T18" fmla="*/ 1 w 36"/>
                  <a:gd name="T19" fmla="*/ 22 h 112"/>
                  <a:gd name="T20" fmla="*/ 5 w 36"/>
                  <a:gd name="T21" fmla="*/ 28 h 112"/>
                  <a:gd name="T22" fmla="*/ 7 w 36"/>
                  <a:gd name="T23" fmla="*/ 30 h 112"/>
                  <a:gd name="T24" fmla="*/ 10 w 36"/>
                  <a:gd name="T25" fmla="*/ 32 h 112"/>
                  <a:gd name="T26" fmla="*/ 10 w 36"/>
                  <a:gd name="T27" fmla="*/ 104 h 112"/>
                  <a:gd name="T28" fmla="*/ 10 w 36"/>
                  <a:gd name="T29" fmla="*/ 107 h 112"/>
                  <a:gd name="T30" fmla="*/ 12 w 36"/>
                  <a:gd name="T31" fmla="*/ 110 h 112"/>
                  <a:gd name="T32" fmla="*/ 15 w 36"/>
                  <a:gd name="T33" fmla="*/ 112 h 112"/>
                  <a:gd name="T34" fmla="*/ 18 w 36"/>
                  <a:gd name="T35" fmla="*/ 112 h 112"/>
                  <a:gd name="T36" fmla="*/ 21 w 36"/>
                  <a:gd name="T37" fmla="*/ 112 h 112"/>
                  <a:gd name="T38" fmla="*/ 24 w 36"/>
                  <a:gd name="T39" fmla="*/ 110 h 112"/>
                  <a:gd name="T40" fmla="*/ 25 w 36"/>
                  <a:gd name="T41" fmla="*/ 107 h 112"/>
                  <a:gd name="T42" fmla="*/ 26 w 36"/>
                  <a:gd name="T43" fmla="*/ 104 h 112"/>
                  <a:gd name="T44" fmla="*/ 26 w 36"/>
                  <a:gd name="T45" fmla="*/ 32 h 112"/>
                  <a:gd name="T46" fmla="*/ 28 w 36"/>
                  <a:gd name="T47" fmla="*/ 30 h 112"/>
                  <a:gd name="T48" fmla="*/ 30 w 36"/>
                  <a:gd name="T49" fmla="*/ 28 h 112"/>
                  <a:gd name="T50" fmla="*/ 34 w 36"/>
                  <a:gd name="T51" fmla="*/ 23 h 112"/>
                  <a:gd name="T52" fmla="*/ 36 w 36"/>
                  <a:gd name="T53" fmla="*/ 16 h 112"/>
                  <a:gd name="T54" fmla="*/ 34 w 36"/>
                  <a:gd name="T55" fmla="*/ 9 h 112"/>
                  <a:gd name="T56" fmla="*/ 18 w 36"/>
                  <a:gd name="T57" fmla="*/ 108 h 112"/>
                  <a:gd name="T58" fmla="*/ 14 w 36"/>
                  <a:gd name="T59" fmla="*/ 104 h 112"/>
                  <a:gd name="T60" fmla="*/ 18 w 36"/>
                  <a:gd name="T61" fmla="*/ 100 h 112"/>
                  <a:gd name="T62" fmla="*/ 22 w 36"/>
                  <a:gd name="T63" fmla="*/ 104 h 112"/>
                  <a:gd name="T64" fmla="*/ 18 w 36"/>
                  <a:gd name="T65" fmla="*/ 10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6" h="112">
                    <a:moveTo>
                      <a:pt x="34" y="9"/>
                    </a:moveTo>
                    <a:cubicBezTo>
                      <a:pt x="33" y="7"/>
                      <a:pt x="32" y="5"/>
                      <a:pt x="30" y="3"/>
                    </a:cubicBezTo>
                    <a:cubicBezTo>
                      <a:pt x="29" y="2"/>
                      <a:pt x="28" y="1"/>
                      <a:pt x="26" y="0"/>
                    </a:cubicBezTo>
                    <a:cubicBezTo>
                      <a:pt x="26" y="20"/>
                      <a:pt x="26" y="20"/>
                      <a:pt x="26" y="20"/>
                    </a:cubicBezTo>
                    <a:cubicBezTo>
                      <a:pt x="10" y="20"/>
                      <a:pt x="10" y="20"/>
                      <a:pt x="10" y="20"/>
                    </a:cubicBezTo>
                    <a:cubicBezTo>
                      <a:pt x="10" y="0"/>
                      <a:pt x="10" y="0"/>
                      <a:pt x="10" y="0"/>
                    </a:cubicBezTo>
                    <a:cubicBezTo>
                      <a:pt x="8" y="1"/>
                      <a:pt x="7" y="2"/>
                      <a:pt x="5" y="3"/>
                    </a:cubicBezTo>
                    <a:cubicBezTo>
                      <a:pt x="4" y="5"/>
                      <a:pt x="2" y="7"/>
                      <a:pt x="1" y="9"/>
                    </a:cubicBezTo>
                    <a:cubicBezTo>
                      <a:pt x="1" y="11"/>
                      <a:pt x="0" y="14"/>
                      <a:pt x="0" y="16"/>
                    </a:cubicBezTo>
                    <a:cubicBezTo>
                      <a:pt x="0" y="18"/>
                      <a:pt x="1" y="20"/>
                      <a:pt x="1" y="22"/>
                    </a:cubicBezTo>
                    <a:cubicBezTo>
                      <a:pt x="2" y="25"/>
                      <a:pt x="4" y="27"/>
                      <a:pt x="5" y="28"/>
                    </a:cubicBezTo>
                    <a:cubicBezTo>
                      <a:pt x="6" y="29"/>
                      <a:pt x="7" y="30"/>
                      <a:pt x="7" y="30"/>
                    </a:cubicBezTo>
                    <a:cubicBezTo>
                      <a:pt x="8" y="31"/>
                      <a:pt x="9" y="31"/>
                      <a:pt x="10" y="32"/>
                    </a:cubicBezTo>
                    <a:cubicBezTo>
                      <a:pt x="10" y="104"/>
                      <a:pt x="10" y="104"/>
                      <a:pt x="10" y="104"/>
                    </a:cubicBezTo>
                    <a:cubicBezTo>
                      <a:pt x="10" y="105"/>
                      <a:pt x="10" y="106"/>
                      <a:pt x="10" y="107"/>
                    </a:cubicBezTo>
                    <a:cubicBezTo>
                      <a:pt x="11" y="108"/>
                      <a:pt x="11" y="109"/>
                      <a:pt x="12" y="110"/>
                    </a:cubicBezTo>
                    <a:cubicBezTo>
                      <a:pt x="13" y="111"/>
                      <a:pt x="14" y="111"/>
                      <a:pt x="15" y="112"/>
                    </a:cubicBezTo>
                    <a:cubicBezTo>
                      <a:pt x="16" y="112"/>
                      <a:pt x="17" y="112"/>
                      <a:pt x="18" y="112"/>
                    </a:cubicBezTo>
                    <a:cubicBezTo>
                      <a:pt x="19" y="112"/>
                      <a:pt x="20" y="112"/>
                      <a:pt x="21" y="112"/>
                    </a:cubicBezTo>
                    <a:cubicBezTo>
                      <a:pt x="22" y="111"/>
                      <a:pt x="23" y="111"/>
                      <a:pt x="24" y="110"/>
                    </a:cubicBezTo>
                    <a:cubicBezTo>
                      <a:pt x="24" y="109"/>
                      <a:pt x="25" y="108"/>
                      <a:pt x="25" y="107"/>
                    </a:cubicBezTo>
                    <a:cubicBezTo>
                      <a:pt x="26" y="106"/>
                      <a:pt x="26" y="105"/>
                      <a:pt x="26" y="104"/>
                    </a:cubicBezTo>
                    <a:cubicBezTo>
                      <a:pt x="26" y="32"/>
                      <a:pt x="26" y="32"/>
                      <a:pt x="26" y="32"/>
                    </a:cubicBezTo>
                    <a:cubicBezTo>
                      <a:pt x="27" y="31"/>
                      <a:pt x="28" y="31"/>
                      <a:pt x="28" y="30"/>
                    </a:cubicBezTo>
                    <a:cubicBezTo>
                      <a:pt x="29" y="30"/>
                      <a:pt x="30" y="29"/>
                      <a:pt x="30" y="28"/>
                    </a:cubicBezTo>
                    <a:cubicBezTo>
                      <a:pt x="32" y="27"/>
                      <a:pt x="33" y="25"/>
                      <a:pt x="34" y="23"/>
                    </a:cubicBezTo>
                    <a:cubicBezTo>
                      <a:pt x="35" y="20"/>
                      <a:pt x="36" y="18"/>
                      <a:pt x="36" y="16"/>
                    </a:cubicBezTo>
                    <a:cubicBezTo>
                      <a:pt x="36" y="14"/>
                      <a:pt x="35" y="11"/>
                      <a:pt x="34" y="9"/>
                    </a:cubicBezTo>
                    <a:close/>
                    <a:moveTo>
                      <a:pt x="18" y="108"/>
                    </a:moveTo>
                    <a:cubicBezTo>
                      <a:pt x="16" y="108"/>
                      <a:pt x="14" y="106"/>
                      <a:pt x="14" y="104"/>
                    </a:cubicBezTo>
                    <a:cubicBezTo>
                      <a:pt x="14" y="102"/>
                      <a:pt x="16" y="100"/>
                      <a:pt x="18" y="100"/>
                    </a:cubicBezTo>
                    <a:cubicBezTo>
                      <a:pt x="20" y="100"/>
                      <a:pt x="22" y="102"/>
                      <a:pt x="22" y="104"/>
                    </a:cubicBezTo>
                    <a:cubicBezTo>
                      <a:pt x="22" y="106"/>
                      <a:pt x="20" y="108"/>
                      <a:pt x="18" y="108"/>
                    </a:cubicBezTo>
                    <a:close/>
                  </a:path>
                </a:pathLst>
              </a:cu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36"/>
              </a:p>
            </p:txBody>
          </p:sp>
        </p:grpSp>
        <p:sp>
          <p:nvSpPr>
            <p:cNvPr id="54" name="Rectangle 53">
              <a:extLst>
                <a:ext uri="{FF2B5EF4-FFF2-40B4-BE49-F238E27FC236}">
                  <a16:creationId xmlns:a16="http://schemas.microsoft.com/office/drawing/2014/main" id="{BBB3EF19-CDA3-4E66-9663-8BF6CC707AC0}"/>
                </a:ext>
              </a:extLst>
            </p:cNvPr>
            <p:cNvSpPr/>
            <p:nvPr/>
          </p:nvSpPr>
          <p:spPr bwMode="auto">
            <a:xfrm>
              <a:off x="9443357" y="2182676"/>
              <a:ext cx="322210" cy="301616"/>
            </a:xfrm>
            <a:prstGeom prst="rect">
              <a:avLst/>
            </a:prstGeom>
            <a:noFill/>
            <a:ln>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1600">
                <a:gradFill>
                  <a:gsLst>
                    <a:gs pos="40075">
                      <a:srgbClr val="FFFFFF"/>
                    </a:gs>
                    <a:gs pos="30000">
                      <a:srgbClr val="FFFFFF"/>
                    </a:gs>
                  </a:gsLst>
                  <a:lin ang="5400000" scaled="0"/>
                </a:gradFill>
              </a:endParaRPr>
            </a:p>
          </p:txBody>
        </p:sp>
      </p:grpSp>
      <p:grpSp>
        <p:nvGrpSpPr>
          <p:cNvPr id="68" name="Group 67">
            <a:extLst>
              <a:ext uri="{FF2B5EF4-FFF2-40B4-BE49-F238E27FC236}">
                <a16:creationId xmlns:a16="http://schemas.microsoft.com/office/drawing/2014/main" id="{C4229D62-B488-4D44-9871-4F4AEC9D1042}"/>
              </a:ext>
            </a:extLst>
          </p:cNvPr>
          <p:cNvGrpSpPr/>
          <p:nvPr/>
        </p:nvGrpSpPr>
        <p:grpSpPr>
          <a:xfrm>
            <a:off x="3021318" y="4619432"/>
            <a:ext cx="492427" cy="404123"/>
            <a:chOff x="1782214" y="4725712"/>
            <a:chExt cx="492497" cy="404181"/>
          </a:xfrm>
        </p:grpSpPr>
        <p:sp>
          <p:nvSpPr>
            <p:cNvPr id="140" name="Freeform 5">
              <a:extLst>
                <a:ext uri="{FF2B5EF4-FFF2-40B4-BE49-F238E27FC236}">
                  <a16:creationId xmlns:a16="http://schemas.microsoft.com/office/drawing/2014/main" id="{18E35B31-F87F-4578-92D3-897CF2C50D97}"/>
                </a:ext>
              </a:extLst>
            </p:cNvPr>
            <p:cNvSpPr>
              <a:spLocks noChangeAspect="1"/>
            </p:cNvSpPr>
            <p:nvPr/>
          </p:nvSpPr>
          <p:spPr bwMode="auto">
            <a:xfrm>
              <a:off x="1816849" y="4780695"/>
              <a:ext cx="423226" cy="294214"/>
            </a:xfrm>
            <a:custGeom>
              <a:avLst/>
              <a:gdLst>
                <a:gd name="T0" fmla="*/ 148 w 678"/>
                <a:gd name="T1" fmla="*/ 470 h 470"/>
                <a:gd name="T2" fmla="*/ 498 w 678"/>
                <a:gd name="T3" fmla="*/ 470 h 470"/>
                <a:gd name="T4" fmla="*/ 678 w 678"/>
                <a:gd name="T5" fmla="*/ 288 h 470"/>
                <a:gd name="T6" fmla="*/ 509 w 678"/>
                <a:gd name="T7" fmla="*/ 107 h 470"/>
                <a:gd name="T8" fmla="*/ 339 w 678"/>
                <a:gd name="T9" fmla="*/ 0 h 470"/>
                <a:gd name="T10" fmla="*/ 148 w 678"/>
                <a:gd name="T11" fmla="*/ 171 h 470"/>
                <a:gd name="T12" fmla="*/ 148 w 678"/>
                <a:gd name="T13" fmla="*/ 171 h 470"/>
                <a:gd name="T14" fmla="*/ 0 w 678"/>
                <a:gd name="T15" fmla="*/ 320 h 470"/>
                <a:gd name="T16" fmla="*/ 148 w 678"/>
                <a:gd name="T17" fmla="*/ 470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8" h="470">
                  <a:moveTo>
                    <a:pt x="148" y="470"/>
                  </a:moveTo>
                  <a:cubicBezTo>
                    <a:pt x="498" y="470"/>
                    <a:pt x="498" y="470"/>
                    <a:pt x="498" y="470"/>
                  </a:cubicBezTo>
                  <a:cubicBezTo>
                    <a:pt x="599" y="470"/>
                    <a:pt x="678" y="390"/>
                    <a:pt x="678" y="288"/>
                  </a:cubicBezTo>
                  <a:cubicBezTo>
                    <a:pt x="678" y="192"/>
                    <a:pt x="604" y="112"/>
                    <a:pt x="509" y="107"/>
                  </a:cubicBezTo>
                  <a:cubicBezTo>
                    <a:pt x="477" y="42"/>
                    <a:pt x="413" y="0"/>
                    <a:pt x="339" y="0"/>
                  </a:cubicBezTo>
                  <a:cubicBezTo>
                    <a:pt x="244" y="0"/>
                    <a:pt x="159" y="74"/>
                    <a:pt x="148" y="171"/>
                  </a:cubicBezTo>
                  <a:cubicBezTo>
                    <a:pt x="148" y="171"/>
                    <a:pt x="148" y="171"/>
                    <a:pt x="148" y="171"/>
                  </a:cubicBezTo>
                  <a:cubicBezTo>
                    <a:pt x="69" y="171"/>
                    <a:pt x="0" y="240"/>
                    <a:pt x="0" y="320"/>
                  </a:cubicBezTo>
                  <a:cubicBezTo>
                    <a:pt x="0" y="401"/>
                    <a:pt x="69" y="470"/>
                    <a:pt x="148" y="470"/>
                  </a:cubicBezTo>
                  <a:close/>
                </a:path>
              </a:pathLst>
            </a:custGeom>
            <a:solidFill>
              <a:schemeClr val="accent3"/>
            </a:solidFill>
            <a:ln w="15875">
              <a:noFill/>
            </a:ln>
          </p:spPr>
          <p:txBody>
            <a:bodyPr vert="horz" wrap="square" lIns="86116" tIns="43057" rIns="86116" bIns="43057" numCol="1" anchor="t" anchorCtr="0" compatLnSpc="1">
              <a:prstTxWarp prst="textNoShape">
                <a:avLst/>
              </a:prstTxWarp>
            </a:bodyPr>
            <a:lstStyle/>
            <a:p>
              <a:pPr algn="ctr" defTabSz="860931">
                <a:defRPr/>
              </a:pPr>
              <a:endParaRPr lang="en-US" sz="1200" kern="0">
                <a:solidFill>
                  <a:schemeClr val="bg1">
                    <a:lumMod val="50000"/>
                  </a:schemeClr>
                </a:solidFill>
                <a:latin typeface="Segoe UI Light"/>
              </a:endParaRPr>
            </a:p>
          </p:txBody>
        </p:sp>
        <p:sp>
          <p:nvSpPr>
            <p:cNvPr id="62" name="Rectangle 61">
              <a:extLst>
                <a:ext uri="{FF2B5EF4-FFF2-40B4-BE49-F238E27FC236}">
                  <a16:creationId xmlns:a16="http://schemas.microsoft.com/office/drawing/2014/main" id="{1A1687D8-3823-486C-80A8-2DCD7997DD11}"/>
                </a:ext>
              </a:extLst>
            </p:cNvPr>
            <p:cNvSpPr/>
            <p:nvPr/>
          </p:nvSpPr>
          <p:spPr bwMode="auto">
            <a:xfrm>
              <a:off x="1782214" y="4725712"/>
              <a:ext cx="492497" cy="404181"/>
            </a:xfrm>
            <a:prstGeom prst="rect">
              <a:avLst/>
            </a:prstGeom>
            <a:noFill/>
            <a:ln>
              <a:solidFill>
                <a:schemeClr val="accent5">
                  <a:lumMod val="5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1600">
                <a:gradFill>
                  <a:gsLst>
                    <a:gs pos="40075">
                      <a:srgbClr val="FFFFFF"/>
                    </a:gs>
                    <a:gs pos="30000">
                      <a:srgbClr val="FFFFFF"/>
                    </a:gs>
                  </a:gsLst>
                  <a:lin ang="5400000" scaled="0"/>
                </a:gradFill>
              </a:endParaRPr>
            </a:p>
          </p:txBody>
        </p:sp>
      </p:grpSp>
      <p:grpSp>
        <p:nvGrpSpPr>
          <p:cNvPr id="174" name="Group 173">
            <a:extLst>
              <a:ext uri="{FF2B5EF4-FFF2-40B4-BE49-F238E27FC236}">
                <a16:creationId xmlns:a16="http://schemas.microsoft.com/office/drawing/2014/main" id="{B2332B76-FE4F-4107-9800-AE2C7CB419C8}"/>
              </a:ext>
            </a:extLst>
          </p:cNvPr>
          <p:cNvGrpSpPr/>
          <p:nvPr/>
        </p:nvGrpSpPr>
        <p:grpSpPr>
          <a:xfrm>
            <a:off x="6989478" y="1985622"/>
            <a:ext cx="322163" cy="428488"/>
            <a:chOff x="1031674" y="930127"/>
            <a:chExt cx="1441832" cy="1917689"/>
          </a:xfrm>
        </p:grpSpPr>
        <p:sp>
          <p:nvSpPr>
            <p:cNvPr id="175" name="Freeform: Shape 174">
              <a:extLst>
                <a:ext uri="{FF2B5EF4-FFF2-40B4-BE49-F238E27FC236}">
                  <a16:creationId xmlns:a16="http://schemas.microsoft.com/office/drawing/2014/main" id="{5CAB76B6-0362-451D-B0D4-1199B2C2DB35}"/>
                </a:ext>
              </a:extLst>
            </p:cNvPr>
            <p:cNvSpPr/>
            <p:nvPr/>
          </p:nvSpPr>
          <p:spPr>
            <a:xfrm>
              <a:off x="1031674" y="1220234"/>
              <a:ext cx="1441832" cy="1627582"/>
            </a:xfrm>
            <a:custGeom>
              <a:avLst/>
              <a:gdLst>
                <a:gd name="connsiteX0" fmla="*/ 503094 w 1001884"/>
                <a:gd name="connsiteY0" fmla="*/ 207445 h 1130961"/>
                <a:gd name="connsiteX1" fmla="*/ 4610 w 1001884"/>
                <a:gd name="connsiteY1" fmla="*/ 4610 h 1130961"/>
                <a:gd name="connsiteX2" fmla="*/ 4610 w 1001884"/>
                <a:gd name="connsiteY2" fmla="*/ 927204 h 1130961"/>
                <a:gd name="connsiteX3" fmla="*/ 503094 w 1001884"/>
                <a:gd name="connsiteY3" fmla="*/ 1130039 h 1130961"/>
                <a:gd name="connsiteX4" fmla="*/ 1001577 w 1001884"/>
                <a:gd name="connsiteY4" fmla="*/ 927204 h 1130961"/>
                <a:gd name="connsiteX5" fmla="*/ 1001577 w 1001884"/>
                <a:gd name="connsiteY5" fmla="*/ 4610 h 1130961"/>
                <a:gd name="connsiteX6" fmla="*/ 503094 w 1001884"/>
                <a:gd name="connsiteY6" fmla="*/ 207445 h 1130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1884" h="1130961">
                  <a:moveTo>
                    <a:pt x="503094" y="207445"/>
                  </a:moveTo>
                  <a:cubicBezTo>
                    <a:pt x="227729" y="207445"/>
                    <a:pt x="4610" y="116477"/>
                    <a:pt x="4610" y="4610"/>
                  </a:cubicBezTo>
                  <a:lnTo>
                    <a:pt x="4610" y="927204"/>
                  </a:lnTo>
                  <a:cubicBezTo>
                    <a:pt x="4610" y="1039071"/>
                    <a:pt x="227729" y="1130039"/>
                    <a:pt x="503094" y="1130039"/>
                  </a:cubicBezTo>
                  <a:cubicBezTo>
                    <a:pt x="778458" y="1130039"/>
                    <a:pt x="1001577" y="1039071"/>
                    <a:pt x="1001577" y="927204"/>
                  </a:cubicBezTo>
                  <a:lnTo>
                    <a:pt x="1001577" y="4610"/>
                  </a:lnTo>
                  <a:cubicBezTo>
                    <a:pt x="1000963" y="116477"/>
                    <a:pt x="778458" y="207445"/>
                    <a:pt x="503094" y="207445"/>
                  </a:cubicBezTo>
                  <a:close/>
                </a:path>
              </a:pathLst>
            </a:custGeom>
            <a:solidFill>
              <a:schemeClr val="accent5">
                <a:lumMod val="50000"/>
              </a:schemeClr>
            </a:solidFill>
            <a:ln w="9525" cap="flat">
              <a:noFill/>
              <a:prstDash val="solid"/>
              <a:miter/>
            </a:ln>
          </p:spPr>
          <p:txBody>
            <a:bodyPr rtlCol="0" anchor="ctr"/>
            <a:lstStyle/>
            <a:p>
              <a:pPr defTabSz="914225">
                <a:defRPr/>
              </a:pPr>
              <a:endParaRPr lang="en-US" sz="2000">
                <a:solidFill>
                  <a:srgbClr val="1A1A1A"/>
                </a:solidFill>
                <a:latin typeface="Segoe UI"/>
              </a:endParaRPr>
            </a:p>
          </p:txBody>
        </p:sp>
        <p:sp>
          <p:nvSpPr>
            <p:cNvPr id="176" name="Oval 175">
              <a:extLst>
                <a:ext uri="{FF2B5EF4-FFF2-40B4-BE49-F238E27FC236}">
                  <a16:creationId xmlns:a16="http://schemas.microsoft.com/office/drawing/2014/main" id="{4F5754B7-2867-4A9A-9750-DFF69F79E3C0}"/>
                </a:ext>
              </a:extLst>
            </p:cNvPr>
            <p:cNvSpPr/>
            <p:nvPr/>
          </p:nvSpPr>
          <p:spPr bwMode="auto">
            <a:xfrm>
              <a:off x="1057756" y="930127"/>
              <a:ext cx="1389667" cy="506476"/>
            </a:xfrm>
            <a:prstGeom prst="ellipse">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r>
                <a:rPr lang="en-US" sz="1600">
                  <a:gradFill>
                    <a:gsLst>
                      <a:gs pos="40075">
                        <a:srgbClr val="FFFFFF"/>
                      </a:gs>
                      <a:gs pos="30000">
                        <a:srgbClr val="FFFFFF"/>
                      </a:gs>
                    </a:gsLst>
                    <a:lin ang="5400000" scaled="0"/>
                  </a:gradFill>
                </a:rPr>
                <a:t> </a:t>
              </a:r>
            </a:p>
          </p:txBody>
        </p:sp>
      </p:grpSp>
      <p:grpSp>
        <p:nvGrpSpPr>
          <p:cNvPr id="177" name="Group 176">
            <a:extLst>
              <a:ext uri="{FF2B5EF4-FFF2-40B4-BE49-F238E27FC236}">
                <a16:creationId xmlns:a16="http://schemas.microsoft.com/office/drawing/2014/main" id="{F9DBCFA0-2B08-4F67-860B-F52DD9F42B80}"/>
              </a:ext>
            </a:extLst>
          </p:cNvPr>
          <p:cNvGrpSpPr/>
          <p:nvPr/>
        </p:nvGrpSpPr>
        <p:grpSpPr>
          <a:xfrm>
            <a:off x="6989478" y="4624293"/>
            <a:ext cx="322163" cy="428488"/>
            <a:chOff x="1031674" y="930127"/>
            <a:chExt cx="1441832" cy="1917689"/>
          </a:xfrm>
        </p:grpSpPr>
        <p:sp>
          <p:nvSpPr>
            <p:cNvPr id="178" name="Freeform: Shape 177">
              <a:extLst>
                <a:ext uri="{FF2B5EF4-FFF2-40B4-BE49-F238E27FC236}">
                  <a16:creationId xmlns:a16="http://schemas.microsoft.com/office/drawing/2014/main" id="{2ED340D1-EEA0-4DB1-BA22-817662C96AC2}"/>
                </a:ext>
              </a:extLst>
            </p:cNvPr>
            <p:cNvSpPr/>
            <p:nvPr/>
          </p:nvSpPr>
          <p:spPr>
            <a:xfrm>
              <a:off x="1031674" y="1220234"/>
              <a:ext cx="1441832" cy="1627582"/>
            </a:xfrm>
            <a:custGeom>
              <a:avLst/>
              <a:gdLst>
                <a:gd name="connsiteX0" fmla="*/ 503094 w 1001884"/>
                <a:gd name="connsiteY0" fmla="*/ 207445 h 1130961"/>
                <a:gd name="connsiteX1" fmla="*/ 4610 w 1001884"/>
                <a:gd name="connsiteY1" fmla="*/ 4610 h 1130961"/>
                <a:gd name="connsiteX2" fmla="*/ 4610 w 1001884"/>
                <a:gd name="connsiteY2" fmla="*/ 927204 h 1130961"/>
                <a:gd name="connsiteX3" fmla="*/ 503094 w 1001884"/>
                <a:gd name="connsiteY3" fmla="*/ 1130039 h 1130961"/>
                <a:gd name="connsiteX4" fmla="*/ 1001577 w 1001884"/>
                <a:gd name="connsiteY4" fmla="*/ 927204 h 1130961"/>
                <a:gd name="connsiteX5" fmla="*/ 1001577 w 1001884"/>
                <a:gd name="connsiteY5" fmla="*/ 4610 h 1130961"/>
                <a:gd name="connsiteX6" fmla="*/ 503094 w 1001884"/>
                <a:gd name="connsiteY6" fmla="*/ 207445 h 1130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1884" h="1130961">
                  <a:moveTo>
                    <a:pt x="503094" y="207445"/>
                  </a:moveTo>
                  <a:cubicBezTo>
                    <a:pt x="227729" y="207445"/>
                    <a:pt x="4610" y="116477"/>
                    <a:pt x="4610" y="4610"/>
                  </a:cubicBezTo>
                  <a:lnTo>
                    <a:pt x="4610" y="927204"/>
                  </a:lnTo>
                  <a:cubicBezTo>
                    <a:pt x="4610" y="1039071"/>
                    <a:pt x="227729" y="1130039"/>
                    <a:pt x="503094" y="1130039"/>
                  </a:cubicBezTo>
                  <a:cubicBezTo>
                    <a:pt x="778458" y="1130039"/>
                    <a:pt x="1001577" y="1039071"/>
                    <a:pt x="1001577" y="927204"/>
                  </a:cubicBezTo>
                  <a:lnTo>
                    <a:pt x="1001577" y="4610"/>
                  </a:lnTo>
                  <a:cubicBezTo>
                    <a:pt x="1000963" y="116477"/>
                    <a:pt x="778458" y="207445"/>
                    <a:pt x="503094" y="207445"/>
                  </a:cubicBezTo>
                  <a:close/>
                </a:path>
              </a:pathLst>
            </a:custGeom>
            <a:solidFill>
              <a:schemeClr val="accent5">
                <a:lumMod val="50000"/>
              </a:schemeClr>
            </a:solidFill>
            <a:ln w="9525" cap="flat">
              <a:noFill/>
              <a:prstDash val="solid"/>
              <a:miter/>
            </a:ln>
          </p:spPr>
          <p:txBody>
            <a:bodyPr rtlCol="0" anchor="ctr"/>
            <a:lstStyle/>
            <a:p>
              <a:pPr defTabSz="914225">
                <a:defRPr/>
              </a:pPr>
              <a:endParaRPr lang="en-US" sz="2000">
                <a:solidFill>
                  <a:srgbClr val="1A1A1A"/>
                </a:solidFill>
                <a:latin typeface="Segoe UI"/>
              </a:endParaRPr>
            </a:p>
          </p:txBody>
        </p:sp>
        <p:sp>
          <p:nvSpPr>
            <p:cNvPr id="179" name="Oval 178">
              <a:extLst>
                <a:ext uri="{FF2B5EF4-FFF2-40B4-BE49-F238E27FC236}">
                  <a16:creationId xmlns:a16="http://schemas.microsoft.com/office/drawing/2014/main" id="{934F87F4-A3E7-49F0-862D-5D0A9ED4DCA2}"/>
                </a:ext>
              </a:extLst>
            </p:cNvPr>
            <p:cNvSpPr/>
            <p:nvPr/>
          </p:nvSpPr>
          <p:spPr bwMode="auto">
            <a:xfrm>
              <a:off x="1057756" y="930127"/>
              <a:ext cx="1389667" cy="506476"/>
            </a:xfrm>
            <a:prstGeom prst="ellipse">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r>
                <a:rPr lang="en-US" sz="1600">
                  <a:gradFill>
                    <a:gsLst>
                      <a:gs pos="40075">
                        <a:srgbClr val="FFFFFF"/>
                      </a:gs>
                      <a:gs pos="30000">
                        <a:srgbClr val="FFFFFF"/>
                      </a:gs>
                    </a:gsLst>
                    <a:lin ang="5400000" scaled="0"/>
                  </a:gradFill>
                </a:rPr>
                <a:t> </a:t>
              </a:r>
            </a:p>
          </p:txBody>
        </p:sp>
      </p:grpSp>
      <p:sp>
        <p:nvSpPr>
          <p:cNvPr id="98" name="Rectangle 97">
            <a:extLst>
              <a:ext uri="{FF2B5EF4-FFF2-40B4-BE49-F238E27FC236}">
                <a16:creationId xmlns:a16="http://schemas.microsoft.com/office/drawing/2014/main" id="{3C988BBC-C5AB-46EA-BA40-8B25E1E9E6B4}"/>
              </a:ext>
            </a:extLst>
          </p:cNvPr>
          <p:cNvSpPr/>
          <p:nvPr/>
        </p:nvSpPr>
        <p:spPr>
          <a:xfrm>
            <a:off x="10084466" y="5245098"/>
            <a:ext cx="1900151" cy="524929"/>
          </a:xfrm>
          <a:prstGeom prst="rect">
            <a:avLst/>
          </a:prstGeom>
          <a:ln w="12700">
            <a:noFill/>
          </a:ln>
        </p:spPr>
        <p:txBody>
          <a:bodyPr wrap="none" anchor="t">
            <a:noAutofit/>
          </a:bodyPr>
          <a:lstStyle/>
          <a:p>
            <a:pPr algn="ctr" defTabSz="913347" fontAlgn="base">
              <a:lnSpc>
                <a:spcPct val="90000"/>
              </a:lnSpc>
              <a:spcBef>
                <a:spcPct val="0"/>
              </a:spcBef>
              <a:spcAft>
                <a:spcPct val="0"/>
              </a:spcAft>
              <a:defRPr/>
            </a:pPr>
            <a:r>
              <a:rPr lang="en-US" sz="1600" dirty="0">
                <a:solidFill>
                  <a:schemeClr val="tx1">
                    <a:lumMod val="50000"/>
                  </a:schemeClr>
                </a:solidFill>
                <a:latin typeface="Segoe UI" panose="020B0502040204020203" pitchFamily="34" charset="0"/>
                <a:cs typeface="Segoe UI" panose="020B0502040204020203" pitchFamily="34" charset="0"/>
              </a:rPr>
              <a:t>Security</a:t>
            </a:r>
            <a:br>
              <a:rPr lang="en-US" sz="1600" dirty="0">
                <a:solidFill>
                  <a:schemeClr val="tx1">
                    <a:lumMod val="50000"/>
                  </a:schemeClr>
                </a:solidFill>
                <a:latin typeface="Segoe UI" panose="020B0502040204020203" pitchFamily="34" charset="0"/>
                <a:cs typeface="Segoe UI" panose="020B0502040204020203" pitchFamily="34" charset="0"/>
              </a:rPr>
            </a:br>
            <a:r>
              <a:rPr lang="en-US" sz="1600" dirty="0">
                <a:solidFill>
                  <a:schemeClr val="tx1">
                    <a:lumMod val="50000"/>
                  </a:schemeClr>
                </a:solidFill>
                <a:latin typeface="Segoe UI" panose="020B0502040204020203" pitchFamily="34" charset="0"/>
                <a:cs typeface="Segoe UI" panose="020B0502040204020203" pitchFamily="34" charset="0"/>
              </a:rPr>
              <a:t>&amp; management</a:t>
            </a:r>
          </a:p>
        </p:txBody>
      </p:sp>
      <p:sp>
        <p:nvSpPr>
          <p:cNvPr id="101" name="Rectangle 100">
            <a:extLst>
              <a:ext uri="{FF2B5EF4-FFF2-40B4-BE49-F238E27FC236}">
                <a16:creationId xmlns:a16="http://schemas.microsoft.com/office/drawing/2014/main" id="{74FFFDD1-16B7-4B54-8284-91A58646CF87}"/>
              </a:ext>
            </a:extLst>
          </p:cNvPr>
          <p:cNvSpPr/>
          <p:nvPr/>
        </p:nvSpPr>
        <p:spPr>
          <a:xfrm>
            <a:off x="445682" y="3136899"/>
            <a:ext cx="1112930" cy="452590"/>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2353" b="0" i="0" u="none" strike="noStrike" kern="0" cap="none" spc="49" normalizeH="0" baseline="0" noProof="0" dirty="0">
                <a:ln>
                  <a:noFill/>
                </a:ln>
                <a:solidFill>
                  <a:srgbClr val="0078D7"/>
                </a:solidFill>
                <a:effectLst/>
                <a:uLnTx/>
                <a:uFillTx/>
                <a:latin typeface="Segoe UI" panose="020B0502040204020203" pitchFamily="34" charset="0"/>
                <a:ea typeface="+mn-ea"/>
                <a:cs typeface="Segoe UI" panose="020B0502040204020203" pitchFamily="34" charset="0"/>
              </a:rPr>
              <a:t>Hybrid</a:t>
            </a:r>
          </a:p>
        </p:txBody>
      </p:sp>
      <p:cxnSp>
        <p:nvCxnSpPr>
          <p:cNvPr id="102" name="Straight Connector 101">
            <a:extLst>
              <a:ext uri="{FF2B5EF4-FFF2-40B4-BE49-F238E27FC236}">
                <a16:creationId xmlns:a16="http://schemas.microsoft.com/office/drawing/2014/main" id="{206AE76B-5189-4BEB-8223-8598E99016E0}"/>
              </a:ext>
            </a:extLst>
          </p:cNvPr>
          <p:cNvCxnSpPr>
            <a:cxnSpLocks/>
          </p:cNvCxnSpPr>
          <p:nvPr/>
        </p:nvCxnSpPr>
        <p:spPr>
          <a:xfrm>
            <a:off x="1954222" y="487"/>
            <a:ext cx="0" cy="6888317"/>
          </a:xfrm>
          <a:prstGeom prst="line">
            <a:avLst/>
          </a:prstGeom>
          <a:noFill/>
          <a:ln w="19050" cap="flat">
            <a:solidFill>
              <a:schemeClr val="bg1">
                <a:lumMod val="75000"/>
                <a:alpha val="7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grpSp>
        <p:nvGrpSpPr>
          <p:cNvPr id="108" name="Group 107">
            <a:extLst>
              <a:ext uri="{FF2B5EF4-FFF2-40B4-BE49-F238E27FC236}">
                <a16:creationId xmlns:a16="http://schemas.microsoft.com/office/drawing/2014/main" id="{1E0D1B1F-A15E-4E7F-B594-7ADD03D55F93}"/>
              </a:ext>
            </a:extLst>
          </p:cNvPr>
          <p:cNvGrpSpPr/>
          <p:nvPr/>
        </p:nvGrpSpPr>
        <p:grpSpPr>
          <a:xfrm>
            <a:off x="719246" y="2353156"/>
            <a:ext cx="579531" cy="566046"/>
            <a:chOff x="2088630" y="3287843"/>
            <a:chExt cx="429718" cy="419725"/>
          </a:xfrm>
          <a:noFill/>
        </p:grpSpPr>
        <p:sp>
          <p:nvSpPr>
            <p:cNvPr id="109" name="Rectangle 108">
              <a:extLst>
                <a:ext uri="{FF2B5EF4-FFF2-40B4-BE49-F238E27FC236}">
                  <a16:creationId xmlns:a16="http://schemas.microsoft.com/office/drawing/2014/main" id="{7F0FD6DE-C971-48CE-86E6-4529887B049C}"/>
                </a:ext>
              </a:extLst>
            </p:cNvPr>
            <p:cNvSpPr/>
            <p:nvPr/>
          </p:nvSpPr>
          <p:spPr bwMode="auto">
            <a:xfrm>
              <a:off x="2213548" y="3287843"/>
              <a:ext cx="304800" cy="304800"/>
            </a:xfrm>
            <a:prstGeom prst="rect">
              <a:avLst/>
            </a:prstGeom>
            <a:noFill/>
            <a:ln w="28575">
              <a:solidFill>
                <a:srgbClr val="001F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10" name="Rectangle 109">
              <a:extLst>
                <a:ext uri="{FF2B5EF4-FFF2-40B4-BE49-F238E27FC236}">
                  <a16:creationId xmlns:a16="http://schemas.microsoft.com/office/drawing/2014/main" id="{1F9514C8-96A9-4A46-A910-6FC4EA55B385}"/>
                </a:ext>
              </a:extLst>
            </p:cNvPr>
            <p:cNvSpPr/>
            <p:nvPr/>
          </p:nvSpPr>
          <p:spPr bwMode="auto">
            <a:xfrm>
              <a:off x="2088630" y="3402768"/>
              <a:ext cx="304800" cy="304800"/>
            </a:xfrm>
            <a:prstGeom prst="rect">
              <a:avLst/>
            </a:prstGeom>
            <a:noFill/>
            <a:ln w="28575">
              <a:solidFill>
                <a:srgbClr val="001F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sp>
        <p:nvSpPr>
          <p:cNvPr id="111" name="Rectangle 110">
            <a:extLst>
              <a:ext uri="{FF2B5EF4-FFF2-40B4-BE49-F238E27FC236}">
                <a16:creationId xmlns:a16="http://schemas.microsoft.com/office/drawing/2014/main" id="{6022FB6F-0D40-4917-8F86-1F760F99C565}"/>
              </a:ext>
            </a:extLst>
          </p:cNvPr>
          <p:cNvSpPr/>
          <p:nvPr/>
        </p:nvSpPr>
        <p:spPr>
          <a:xfrm>
            <a:off x="551627" y="5744961"/>
            <a:ext cx="889779" cy="331899"/>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568" b="0" i="0" u="none" strike="noStrike" kern="0" cap="none" spc="49" normalizeH="0" baseline="0" noProof="0">
                <a:ln>
                  <a:noFill/>
                </a:ln>
                <a:solidFill>
                  <a:srgbClr val="353535">
                    <a:lumMod val="40000"/>
                    <a:lumOff val="60000"/>
                  </a:srgbClr>
                </a:solidFill>
                <a:effectLst/>
                <a:uLnTx/>
                <a:uFillTx/>
                <a:latin typeface="Segoe UI" panose="020B0502040204020203" pitchFamily="34" charset="0"/>
                <a:ea typeface="+mn-ea"/>
                <a:cs typeface="Segoe UI" panose="020B0502040204020203" pitchFamily="34" charset="0"/>
              </a:rPr>
              <a:t>Trusted</a:t>
            </a:r>
          </a:p>
        </p:txBody>
      </p:sp>
      <p:sp>
        <p:nvSpPr>
          <p:cNvPr id="112" name="Rectangle 111">
            <a:extLst>
              <a:ext uri="{FF2B5EF4-FFF2-40B4-BE49-F238E27FC236}">
                <a16:creationId xmlns:a16="http://schemas.microsoft.com/office/drawing/2014/main" id="{E2F59AFF-0338-43B4-8069-8B9D1FC9062A}"/>
              </a:ext>
            </a:extLst>
          </p:cNvPr>
          <p:cNvSpPr/>
          <p:nvPr/>
        </p:nvSpPr>
        <p:spPr>
          <a:xfrm>
            <a:off x="426693" y="4423914"/>
            <a:ext cx="1139646" cy="331899"/>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568" b="0" i="0" u="none" strike="noStrike" kern="0" cap="none" spc="49" normalizeH="0" baseline="0" noProof="0">
                <a:ln>
                  <a:noFill/>
                </a:ln>
                <a:solidFill>
                  <a:srgbClr val="353535">
                    <a:lumMod val="40000"/>
                    <a:lumOff val="60000"/>
                  </a:srgbClr>
                </a:solidFill>
                <a:effectLst/>
                <a:uLnTx/>
                <a:uFillTx/>
                <a:latin typeface="Segoe UI" panose="020B0502040204020203" pitchFamily="34" charset="0"/>
                <a:ea typeface="+mn-ea"/>
                <a:cs typeface="Segoe UI" panose="020B0502040204020203" pitchFamily="34" charset="0"/>
              </a:rPr>
              <a:t>Intelligent</a:t>
            </a:r>
          </a:p>
        </p:txBody>
      </p:sp>
      <p:sp>
        <p:nvSpPr>
          <p:cNvPr id="113" name="light">
            <a:extLst>
              <a:ext uri="{FF2B5EF4-FFF2-40B4-BE49-F238E27FC236}">
                <a16:creationId xmlns:a16="http://schemas.microsoft.com/office/drawing/2014/main" id="{5BFD7BFE-1408-440E-BE97-66F13D013674}"/>
              </a:ext>
            </a:extLst>
          </p:cNvPr>
          <p:cNvSpPr>
            <a:spLocks noChangeAspect="1" noEditPoints="1"/>
          </p:cNvSpPr>
          <p:nvPr/>
        </p:nvSpPr>
        <p:spPr bwMode="auto">
          <a:xfrm>
            <a:off x="853641" y="3796742"/>
            <a:ext cx="285750" cy="424238"/>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28575">
            <a:solidFill>
              <a:srgbClr val="B3B2B4"/>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14" name="Freeform 60">
            <a:extLst>
              <a:ext uri="{FF2B5EF4-FFF2-40B4-BE49-F238E27FC236}">
                <a16:creationId xmlns:a16="http://schemas.microsoft.com/office/drawing/2014/main" id="{EAFE8C9C-0CE7-4748-9ECA-C9861B63DC1D}"/>
              </a:ext>
            </a:extLst>
          </p:cNvPr>
          <p:cNvSpPr>
            <a:spLocks noChangeArrowheads="1"/>
          </p:cNvSpPr>
          <p:nvPr/>
        </p:nvSpPr>
        <p:spPr bwMode="auto">
          <a:xfrm>
            <a:off x="760880" y="5091515"/>
            <a:ext cx="471273" cy="466323"/>
          </a:xfrm>
          <a:custGeom>
            <a:avLst/>
            <a:gdLst>
              <a:gd name="T0" fmla="*/ 3212 w 13440"/>
              <a:gd name="T1" fmla="*/ 3671 h 13299"/>
              <a:gd name="T2" fmla="*/ 3433 w 13440"/>
              <a:gd name="T3" fmla="*/ 3583 h 13299"/>
              <a:gd name="T4" fmla="*/ 3600 w 13440"/>
              <a:gd name="T5" fmla="*/ 3415 h 13299"/>
              <a:gd name="T6" fmla="*/ 3689 w 13440"/>
              <a:gd name="T7" fmla="*/ 3194 h 13299"/>
              <a:gd name="T8" fmla="*/ 3697 w 13440"/>
              <a:gd name="T9" fmla="*/ 3009 h 13299"/>
              <a:gd name="T10" fmla="*/ 3627 w 13440"/>
              <a:gd name="T11" fmla="*/ 2762 h 13299"/>
              <a:gd name="T12" fmla="*/ 3477 w 13440"/>
              <a:gd name="T13" fmla="*/ 2577 h 13299"/>
              <a:gd name="T14" fmla="*/ 3274 w 13440"/>
              <a:gd name="T15" fmla="*/ 2462 h 13299"/>
              <a:gd name="T16" fmla="*/ 3088 w 13440"/>
              <a:gd name="T17" fmla="*/ 2427 h 13299"/>
              <a:gd name="T18" fmla="*/ 2833 w 13440"/>
              <a:gd name="T19" fmla="*/ 2480 h 13299"/>
              <a:gd name="T20" fmla="*/ 2630 w 13440"/>
              <a:gd name="T21" fmla="*/ 2621 h 13299"/>
              <a:gd name="T22" fmla="*/ 2488 w 13440"/>
              <a:gd name="T23" fmla="*/ 2824 h 13299"/>
              <a:gd name="T24" fmla="*/ 2444 w 13440"/>
              <a:gd name="T25" fmla="*/ 3080 h 13299"/>
              <a:gd name="T26" fmla="*/ 2471 w 13440"/>
              <a:gd name="T27" fmla="*/ 3256 h 13299"/>
              <a:gd name="T28" fmla="*/ 2585 w 13440"/>
              <a:gd name="T29" fmla="*/ 3459 h 13299"/>
              <a:gd name="T30" fmla="*/ 2780 w 13440"/>
              <a:gd name="T31" fmla="*/ 3609 h 13299"/>
              <a:gd name="T32" fmla="*/ 3027 w 13440"/>
              <a:gd name="T33" fmla="*/ 3680 h 13299"/>
              <a:gd name="T34" fmla="*/ 6988 w 13440"/>
              <a:gd name="T35" fmla="*/ 8127 h 13299"/>
              <a:gd name="T36" fmla="*/ 6380 w 13440"/>
              <a:gd name="T37" fmla="*/ 8480 h 13299"/>
              <a:gd name="T38" fmla="*/ 5718 w 13440"/>
              <a:gd name="T39" fmla="*/ 8736 h 13299"/>
              <a:gd name="T40" fmla="*/ 5004 w 13440"/>
              <a:gd name="T41" fmla="*/ 8886 h 13299"/>
              <a:gd name="T42" fmla="*/ 4439 w 13440"/>
              <a:gd name="T43" fmla="*/ 8921 h 13299"/>
              <a:gd name="T44" fmla="*/ 3547 w 13440"/>
              <a:gd name="T45" fmla="*/ 8824 h 13299"/>
              <a:gd name="T46" fmla="*/ 2709 w 13440"/>
              <a:gd name="T47" fmla="*/ 8568 h 13299"/>
              <a:gd name="T48" fmla="*/ 1959 w 13440"/>
              <a:gd name="T49" fmla="*/ 8153 h 13299"/>
              <a:gd name="T50" fmla="*/ 1297 w 13440"/>
              <a:gd name="T51" fmla="*/ 7615 h 13299"/>
              <a:gd name="T52" fmla="*/ 759 w 13440"/>
              <a:gd name="T53" fmla="*/ 6953 h 13299"/>
              <a:gd name="T54" fmla="*/ 344 w 13440"/>
              <a:gd name="T55" fmla="*/ 6195 h 13299"/>
              <a:gd name="T56" fmla="*/ 88 w 13440"/>
              <a:gd name="T57" fmla="*/ 5357 h 13299"/>
              <a:gd name="T58" fmla="*/ 0 w 13440"/>
              <a:gd name="T59" fmla="*/ 4456 h 13299"/>
              <a:gd name="T60" fmla="*/ 44 w 13440"/>
              <a:gd name="T61" fmla="*/ 3777 h 13299"/>
              <a:gd name="T62" fmla="*/ 264 w 13440"/>
              <a:gd name="T63" fmla="*/ 2921 h 13299"/>
              <a:gd name="T64" fmla="*/ 644 w 13440"/>
              <a:gd name="T65" fmla="*/ 2135 h 13299"/>
              <a:gd name="T66" fmla="*/ 1156 w 13440"/>
              <a:gd name="T67" fmla="*/ 1456 h 13299"/>
              <a:gd name="T68" fmla="*/ 1782 w 13440"/>
              <a:gd name="T69" fmla="*/ 882 h 13299"/>
              <a:gd name="T70" fmla="*/ 2515 w 13440"/>
              <a:gd name="T71" fmla="*/ 432 h 13299"/>
              <a:gd name="T72" fmla="*/ 3327 w 13440"/>
              <a:gd name="T73" fmla="*/ 132 h 13299"/>
              <a:gd name="T74" fmla="*/ 4209 w 13440"/>
              <a:gd name="T75" fmla="*/ 0 h 13299"/>
              <a:gd name="T76" fmla="*/ 4898 w 13440"/>
              <a:gd name="T77" fmla="*/ 17 h 13299"/>
              <a:gd name="T78" fmla="*/ 5771 w 13440"/>
              <a:gd name="T79" fmla="*/ 194 h 13299"/>
              <a:gd name="T80" fmla="*/ 6574 w 13440"/>
              <a:gd name="T81" fmla="*/ 529 h 13299"/>
              <a:gd name="T82" fmla="*/ 7288 w 13440"/>
              <a:gd name="T83" fmla="*/ 1015 h 13299"/>
              <a:gd name="T84" fmla="*/ 7897 w 13440"/>
              <a:gd name="T85" fmla="*/ 1615 h 13299"/>
              <a:gd name="T86" fmla="*/ 8383 w 13440"/>
              <a:gd name="T87" fmla="*/ 2329 h 13299"/>
              <a:gd name="T88" fmla="*/ 8718 w 13440"/>
              <a:gd name="T89" fmla="*/ 3124 h 13299"/>
              <a:gd name="T90" fmla="*/ 8894 w 13440"/>
              <a:gd name="T91" fmla="*/ 3997 h 13299"/>
              <a:gd name="T92" fmla="*/ 8912 w 13440"/>
              <a:gd name="T93" fmla="*/ 4642 h 13299"/>
              <a:gd name="T94" fmla="*/ 8833 w 13440"/>
              <a:gd name="T95" fmla="*/ 5321 h 13299"/>
              <a:gd name="T96" fmla="*/ 13439 w 13440"/>
              <a:gd name="T97" fmla="*/ 10456 h 13299"/>
              <a:gd name="T98" fmla="*/ 10748 w 13440"/>
              <a:gd name="T99" fmla="*/ 13298 h 13299"/>
              <a:gd name="T100" fmla="*/ 9000 w 13440"/>
              <a:gd name="T101" fmla="*/ 11471 h 13299"/>
              <a:gd name="T102" fmla="*/ 7129 w 13440"/>
              <a:gd name="T103" fmla="*/ 9689 h 13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440" h="13299">
                <a:moveTo>
                  <a:pt x="3088" y="3689"/>
                </a:moveTo>
                <a:lnTo>
                  <a:pt x="3088" y="3689"/>
                </a:lnTo>
                <a:lnTo>
                  <a:pt x="3150" y="3680"/>
                </a:lnTo>
                <a:lnTo>
                  <a:pt x="3212" y="3671"/>
                </a:lnTo>
                <a:lnTo>
                  <a:pt x="3274" y="3662"/>
                </a:lnTo>
                <a:lnTo>
                  <a:pt x="3327" y="3636"/>
                </a:lnTo>
                <a:lnTo>
                  <a:pt x="3380" y="3609"/>
                </a:lnTo>
                <a:lnTo>
                  <a:pt x="3433" y="3583"/>
                </a:lnTo>
                <a:lnTo>
                  <a:pt x="3477" y="3547"/>
                </a:lnTo>
                <a:lnTo>
                  <a:pt x="3521" y="3503"/>
                </a:lnTo>
                <a:lnTo>
                  <a:pt x="3556" y="3459"/>
                </a:lnTo>
                <a:lnTo>
                  <a:pt x="3600" y="3415"/>
                </a:lnTo>
                <a:lnTo>
                  <a:pt x="3627" y="3362"/>
                </a:lnTo>
                <a:lnTo>
                  <a:pt x="3653" y="3309"/>
                </a:lnTo>
                <a:lnTo>
                  <a:pt x="3671" y="3256"/>
                </a:lnTo>
                <a:lnTo>
                  <a:pt x="3689" y="3194"/>
                </a:lnTo>
                <a:lnTo>
                  <a:pt x="3697" y="3141"/>
                </a:lnTo>
                <a:lnTo>
                  <a:pt x="3706" y="3080"/>
                </a:lnTo>
                <a:lnTo>
                  <a:pt x="3706" y="3080"/>
                </a:lnTo>
                <a:lnTo>
                  <a:pt x="3697" y="3009"/>
                </a:lnTo>
                <a:lnTo>
                  <a:pt x="3689" y="2947"/>
                </a:lnTo>
                <a:lnTo>
                  <a:pt x="3671" y="2885"/>
                </a:lnTo>
                <a:lnTo>
                  <a:pt x="3653" y="2824"/>
                </a:lnTo>
                <a:lnTo>
                  <a:pt x="3627" y="2762"/>
                </a:lnTo>
                <a:lnTo>
                  <a:pt x="3600" y="2709"/>
                </a:lnTo>
                <a:lnTo>
                  <a:pt x="3556" y="2665"/>
                </a:lnTo>
                <a:lnTo>
                  <a:pt x="3521" y="2621"/>
                </a:lnTo>
                <a:lnTo>
                  <a:pt x="3477" y="2577"/>
                </a:lnTo>
                <a:lnTo>
                  <a:pt x="3433" y="2541"/>
                </a:lnTo>
                <a:lnTo>
                  <a:pt x="3380" y="2506"/>
                </a:lnTo>
                <a:lnTo>
                  <a:pt x="3327" y="2480"/>
                </a:lnTo>
                <a:lnTo>
                  <a:pt x="3274" y="2462"/>
                </a:lnTo>
                <a:lnTo>
                  <a:pt x="3212" y="2444"/>
                </a:lnTo>
                <a:lnTo>
                  <a:pt x="3150" y="2435"/>
                </a:lnTo>
                <a:lnTo>
                  <a:pt x="3088" y="2427"/>
                </a:lnTo>
                <a:lnTo>
                  <a:pt x="3088" y="2427"/>
                </a:lnTo>
                <a:lnTo>
                  <a:pt x="3027" y="2435"/>
                </a:lnTo>
                <a:lnTo>
                  <a:pt x="2956" y="2444"/>
                </a:lnTo>
                <a:lnTo>
                  <a:pt x="2894" y="2462"/>
                </a:lnTo>
                <a:lnTo>
                  <a:pt x="2833" y="2480"/>
                </a:lnTo>
                <a:lnTo>
                  <a:pt x="2780" y="2506"/>
                </a:lnTo>
                <a:lnTo>
                  <a:pt x="2727" y="2541"/>
                </a:lnTo>
                <a:lnTo>
                  <a:pt x="2674" y="2577"/>
                </a:lnTo>
                <a:lnTo>
                  <a:pt x="2630" y="2621"/>
                </a:lnTo>
                <a:lnTo>
                  <a:pt x="2585" y="2665"/>
                </a:lnTo>
                <a:lnTo>
                  <a:pt x="2550" y="2709"/>
                </a:lnTo>
                <a:lnTo>
                  <a:pt x="2515" y="2762"/>
                </a:lnTo>
                <a:lnTo>
                  <a:pt x="2488" y="2824"/>
                </a:lnTo>
                <a:lnTo>
                  <a:pt x="2471" y="2885"/>
                </a:lnTo>
                <a:lnTo>
                  <a:pt x="2453" y="2947"/>
                </a:lnTo>
                <a:lnTo>
                  <a:pt x="2444" y="3009"/>
                </a:lnTo>
                <a:lnTo>
                  <a:pt x="2444" y="3080"/>
                </a:lnTo>
                <a:lnTo>
                  <a:pt x="2444" y="3080"/>
                </a:lnTo>
                <a:lnTo>
                  <a:pt x="2444" y="3141"/>
                </a:lnTo>
                <a:lnTo>
                  <a:pt x="2453" y="3194"/>
                </a:lnTo>
                <a:lnTo>
                  <a:pt x="2471" y="3256"/>
                </a:lnTo>
                <a:lnTo>
                  <a:pt x="2488" y="3309"/>
                </a:lnTo>
                <a:lnTo>
                  <a:pt x="2515" y="3362"/>
                </a:lnTo>
                <a:lnTo>
                  <a:pt x="2550" y="3415"/>
                </a:lnTo>
                <a:lnTo>
                  <a:pt x="2585" y="3459"/>
                </a:lnTo>
                <a:lnTo>
                  <a:pt x="2630" y="3503"/>
                </a:lnTo>
                <a:lnTo>
                  <a:pt x="2674" y="3547"/>
                </a:lnTo>
                <a:lnTo>
                  <a:pt x="2727" y="3583"/>
                </a:lnTo>
                <a:lnTo>
                  <a:pt x="2780" y="3609"/>
                </a:lnTo>
                <a:lnTo>
                  <a:pt x="2833" y="3636"/>
                </a:lnTo>
                <a:lnTo>
                  <a:pt x="2894" y="3662"/>
                </a:lnTo>
                <a:lnTo>
                  <a:pt x="2956" y="3671"/>
                </a:lnTo>
                <a:lnTo>
                  <a:pt x="3027" y="3680"/>
                </a:lnTo>
                <a:lnTo>
                  <a:pt x="3088" y="3689"/>
                </a:lnTo>
                <a:close/>
                <a:moveTo>
                  <a:pt x="7129" y="8021"/>
                </a:moveTo>
                <a:lnTo>
                  <a:pt x="7129" y="8021"/>
                </a:lnTo>
                <a:lnTo>
                  <a:pt x="6988" y="8127"/>
                </a:lnTo>
                <a:lnTo>
                  <a:pt x="6838" y="8224"/>
                </a:lnTo>
                <a:lnTo>
                  <a:pt x="6689" y="8321"/>
                </a:lnTo>
                <a:lnTo>
                  <a:pt x="6539" y="8400"/>
                </a:lnTo>
                <a:lnTo>
                  <a:pt x="6380" y="8480"/>
                </a:lnTo>
                <a:lnTo>
                  <a:pt x="6221" y="8559"/>
                </a:lnTo>
                <a:lnTo>
                  <a:pt x="6054" y="8621"/>
                </a:lnTo>
                <a:lnTo>
                  <a:pt x="5886" y="8683"/>
                </a:lnTo>
                <a:lnTo>
                  <a:pt x="5718" y="8736"/>
                </a:lnTo>
                <a:lnTo>
                  <a:pt x="5542" y="8789"/>
                </a:lnTo>
                <a:lnTo>
                  <a:pt x="5365" y="8824"/>
                </a:lnTo>
                <a:lnTo>
                  <a:pt x="5180" y="8859"/>
                </a:lnTo>
                <a:lnTo>
                  <a:pt x="5004" y="8886"/>
                </a:lnTo>
                <a:lnTo>
                  <a:pt x="4818" y="8903"/>
                </a:lnTo>
                <a:lnTo>
                  <a:pt x="4624" y="8912"/>
                </a:lnTo>
                <a:lnTo>
                  <a:pt x="4439" y="8921"/>
                </a:lnTo>
                <a:lnTo>
                  <a:pt x="4439" y="8921"/>
                </a:lnTo>
                <a:lnTo>
                  <a:pt x="4209" y="8912"/>
                </a:lnTo>
                <a:lnTo>
                  <a:pt x="3989" y="8894"/>
                </a:lnTo>
                <a:lnTo>
                  <a:pt x="3759" y="8868"/>
                </a:lnTo>
                <a:lnTo>
                  <a:pt x="3547" y="8824"/>
                </a:lnTo>
                <a:lnTo>
                  <a:pt x="3327" y="8780"/>
                </a:lnTo>
                <a:lnTo>
                  <a:pt x="3124" y="8718"/>
                </a:lnTo>
                <a:lnTo>
                  <a:pt x="2912" y="8647"/>
                </a:lnTo>
                <a:lnTo>
                  <a:pt x="2709" y="8568"/>
                </a:lnTo>
                <a:lnTo>
                  <a:pt x="2515" y="8480"/>
                </a:lnTo>
                <a:lnTo>
                  <a:pt x="2321" y="8383"/>
                </a:lnTo>
                <a:lnTo>
                  <a:pt x="2135" y="8277"/>
                </a:lnTo>
                <a:lnTo>
                  <a:pt x="1959" y="8153"/>
                </a:lnTo>
                <a:lnTo>
                  <a:pt x="1782" y="8030"/>
                </a:lnTo>
                <a:lnTo>
                  <a:pt x="1615" y="7897"/>
                </a:lnTo>
                <a:lnTo>
                  <a:pt x="1456" y="7765"/>
                </a:lnTo>
                <a:lnTo>
                  <a:pt x="1297" y="7615"/>
                </a:lnTo>
                <a:lnTo>
                  <a:pt x="1156" y="7456"/>
                </a:lnTo>
                <a:lnTo>
                  <a:pt x="1015" y="7297"/>
                </a:lnTo>
                <a:lnTo>
                  <a:pt x="882" y="7129"/>
                </a:lnTo>
                <a:lnTo>
                  <a:pt x="759" y="6953"/>
                </a:lnTo>
                <a:lnTo>
                  <a:pt x="644" y="6776"/>
                </a:lnTo>
                <a:lnTo>
                  <a:pt x="529" y="6583"/>
                </a:lnTo>
                <a:lnTo>
                  <a:pt x="432" y="6398"/>
                </a:lnTo>
                <a:lnTo>
                  <a:pt x="344" y="6195"/>
                </a:lnTo>
                <a:lnTo>
                  <a:pt x="264" y="5992"/>
                </a:lnTo>
                <a:lnTo>
                  <a:pt x="194" y="5789"/>
                </a:lnTo>
                <a:lnTo>
                  <a:pt x="132" y="5577"/>
                </a:lnTo>
                <a:lnTo>
                  <a:pt x="88" y="5357"/>
                </a:lnTo>
                <a:lnTo>
                  <a:pt x="44" y="5136"/>
                </a:lnTo>
                <a:lnTo>
                  <a:pt x="17" y="4915"/>
                </a:lnTo>
                <a:lnTo>
                  <a:pt x="0" y="4686"/>
                </a:lnTo>
                <a:lnTo>
                  <a:pt x="0" y="4456"/>
                </a:lnTo>
                <a:lnTo>
                  <a:pt x="0" y="4456"/>
                </a:lnTo>
                <a:lnTo>
                  <a:pt x="0" y="4227"/>
                </a:lnTo>
                <a:lnTo>
                  <a:pt x="17" y="3997"/>
                </a:lnTo>
                <a:lnTo>
                  <a:pt x="44" y="3777"/>
                </a:lnTo>
                <a:lnTo>
                  <a:pt x="88" y="3556"/>
                </a:lnTo>
                <a:lnTo>
                  <a:pt x="132" y="3336"/>
                </a:lnTo>
                <a:lnTo>
                  <a:pt x="194" y="3124"/>
                </a:lnTo>
                <a:lnTo>
                  <a:pt x="264" y="2921"/>
                </a:lnTo>
                <a:lnTo>
                  <a:pt x="344" y="2718"/>
                </a:lnTo>
                <a:lnTo>
                  <a:pt x="432" y="2515"/>
                </a:lnTo>
                <a:lnTo>
                  <a:pt x="529" y="2329"/>
                </a:lnTo>
                <a:lnTo>
                  <a:pt x="644" y="2135"/>
                </a:lnTo>
                <a:lnTo>
                  <a:pt x="759" y="1959"/>
                </a:lnTo>
                <a:lnTo>
                  <a:pt x="882" y="1782"/>
                </a:lnTo>
                <a:lnTo>
                  <a:pt x="1015" y="1615"/>
                </a:lnTo>
                <a:lnTo>
                  <a:pt x="1156" y="1456"/>
                </a:lnTo>
                <a:lnTo>
                  <a:pt x="1297" y="1297"/>
                </a:lnTo>
                <a:lnTo>
                  <a:pt x="1456" y="1147"/>
                </a:lnTo>
                <a:lnTo>
                  <a:pt x="1615" y="1015"/>
                </a:lnTo>
                <a:lnTo>
                  <a:pt x="1782" y="882"/>
                </a:lnTo>
                <a:lnTo>
                  <a:pt x="1959" y="759"/>
                </a:lnTo>
                <a:lnTo>
                  <a:pt x="2135" y="635"/>
                </a:lnTo>
                <a:lnTo>
                  <a:pt x="2321" y="529"/>
                </a:lnTo>
                <a:lnTo>
                  <a:pt x="2515" y="432"/>
                </a:lnTo>
                <a:lnTo>
                  <a:pt x="2709" y="344"/>
                </a:lnTo>
                <a:lnTo>
                  <a:pt x="2912" y="264"/>
                </a:lnTo>
                <a:lnTo>
                  <a:pt x="3124" y="194"/>
                </a:lnTo>
                <a:lnTo>
                  <a:pt x="3327" y="132"/>
                </a:lnTo>
                <a:lnTo>
                  <a:pt x="3547" y="88"/>
                </a:lnTo>
                <a:lnTo>
                  <a:pt x="3759" y="44"/>
                </a:lnTo>
                <a:lnTo>
                  <a:pt x="3989" y="17"/>
                </a:lnTo>
                <a:lnTo>
                  <a:pt x="4209" y="0"/>
                </a:lnTo>
                <a:lnTo>
                  <a:pt x="4439" y="0"/>
                </a:lnTo>
                <a:lnTo>
                  <a:pt x="4439" y="0"/>
                </a:lnTo>
                <a:lnTo>
                  <a:pt x="4668" y="0"/>
                </a:lnTo>
                <a:lnTo>
                  <a:pt x="4898" y="17"/>
                </a:lnTo>
                <a:lnTo>
                  <a:pt x="5118" y="44"/>
                </a:lnTo>
                <a:lnTo>
                  <a:pt x="5348" y="88"/>
                </a:lnTo>
                <a:lnTo>
                  <a:pt x="5559" y="132"/>
                </a:lnTo>
                <a:lnTo>
                  <a:pt x="5771" y="194"/>
                </a:lnTo>
                <a:lnTo>
                  <a:pt x="5983" y="264"/>
                </a:lnTo>
                <a:lnTo>
                  <a:pt x="6186" y="344"/>
                </a:lnTo>
                <a:lnTo>
                  <a:pt x="6389" y="432"/>
                </a:lnTo>
                <a:lnTo>
                  <a:pt x="6574" y="529"/>
                </a:lnTo>
                <a:lnTo>
                  <a:pt x="6768" y="635"/>
                </a:lnTo>
                <a:lnTo>
                  <a:pt x="6944" y="759"/>
                </a:lnTo>
                <a:lnTo>
                  <a:pt x="7121" y="882"/>
                </a:lnTo>
                <a:lnTo>
                  <a:pt x="7288" y="1015"/>
                </a:lnTo>
                <a:lnTo>
                  <a:pt x="7456" y="1147"/>
                </a:lnTo>
                <a:lnTo>
                  <a:pt x="7606" y="1297"/>
                </a:lnTo>
                <a:lnTo>
                  <a:pt x="7756" y="1456"/>
                </a:lnTo>
                <a:lnTo>
                  <a:pt x="7897" y="1615"/>
                </a:lnTo>
                <a:lnTo>
                  <a:pt x="8030" y="1782"/>
                </a:lnTo>
                <a:lnTo>
                  <a:pt x="8153" y="1959"/>
                </a:lnTo>
                <a:lnTo>
                  <a:pt x="8268" y="2135"/>
                </a:lnTo>
                <a:lnTo>
                  <a:pt x="8383" y="2329"/>
                </a:lnTo>
                <a:lnTo>
                  <a:pt x="8480" y="2515"/>
                </a:lnTo>
                <a:lnTo>
                  <a:pt x="8568" y="2718"/>
                </a:lnTo>
                <a:lnTo>
                  <a:pt x="8647" y="2921"/>
                </a:lnTo>
                <a:lnTo>
                  <a:pt x="8718" y="3124"/>
                </a:lnTo>
                <a:lnTo>
                  <a:pt x="8780" y="3336"/>
                </a:lnTo>
                <a:lnTo>
                  <a:pt x="8824" y="3556"/>
                </a:lnTo>
                <a:lnTo>
                  <a:pt x="8868" y="3777"/>
                </a:lnTo>
                <a:lnTo>
                  <a:pt x="8894" y="3997"/>
                </a:lnTo>
                <a:lnTo>
                  <a:pt x="8912" y="4227"/>
                </a:lnTo>
                <a:lnTo>
                  <a:pt x="8921" y="4456"/>
                </a:lnTo>
                <a:lnTo>
                  <a:pt x="8921" y="4456"/>
                </a:lnTo>
                <a:lnTo>
                  <a:pt x="8912" y="4642"/>
                </a:lnTo>
                <a:lnTo>
                  <a:pt x="8903" y="4818"/>
                </a:lnTo>
                <a:lnTo>
                  <a:pt x="8886" y="4986"/>
                </a:lnTo>
                <a:lnTo>
                  <a:pt x="8859" y="5154"/>
                </a:lnTo>
                <a:lnTo>
                  <a:pt x="8833" y="5321"/>
                </a:lnTo>
                <a:lnTo>
                  <a:pt x="8797" y="5480"/>
                </a:lnTo>
                <a:lnTo>
                  <a:pt x="8718" y="5798"/>
                </a:lnTo>
                <a:lnTo>
                  <a:pt x="8718" y="5798"/>
                </a:lnTo>
                <a:lnTo>
                  <a:pt x="13439" y="10456"/>
                </a:lnTo>
                <a:lnTo>
                  <a:pt x="13439" y="10456"/>
                </a:lnTo>
                <a:lnTo>
                  <a:pt x="13439" y="13298"/>
                </a:lnTo>
                <a:lnTo>
                  <a:pt x="13439" y="13298"/>
                </a:lnTo>
                <a:lnTo>
                  <a:pt x="10748" y="13298"/>
                </a:lnTo>
                <a:lnTo>
                  <a:pt x="10748" y="13298"/>
                </a:lnTo>
                <a:lnTo>
                  <a:pt x="10748" y="11471"/>
                </a:lnTo>
                <a:lnTo>
                  <a:pt x="10748" y="11471"/>
                </a:lnTo>
                <a:lnTo>
                  <a:pt x="9000" y="11471"/>
                </a:lnTo>
                <a:lnTo>
                  <a:pt x="9000" y="11471"/>
                </a:lnTo>
                <a:lnTo>
                  <a:pt x="9000" y="9689"/>
                </a:lnTo>
                <a:lnTo>
                  <a:pt x="9000" y="9689"/>
                </a:lnTo>
                <a:lnTo>
                  <a:pt x="7129" y="9689"/>
                </a:lnTo>
                <a:lnTo>
                  <a:pt x="7129" y="8021"/>
                </a:lnTo>
                <a:close/>
              </a:path>
            </a:pathLst>
          </a:custGeom>
          <a:noFill/>
          <a:ln w="28575" cap="flat">
            <a:solidFill>
              <a:srgbClr val="B3B2B4"/>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5" name="Rectangle 114">
            <a:extLst>
              <a:ext uri="{FF2B5EF4-FFF2-40B4-BE49-F238E27FC236}">
                <a16:creationId xmlns:a16="http://schemas.microsoft.com/office/drawing/2014/main" id="{D655A4F7-AD0E-46A2-A99E-C0805AF53297}"/>
              </a:ext>
            </a:extLst>
          </p:cNvPr>
          <p:cNvSpPr/>
          <p:nvPr/>
        </p:nvSpPr>
        <p:spPr>
          <a:xfrm>
            <a:off x="412719" y="1791255"/>
            <a:ext cx="1193275" cy="333617"/>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568" b="0" i="0" u="none" strike="noStrike" kern="0" cap="none" spc="49" normalizeH="0" baseline="0" noProof="0">
                <a:ln>
                  <a:noFill/>
                </a:ln>
                <a:solidFill>
                  <a:srgbClr val="353535">
                    <a:lumMod val="40000"/>
                    <a:lumOff val="60000"/>
                  </a:srgbClr>
                </a:solidFill>
                <a:effectLst/>
                <a:uLnTx/>
                <a:uFillTx/>
                <a:latin typeface="Segoe UI" panose="020B0502040204020203" pitchFamily="34" charset="0"/>
                <a:ea typeface="+mn-ea"/>
                <a:cs typeface="Segoe UI" panose="020B0502040204020203" pitchFamily="34" charset="0"/>
              </a:rPr>
              <a:t>Productive</a:t>
            </a:r>
          </a:p>
        </p:txBody>
      </p:sp>
      <p:sp>
        <p:nvSpPr>
          <p:cNvPr id="116" name="speedometer_2">
            <a:extLst>
              <a:ext uri="{FF2B5EF4-FFF2-40B4-BE49-F238E27FC236}">
                <a16:creationId xmlns:a16="http://schemas.microsoft.com/office/drawing/2014/main" id="{8EBB1566-ADED-4934-A2EA-480795629E2B}"/>
              </a:ext>
            </a:extLst>
          </p:cNvPr>
          <p:cNvSpPr>
            <a:spLocks noChangeAspect="1" noEditPoints="1"/>
          </p:cNvSpPr>
          <p:nvPr/>
        </p:nvSpPr>
        <p:spPr bwMode="auto">
          <a:xfrm>
            <a:off x="800949" y="1160459"/>
            <a:ext cx="431098" cy="431096"/>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28575">
            <a:solidFill>
              <a:srgbClr val="B3B2B4"/>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Tree>
    <p:extLst>
      <p:ext uri="{BB962C8B-B14F-4D97-AF65-F5344CB8AC3E}">
        <p14:creationId xmlns:p14="http://schemas.microsoft.com/office/powerpoint/2010/main" val="38025770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6" name="Group 95"/>
          <p:cNvGrpSpPr/>
          <p:nvPr/>
        </p:nvGrpSpPr>
        <p:grpSpPr>
          <a:xfrm>
            <a:off x="3765784" y="3800783"/>
            <a:ext cx="403925" cy="415978"/>
            <a:chOff x="5029200" y="949325"/>
            <a:chExt cx="3030538" cy="3232150"/>
          </a:xfrm>
          <a:noFill/>
        </p:grpSpPr>
        <p:sp>
          <p:nvSpPr>
            <p:cNvPr id="97" name="Freeform 1"/>
            <p:cNvSpPr>
              <a:spLocks noChangeArrowheads="1"/>
            </p:cNvSpPr>
            <p:nvPr/>
          </p:nvSpPr>
          <p:spPr bwMode="auto">
            <a:xfrm>
              <a:off x="5029200" y="949325"/>
              <a:ext cx="3030538" cy="3232150"/>
            </a:xfrm>
            <a:custGeom>
              <a:avLst/>
              <a:gdLst>
                <a:gd name="T0" fmla="*/ 111 w 8416"/>
                <a:gd name="T1" fmla="*/ 7718 h 8980"/>
                <a:gd name="T2" fmla="*/ 333 w 8416"/>
                <a:gd name="T3" fmla="*/ 8804 h 8980"/>
                <a:gd name="T4" fmla="*/ 8074 w 8416"/>
                <a:gd name="T5" fmla="*/ 8804 h 8980"/>
                <a:gd name="T6" fmla="*/ 8304 w 8416"/>
                <a:gd name="T7" fmla="*/ 7718 h 8980"/>
                <a:gd name="T8" fmla="*/ 7526 w 8416"/>
                <a:gd name="T9" fmla="*/ 7986 h 8980"/>
                <a:gd name="T10" fmla="*/ 7693 w 8416"/>
                <a:gd name="T11" fmla="*/ 8463 h 8980"/>
                <a:gd name="T12" fmla="*/ 7375 w 8416"/>
                <a:gd name="T13" fmla="*/ 8487 h 8980"/>
                <a:gd name="T14" fmla="*/ 8002 w 8416"/>
                <a:gd name="T15" fmla="*/ 8074 h 8980"/>
                <a:gd name="T16" fmla="*/ 7820 w 8416"/>
                <a:gd name="T17" fmla="*/ 8455 h 8980"/>
                <a:gd name="T18" fmla="*/ 7526 w 8416"/>
                <a:gd name="T19" fmla="*/ 7876 h 8980"/>
                <a:gd name="T20" fmla="*/ 7248 w 8416"/>
                <a:gd name="T21" fmla="*/ 8495 h 8980"/>
                <a:gd name="T22" fmla="*/ 6470 w 8416"/>
                <a:gd name="T23" fmla="*/ 8408 h 8980"/>
                <a:gd name="T24" fmla="*/ 6121 w 8416"/>
                <a:gd name="T25" fmla="*/ 7876 h 8980"/>
                <a:gd name="T26" fmla="*/ 5930 w 8416"/>
                <a:gd name="T27" fmla="*/ 8535 h 8980"/>
                <a:gd name="T28" fmla="*/ 5136 w 8416"/>
                <a:gd name="T29" fmla="*/ 8161 h 8980"/>
                <a:gd name="T30" fmla="*/ 4723 w 8416"/>
                <a:gd name="T31" fmla="*/ 7892 h 8980"/>
                <a:gd name="T32" fmla="*/ 4596 w 8416"/>
                <a:gd name="T33" fmla="*/ 8566 h 8980"/>
                <a:gd name="T34" fmla="*/ 3714 w 8416"/>
                <a:gd name="T35" fmla="*/ 8161 h 8980"/>
                <a:gd name="T36" fmla="*/ 3596 w 8416"/>
                <a:gd name="T37" fmla="*/ 6868 h 8980"/>
                <a:gd name="T38" fmla="*/ 4549 w 8416"/>
                <a:gd name="T39" fmla="*/ 6074 h 8980"/>
                <a:gd name="T40" fmla="*/ 5001 w 8416"/>
                <a:gd name="T41" fmla="*/ 6312 h 8980"/>
                <a:gd name="T42" fmla="*/ 5898 w 8416"/>
                <a:gd name="T43" fmla="*/ 6074 h 8980"/>
                <a:gd name="T44" fmla="*/ 6287 w 8416"/>
                <a:gd name="T45" fmla="*/ 6336 h 8980"/>
                <a:gd name="T46" fmla="*/ 563 w 8416"/>
                <a:gd name="T47" fmla="*/ 8439 h 8980"/>
                <a:gd name="T48" fmla="*/ 738 w 8416"/>
                <a:gd name="T49" fmla="*/ 7986 h 8980"/>
                <a:gd name="T50" fmla="*/ 881 w 8416"/>
                <a:gd name="T51" fmla="*/ 8502 h 8980"/>
                <a:gd name="T52" fmla="*/ 570 w 8416"/>
                <a:gd name="T53" fmla="*/ 7923 h 8980"/>
                <a:gd name="T54" fmla="*/ 412 w 8416"/>
                <a:gd name="T55" fmla="*/ 8058 h 8980"/>
                <a:gd name="T56" fmla="*/ 1793 w 8416"/>
                <a:gd name="T57" fmla="*/ 5836 h 8980"/>
                <a:gd name="T58" fmla="*/ 2127 w 8416"/>
                <a:gd name="T59" fmla="*/ 6352 h 8980"/>
                <a:gd name="T60" fmla="*/ 2810 w 8416"/>
                <a:gd name="T61" fmla="*/ 5836 h 8980"/>
                <a:gd name="T62" fmla="*/ 3191 w 8416"/>
                <a:gd name="T63" fmla="*/ 6812 h 8980"/>
                <a:gd name="T64" fmla="*/ 2715 w 8416"/>
                <a:gd name="T65" fmla="*/ 6900 h 8980"/>
                <a:gd name="T66" fmla="*/ 2985 w 8416"/>
                <a:gd name="T67" fmla="*/ 7551 h 8980"/>
                <a:gd name="T68" fmla="*/ 2365 w 8416"/>
                <a:gd name="T69" fmla="*/ 8408 h 8980"/>
                <a:gd name="T70" fmla="*/ 2015 w 8416"/>
                <a:gd name="T71" fmla="*/ 7876 h 8980"/>
                <a:gd name="T72" fmla="*/ 1826 w 8416"/>
                <a:gd name="T73" fmla="*/ 8535 h 8980"/>
                <a:gd name="T74" fmla="*/ 1031 w 8416"/>
                <a:gd name="T75" fmla="*/ 8161 h 8980"/>
                <a:gd name="T76" fmla="*/ 6351 w 8416"/>
                <a:gd name="T77" fmla="*/ 6074 h 8980"/>
                <a:gd name="T78" fmla="*/ 6113 w 8416"/>
                <a:gd name="T79" fmla="*/ 6233 h 8980"/>
                <a:gd name="T80" fmla="*/ 5009 w 8416"/>
                <a:gd name="T81" fmla="*/ 6106 h 8980"/>
                <a:gd name="T82" fmla="*/ 4715 w 8416"/>
                <a:gd name="T83" fmla="*/ 6193 h 8980"/>
                <a:gd name="T84" fmla="*/ 3246 w 8416"/>
                <a:gd name="T85" fmla="*/ 5836 h 8980"/>
                <a:gd name="T86" fmla="*/ 2142 w 8416"/>
                <a:gd name="T87" fmla="*/ 6233 h 8980"/>
                <a:gd name="T88" fmla="*/ 1913 w 8416"/>
                <a:gd name="T89" fmla="*/ 5836 h 8980"/>
                <a:gd name="T90" fmla="*/ 3326 w 8416"/>
                <a:gd name="T91" fmla="*/ 8550 h 8980"/>
                <a:gd name="T92" fmla="*/ 3326 w 8416"/>
                <a:gd name="T93" fmla="*/ 8018 h 8980"/>
                <a:gd name="T94" fmla="*/ 3596 w 8416"/>
                <a:gd name="T95" fmla="*/ 8161 h 8980"/>
                <a:gd name="T96" fmla="*/ 2945 w 8416"/>
                <a:gd name="T97" fmla="*/ 7424 h 8980"/>
                <a:gd name="T98" fmla="*/ 2833 w 8416"/>
                <a:gd name="T99" fmla="*/ 6916 h 8980"/>
                <a:gd name="T100" fmla="*/ 1913 w 8416"/>
                <a:gd name="T101" fmla="*/ 8408 h 8980"/>
                <a:gd name="T102" fmla="*/ 2111 w 8416"/>
                <a:gd name="T103" fmla="*/ 7995 h 8980"/>
                <a:gd name="T104" fmla="*/ 2231 w 8416"/>
                <a:gd name="T105" fmla="*/ 8487 h 8980"/>
                <a:gd name="T106" fmla="*/ 4659 w 8416"/>
                <a:gd name="T107" fmla="*/ 8408 h 8980"/>
                <a:gd name="T108" fmla="*/ 4874 w 8416"/>
                <a:gd name="T109" fmla="*/ 7995 h 8980"/>
                <a:gd name="T110" fmla="*/ 4993 w 8416"/>
                <a:gd name="T111" fmla="*/ 8487 h 8980"/>
                <a:gd name="T112" fmla="*/ 4667 w 8416"/>
                <a:gd name="T113" fmla="*/ 8431 h 8980"/>
                <a:gd name="T114" fmla="*/ 6177 w 8416"/>
                <a:gd name="T115" fmla="*/ 7986 h 8980"/>
                <a:gd name="T116" fmla="*/ 6351 w 8416"/>
                <a:gd name="T117" fmla="*/ 8431 h 8980"/>
                <a:gd name="T118" fmla="*/ 6017 w 8416"/>
                <a:gd name="T119" fmla="*/ 8431 h 8980"/>
                <a:gd name="T120" fmla="*/ 2476 w 8416"/>
                <a:gd name="T121" fmla="*/ 1136 h 89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8416" h="8980">
                  <a:moveTo>
                    <a:pt x="8304" y="7718"/>
                  </a:moveTo>
                  <a:lnTo>
                    <a:pt x="5811" y="3248"/>
                  </a:lnTo>
                  <a:lnTo>
                    <a:pt x="5811" y="1541"/>
                  </a:lnTo>
                  <a:lnTo>
                    <a:pt x="6343" y="1541"/>
                  </a:lnTo>
                  <a:lnTo>
                    <a:pt x="6343" y="0"/>
                  </a:lnTo>
                  <a:lnTo>
                    <a:pt x="2071" y="0"/>
                  </a:lnTo>
                  <a:lnTo>
                    <a:pt x="2071" y="1541"/>
                  </a:lnTo>
                  <a:lnTo>
                    <a:pt x="2603" y="1541"/>
                  </a:lnTo>
                  <a:lnTo>
                    <a:pt x="2603" y="3248"/>
                  </a:lnTo>
                  <a:lnTo>
                    <a:pt x="1293" y="5590"/>
                  </a:lnTo>
                  <a:lnTo>
                    <a:pt x="111" y="7718"/>
                  </a:lnTo>
                  <a:lnTo>
                    <a:pt x="111" y="7718"/>
                  </a:lnTo>
                  <a:lnTo>
                    <a:pt x="64" y="7821"/>
                  </a:lnTo>
                  <a:lnTo>
                    <a:pt x="24" y="7923"/>
                  </a:lnTo>
                  <a:lnTo>
                    <a:pt x="8" y="8026"/>
                  </a:lnTo>
                  <a:lnTo>
                    <a:pt x="0" y="8138"/>
                  </a:lnTo>
                  <a:lnTo>
                    <a:pt x="8" y="8248"/>
                  </a:lnTo>
                  <a:lnTo>
                    <a:pt x="31" y="8352"/>
                  </a:lnTo>
                  <a:lnTo>
                    <a:pt x="64" y="8455"/>
                  </a:lnTo>
                  <a:lnTo>
                    <a:pt x="119" y="8558"/>
                  </a:lnTo>
                  <a:lnTo>
                    <a:pt x="119" y="8558"/>
                  </a:lnTo>
                  <a:lnTo>
                    <a:pt x="181" y="8653"/>
                  </a:lnTo>
                  <a:lnTo>
                    <a:pt x="253" y="8733"/>
                  </a:lnTo>
                  <a:lnTo>
                    <a:pt x="333" y="8804"/>
                  </a:lnTo>
                  <a:lnTo>
                    <a:pt x="428" y="8867"/>
                  </a:lnTo>
                  <a:lnTo>
                    <a:pt x="523" y="8915"/>
                  </a:lnTo>
                  <a:lnTo>
                    <a:pt x="626" y="8948"/>
                  </a:lnTo>
                  <a:lnTo>
                    <a:pt x="738" y="8971"/>
                  </a:lnTo>
                  <a:lnTo>
                    <a:pt x="848" y="8979"/>
                  </a:lnTo>
                  <a:lnTo>
                    <a:pt x="7566" y="8979"/>
                  </a:lnTo>
                  <a:lnTo>
                    <a:pt x="7566" y="8979"/>
                  </a:lnTo>
                  <a:lnTo>
                    <a:pt x="7677" y="8971"/>
                  </a:lnTo>
                  <a:lnTo>
                    <a:pt x="7788" y="8948"/>
                  </a:lnTo>
                  <a:lnTo>
                    <a:pt x="7892" y="8915"/>
                  </a:lnTo>
                  <a:lnTo>
                    <a:pt x="7986" y="8867"/>
                  </a:lnTo>
                  <a:lnTo>
                    <a:pt x="8074" y="8804"/>
                  </a:lnTo>
                  <a:lnTo>
                    <a:pt x="8162" y="8733"/>
                  </a:lnTo>
                  <a:lnTo>
                    <a:pt x="8233" y="8653"/>
                  </a:lnTo>
                  <a:lnTo>
                    <a:pt x="8297" y="8558"/>
                  </a:lnTo>
                  <a:lnTo>
                    <a:pt x="8297" y="8558"/>
                  </a:lnTo>
                  <a:lnTo>
                    <a:pt x="8343" y="8455"/>
                  </a:lnTo>
                  <a:lnTo>
                    <a:pt x="8384" y="8352"/>
                  </a:lnTo>
                  <a:lnTo>
                    <a:pt x="8407" y="8248"/>
                  </a:lnTo>
                  <a:lnTo>
                    <a:pt x="8415" y="8138"/>
                  </a:lnTo>
                  <a:lnTo>
                    <a:pt x="8407" y="8026"/>
                  </a:lnTo>
                  <a:lnTo>
                    <a:pt x="8384" y="7923"/>
                  </a:lnTo>
                  <a:lnTo>
                    <a:pt x="8352" y="7821"/>
                  </a:lnTo>
                  <a:lnTo>
                    <a:pt x="8304" y="7718"/>
                  </a:lnTo>
                  <a:close/>
                  <a:moveTo>
                    <a:pt x="7352" y="8408"/>
                  </a:moveTo>
                  <a:lnTo>
                    <a:pt x="7352" y="8161"/>
                  </a:lnTo>
                  <a:lnTo>
                    <a:pt x="7352" y="8161"/>
                  </a:lnTo>
                  <a:lnTo>
                    <a:pt x="7352" y="8121"/>
                  </a:lnTo>
                  <a:lnTo>
                    <a:pt x="7367" y="8090"/>
                  </a:lnTo>
                  <a:lnTo>
                    <a:pt x="7383" y="8066"/>
                  </a:lnTo>
                  <a:lnTo>
                    <a:pt x="7399" y="8042"/>
                  </a:lnTo>
                  <a:lnTo>
                    <a:pt x="7431" y="8018"/>
                  </a:lnTo>
                  <a:lnTo>
                    <a:pt x="7454" y="8003"/>
                  </a:lnTo>
                  <a:lnTo>
                    <a:pt x="7494" y="7995"/>
                  </a:lnTo>
                  <a:lnTo>
                    <a:pt x="7526" y="7986"/>
                  </a:lnTo>
                  <a:lnTo>
                    <a:pt x="7526" y="7986"/>
                  </a:lnTo>
                  <a:lnTo>
                    <a:pt x="7558" y="7995"/>
                  </a:lnTo>
                  <a:lnTo>
                    <a:pt x="7589" y="8003"/>
                  </a:lnTo>
                  <a:lnTo>
                    <a:pt x="7622" y="8018"/>
                  </a:lnTo>
                  <a:lnTo>
                    <a:pt x="7645" y="8042"/>
                  </a:lnTo>
                  <a:lnTo>
                    <a:pt x="7669" y="8066"/>
                  </a:lnTo>
                  <a:lnTo>
                    <a:pt x="7685" y="8090"/>
                  </a:lnTo>
                  <a:lnTo>
                    <a:pt x="7701" y="8121"/>
                  </a:lnTo>
                  <a:lnTo>
                    <a:pt x="7701" y="8161"/>
                  </a:lnTo>
                  <a:lnTo>
                    <a:pt x="7701" y="8408"/>
                  </a:lnTo>
                  <a:lnTo>
                    <a:pt x="7701" y="8408"/>
                  </a:lnTo>
                  <a:lnTo>
                    <a:pt x="7701" y="8431"/>
                  </a:lnTo>
                  <a:lnTo>
                    <a:pt x="7693" y="8463"/>
                  </a:lnTo>
                  <a:lnTo>
                    <a:pt x="7677" y="8487"/>
                  </a:lnTo>
                  <a:lnTo>
                    <a:pt x="7661" y="8510"/>
                  </a:lnTo>
                  <a:lnTo>
                    <a:pt x="7622" y="8550"/>
                  </a:lnTo>
                  <a:lnTo>
                    <a:pt x="7566" y="8566"/>
                  </a:lnTo>
                  <a:lnTo>
                    <a:pt x="7566" y="8566"/>
                  </a:lnTo>
                  <a:lnTo>
                    <a:pt x="7566" y="8566"/>
                  </a:lnTo>
                  <a:lnTo>
                    <a:pt x="7487" y="8566"/>
                  </a:lnTo>
                  <a:lnTo>
                    <a:pt x="7487" y="8566"/>
                  </a:lnTo>
                  <a:lnTo>
                    <a:pt x="7454" y="8558"/>
                  </a:lnTo>
                  <a:lnTo>
                    <a:pt x="7431" y="8550"/>
                  </a:lnTo>
                  <a:lnTo>
                    <a:pt x="7391" y="8510"/>
                  </a:lnTo>
                  <a:lnTo>
                    <a:pt x="7375" y="8487"/>
                  </a:lnTo>
                  <a:lnTo>
                    <a:pt x="7359" y="8463"/>
                  </a:lnTo>
                  <a:lnTo>
                    <a:pt x="7352" y="8431"/>
                  </a:lnTo>
                  <a:lnTo>
                    <a:pt x="7352" y="8408"/>
                  </a:lnTo>
                  <a:close/>
                  <a:moveTo>
                    <a:pt x="6796" y="5844"/>
                  </a:moveTo>
                  <a:lnTo>
                    <a:pt x="6796" y="6288"/>
                  </a:lnTo>
                  <a:lnTo>
                    <a:pt x="6906" y="6288"/>
                  </a:lnTo>
                  <a:lnTo>
                    <a:pt x="6906" y="6058"/>
                  </a:lnTo>
                  <a:lnTo>
                    <a:pt x="7947" y="7916"/>
                  </a:lnTo>
                  <a:lnTo>
                    <a:pt x="7947" y="7916"/>
                  </a:lnTo>
                  <a:lnTo>
                    <a:pt x="7971" y="7970"/>
                  </a:lnTo>
                  <a:lnTo>
                    <a:pt x="7994" y="8018"/>
                  </a:lnTo>
                  <a:lnTo>
                    <a:pt x="8002" y="8074"/>
                  </a:lnTo>
                  <a:lnTo>
                    <a:pt x="8002" y="8138"/>
                  </a:lnTo>
                  <a:lnTo>
                    <a:pt x="8002" y="8193"/>
                  </a:lnTo>
                  <a:lnTo>
                    <a:pt x="7986" y="8248"/>
                  </a:lnTo>
                  <a:lnTo>
                    <a:pt x="7971" y="8296"/>
                  </a:lnTo>
                  <a:lnTo>
                    <a:pt x="7947" y="8352"/>
                  </a:lnTo>
                  <a:lnTo>
                    <a:pt x="7947" y="8352"/>
                  </a:lnTo>
                  <a:lnTo>
                    <a:pt x="7915" y="8391"/>
                  </a:lnTo>
                  <a:lnTo>
                    <a:pt x="7884" y="8431"/>
                  </a:lnTo>
                  <a:lnTo>
                    <a:pt x="7844" y="8471"/>
                  </a:lnTo>
                  <a:lnTo>
                    <a:pt x="7804" y="8495"/>
                  </a:lnTo>
                  <a:lnTo>
                    <a:pt x="7804" y="8495"/>
                  </a:lnTo>
                  <a:lnTo>
                    <a:pt x="7820" y="8455"/>
                  </a:lnTo>
                  <a:lnTo>
                    <a:pt x="7820" y="8408"/>
                  </a:lnTo>
                  <a:lnTo>
                    <a:pt x="7820" y="8161"/>
                  </a:lnTo>
                  <a:lnTo>
                    <a:pt x="7820" y="8161"/>
                  </a:lnTo>
                  <a:lnTo>
                    <a:pt x="7812" y="8105"/>
                  </a:lnTo>
                  <a:lnTo>
                    <a:pt x="7796" y="8050"/>
                  </a:lnTo>
                  <a:lnTo>
                    <a:pt x="7772" y="8003"/>
                  </a:lnTo>
                  <a:lnTo>
                    <a:pt x="7732" y="7963"/>
                  </a:lnTo>
                  <a:lnTo>
                    <a:pt x="7693" y="7923"/>
                  </a:lnTo>
                  <a:lnTo>
                    <a:pt x="7637" y="7900"/>
                  </a:lnTo>
                  <a:lnTo>
                    <a:pt x="7581" y="7876"/>
                  </a:lnTo>
                  <a:lnTo>
                    <a:pt x="7526" y="7876"/>
                  </a:lnTo>
                  <a:lnTo>
                    <a:pt x="7526" y="7876"/>
                  </a:lnTo>
                  <a:lnTo>
                    <a:pt x="7471" y="7876"/>
                  </a:lnTo>
                  <a:lnTo>
                    <a:pt x="7415" y="7892"/>
                  </a:lnTo>
                  <a:lnTo>
                    <a:pt x="7359" y="7923"/>
                  </a:lnTo>
                  <a:lnTo>
                    <a:pt x="7319" y="7955"/>
                  </a:lnTo>
                  <a:lnTo>
                    <a:pt x="7280" y="8003"/>
                  </a:lnTo>
                  <a:lnTo>
                    <a:pt x="7256" y="8050"/>
                  </a:lnTo>
                  <a:lnTo>
                    <a:pt x="7240" y="8105"/>
                  </a:lnTo>
                  <a:lnTo>
                    <a:pt x="7232" y="8161"/>
                  </a:lnTo>
                  <a:lnTo>
                    <a:pt x="7232" y="8408"/>
                  </a:lnTo>
                  <a:lnTo>
                    <a:pt x="7232" y="8408"/>
                  </a:lnTo>
                  <a:lnTo>
                    <a:pt x="7240" y="8447"/>
                  </a:lnTo>
                  <a:lnTo>
                    <a:pt x="7248" y="8495"/>
                  </a:lnTo>
                  <a:lnTo>
                    <a:pt x="7265" y="8535"/>
                  </a:lnTo>
                  <a:lnTo>
                    <a:pt x="7288" y="8566"/>
                  </a:lnTo>
                  <a:lnTo>
                    <a:pt x="6906" y="8566"/>
                  </a:lnTo>
                  <a:lnTo>
                    <a:pt x="6906" y="7931"/>
                  </a:lnTo>
                  <a:lnTo>
                    <a:pt x="6796" y="7931"/>
                  </a:lnTo>
                  <a:lnTo>
                    <a:pt x="6796" y="8566"/>
                  </a:lnTo>
                  <a:lnTo>
                    <a:pt x="6414" y="8566"/>
                  </a:lnTo>
                  <a:lnTo>
                    <a:pt x="6414" y="8566"/>
                  </a:lnTo>
                  <a:lnTo>
                    <a:pt x="6438" y="8535"/>
                  </a:lnTo>
                  <a:lnTo>
                    <a:pt x="6455" y="8495"/>
                  </a:lnTo>
                  <a:lnTo>
                    <a:pt x="6470" y="8447"/>
                  </a:lnTo>
                  <a:lnTo>
                    <a:pt x="6470" y="8408"/>
                  </a:lnTo>
                  <a:lnTo>
                    <a:pt x="6470" y="8161"/>
                  </a:lnTo>
                  <a:lnTo>
                    <a:pt x="6470" y="8161"/>
                  </a:lnTo>
                  <a:lnTo>
                    <a:pt x="6462" y="8105"/>
                  </a:lnTo>
                  <a:lnTo>
                    <a:pt x="6447" y="8050"/>
                  </a:lnTo>
                  <a:lnTo>
                    <a:pt x="6422" y="8003"/>
                  </a:lnTo>
                  <a:lnTo>
                    <a:pt x="6383" y="7955"/>
                  </a:lnTo>
                  <a:lnTo>
                    <a:pt x="6343" y="7923"/>
                  </a:lnTo>
                  <a:lnTo>
                    <a:pt x="6295" y="7892"/>
                  </a:lnTo>
                  <a:lnTo>
                    <a:pt x="6240" y="7876"/>
                  </a:lnTo>
                  <a:lnTo>
                    <a:pt x="6177" y="7876"/>
                  </a:lnTo>
                  <a:lnTo>
                    <a:pt x="6177" y="7876"/>
                  </a:lnTo>
                  <a:lnTo>
                    <a:pt x="6121" y="7876"/>
                  </a:lnTo>
                  <a:lnTo>
                    <a:pt x="6065" y="7900"/>
                  </a:lnTo>
                  <a:lnTo>
                    <a:pt x="6017" y="7923"/>
                  </a:lnTo>
                  <a:lnTo>
                    <a:pt x="5978" y="7955"/>
                  </a:lnTo>
                  <a:lnTo>
                    <a:pt x="5946" y="8003"/>
                  </a:lnTo>
                  <a:lnTo>
                    <a:pt x="5922" y="8050"/>
                  </a:lnTo>
                  <a:lnTo>
                    <a:pt x="5907" y="8105"/>
                  </a:lnTo>
                  <a:lnTo>
                    <a:pt x="5898" y="8161"/>
                  </a:lnTo>
                  <a:lnTo>
                    <a:pt x="5898" y="8408"/>
                  </a:lnTo>
                  <a:lnTo>
                    <a:pt x="5898" y="8408"/>
                  </a:lnTo>
                  <a:lnTo>
                    <a:pt x="5898" y="8447"/>
                  </a:lnTo>
                  <a:lnTo>
                    <a:pt x="5915" y="8495"/>
                  </a:lnTo>
                  <a:lnTo>
                    <a:pt x="5930" y="8535"/>
                  </a:lnTo>
                  <a:lnTo>
                    <a:pt x="5946" y="8566"/>
                  </a:lnTo>
                  <a:lnTo>
                    <a:pt x="5573" y="8566"/>
                  </a:lnTo>
                  <a:lnTo>
                    <a:pt x="5573" y="7931"/>
                  </a:lnTo>
                  <a:lnTo>
                    <a:pt x="5454" y="7931"/>
                  </a:lnTo>
                  <a:lnTo>
                    <a:pt x="5454" y="8566"/>
                  </a:lnTo>
                  <a:lnTo>
                    <a:pt x="5080" y="8566"/>
                  </a:lnTo>
                  <a:lnTo>
                    <a:pt x="5080" y="8566"/>
                  </a:lnTo>
                  <a:lnTo>
                    <a:pt x="5105" y="8535"/>
                  </a:lnTo>
                  <a:lnTo>
                    <a:pt x="5120" y="8495"/>
                  </a:lnTo>
                  <a:lnTo>
                    <a:pt x="5128" y="8447"/>
                  </a:lnTo>
                  <a:lnTo>
                    <a:pt x="5136" y="8408"/>
                  </a:lnTo>
                  <a:lnTo>
                    <a:pt x="5136" y="8161"/>
                  </a:lnTo>
                  <a:lnTo>
                    <a:pt x="5136" y="8161"/>
                  </a:lnTo>
                  <a:lnTo>
                    <a:pt x="5128" y="8105"/>
                  </a:lnTo>
                  <a:lnTo>
                    <a:pt x="5112" y="8050"/>
                  </a:lnTo>
                  <a:lnTo>
                    <a:pt x="5080" y="8003"/>
                  </a:lnTo>
                  <a:lnTo>
                    <a:pt x="5049" y="7955"/>
                  </a:lnTo>
                  <a:lnTo>
                    <a:pt x="5001" y="7923"/>
                  </a:lnTo>
                  <a:lnTo>
                    <a:pt x="4954" y="7892"/>
                  </a:lnTo>
                  <a:lnTo>
                    <a:pt x="4898" y="7876"/>
                  </a:lnTo>
                  <a:lnTo>
                    <a:pt x="4842" y="7876"/>
                  </a:lnTo>
                  <a:lnTo>
                    <a:pt x="4842" y="7876"/>
                  </a:lnTo>
                  <a:lnTo>
                    <a:pt x="4779" y="7876"/>
                  </a:lnTo>
                  <a:lnTo>
                    <a:pt x="4723" y="7892"/>
                  </a:lnTo>
                  <a:lnTo>
                    <a:pt x="4676" y="7923"/>
                  </a:lnTo>
                  <a:lnTo>
                    <a:pt x="4628" y="7955"/>
                  </a:lnTo>
                  <a:lnTo>
                    <a:pt x="4596" y="8003"/>
                  </a:lnTo>
                  <a:lnTo>
                    <a:pt x="4565" y="8050"/>
                  </a:lnTo>
                  <a:lnTo>
                    <a:pt x="4549" y="8105"/>
                  </a:lnTo>
                  <a:lnTo>
                    <a:pt x="4549" y="8161"/>
                  </a:lnTo>
                  <a:lnTo>
                    <a:pt x="4549" y="8408"/>
                  </a:lnTo>
                  <a:lnTo>
                    <a:pt x="4549" y="8408"/>
                  </a:lnTo>
                  <a:lnTo>
                    <a:pt x="4549" y="8447"/>
                  </a:lnTo>
                  <a:lnTo>
                    <a:pt x="4557" y="8495"/>
                  </a:lnTo>
                  <a:lnTo>
                    <a:pt x="4572" y="8535"/>
                  </a:lnTo>
                  <a:lnTo>
                    <a:pt x="4596" y="8566"/>
                  </a:lnTo>
                  <a:lnTo>
                    <a:pt x="4223" y="8566"/>
                  </a:lnTo>
                  <a:lnTo>
                    <a:pt x="4223" y="7931"/>
                  </a:lnTo>
                  <a:lnTo>
                    <a:pt x="4104" y="7931"/>
                  </a:lnTo>
                  <a:lnTo>
                    <a:pt x="4104" y="8566"/>
                  </a:lnTo>
                  <a:lnTo>
                    <a:pt x="3660" y="8566"/>
                  </a:lnTo>
                  <a:lnTo>
                    <a:pt x="3660" y="8566"/>
                  </a:lnTo>
                  <a:lnTo>
                    <a:pt x="3683" y="8535"/>
                  </a:lnTo>
                  <a:lnTo>
                    <a:pt x="3699" y="8487"/>
                  </a:lnTo>
                  <a:lnTo>
                    <a:pt x="3714" y="8447"/>
                  </a:lnTo>
                  <a:lnTo>
                    <a:pt x="3714" y="8408"/>
                  </a:lnTo>
                  <a:lnTo>
                    <a:pt x="3714" y="8161"/>
                  </a:lnTo>
                  <a:lnTo>
                    <a:pt x="3714" y="8161"/>
                  </a:lnTo>
                  <a:lnTo>
                    <a:pt x="3707" y="8105"/>
                  </a:lnTo>
                  <a:lnTo>
                    <a:pt x="3691" y="8050"/>
                  </a:lnTo>
                  <a:lnTo>
                    <a:pt x="3668" y="8003"/>
                  </a:lnTo>
                  <a:lnTo>
                    <a:pt x="3627" y="7963"/>
                  </a:lnTo>
                  <a:lnTo>
                    <a:pt x="3588" y="7923"/>
                  </a:lnTo>
                  <a:lnTo>
                    <a:pt x="3533" y="7900"/>
                  </a:lnTo>
                  <a:lnTo>
                    <a:pt x="3477" y="7876"/>
                  </a:lnTo>
                  <a:lnTo>
                    <a:pt x="3421" y="7876"/>
                  </a:lnTo>
                  <a:lnTo>
                    <a:pt x="3421" y="7876"/>
                  </a:lnTo>
                  <a:lnTo>
                    <a:pt x="3365" y="7876"/>
                  </a:lnTo>
                  <a:lnTo>
                    <a:pt x="3309" y="7892"/>
                  </a:lnTo>
                  <a:lnTo>
                    <a:pt x="3596" y="6868"/>
                  </a:lnTo>
                  <a:lnTo>
                    <a:pt x="3596" y="7472"/>
                  </a:lnTo>
                  <a:lnTo>
                    <a:pt x="3714" y="7472"/>
                  </a:lnTo>
                  <a:lnTo>
                    <a:pt x="3714" y="6789"/>
                  </a:lnTo>
                  <a:lnTo>
                    <a:pt x="3620" y="6789"/>
                  </a:lnTo>
                  <a:lnTo>
                    <a:pt x="3890" y="5836"/>
                  </a:lnTo>
                  <a:lnTo>
                    <a:pt x="4104" y="5836"/>
                  </a:lnTo>
                  <a:lnTo>
                    <a:pt x="4104" y="6288"/>
                  </a:lnTo>
                  <a:lnTo>
                    <a:pt x="4223" y="6288"/>
                  </a:lnTo>
                  <a:lnTo>
                    <a:pt x="4223" y="5836"/>
                  </a:lnTo>
                  <a:lnTo>
                    <a:pt x="4549" y="5836"/>
                  </a:lnTo>
                  <a:lnTo>
                    <a:pt x="4549" y="6074"/>
                  </a:lnTo>
                  <a:lnTo>
                    <a:pt x="4549" y="6074"/>
                  </a:lnTo>
                  <a:lnTo>
                    <a:pt x="4549" y="6129"/>
                  </a:lnTo>
                  <a:lnTo>
                    <a:pt x="4572" y="6185"/>
                  </a:lnTo>
                  <a:lnTo>
                    <a:pt x="4596" y="6233"/>
                  </a:lnTo>
                  <a:lnTo>
                    <a:pt x="4636" y="6272"/>
                  </a:lnTo>
                  <a:lnTo>
                    <a:pt x="4676" y="6312"/>
                  </a:lnTo>
                  <a:lnTo>
                    <a:pt x="4731" y="6336"/>
                  </a:lnTo>
                  <a:lnTo>
                    <a:pt x="4779" y="6352"/>
                  </a:lnTo>
                  <a:lnTo>
                    <a:pt x="4842" y="6360"/>
                  </a:lnTo>
                  <a:lnTo>
                    <a:pt x="4842" y="6360"/>
                  </a:lnTo>
                  <a:lnTo>
                    <a:pt x="4898" y="6352"/>
                  </a:lnTo>
                  <a:lnTo>
                    <a:pt x="4954" y="6336"/>
                  </a:lnTo>
                  <a:lnTo>
                    <a:pt x="5001" y="6312"/>
                  </a:lnTo>
                  <a:lnTo>
                    <a:pt x="5049" y="6272"/>
                  </a:lnTo>
                  <a:lnTo>
                    <a:pt x="5080" y="6233"/>
                  </a:lnTo>
                  <a:lnTo>
                    <a:pt x="5112" y="6185"/>
                  </a:lnTo>
                  <a:lnTo>
                    <a:pt x="5128" y="6129"/>
                  </a:lnTo>
                  <a:lnTo>
                    <a:pt x="5136" y="6074"/>
                  </a:lnTo>
                  <a:lnTo>
                    <a:pt x="5136" y="5836"/>
                  </a:lnTo>
                  <a:lnTo>
                    <a:pt x="5454" y="5836"/>
                  </a:lnTo>
                  <a:lnTo>
                    <a:pt x="5454" y="6288"/>
                  </a:lnTo>
                  <a:lnTo>
                    <a:pt x="5573" y="6288"/>
                  </a:lnTo>
                  <a:lnTo>
                    <a:pt x="5573" y="5836"/>
                  </a:lnTo>
                  <a:lnTo>
                    <a:pt x="5898" y="5836"/>
                  </a:lnTo>
                  <a:lnTo>
                    <a:pt x="5898" y="6074"/>
                  </a:lnTo>
                  <a:lnTo>
                    <a:pt x="5898" y="6074"/>
                  </a:lnTo>
                  <a:lnTo>
                    <a:pt x="5907" y="6129"/>
                  </a:lnTo>
                  <a:lnTo>
                    <a:pt x="5922" y="6185"/>
                  </a:lnTo>
                  <a:lnTo>
                    <a:pt x="5946" y="6233"/>
                  </a:lnTo>
                  <a:lnTo>
                    <a:pt x="5986" y="6272"/>
                  </a:lnTo>
                  <a:lnTo>
                    <a:pt x="6025" y="6312"/>
                  </a:lnTo>
                  <a:lnTo>
                    <a:pt x="6073" y="6336"/>
                  </a:lnTo>
                  <a:lnTo>
                    <a:pt x="6121" y="6352"/>
                  </a:lnTo>
                  <a:lnTo>
                    <a:pt x="6177" y="6360"/>
                  </a:lnTo>
                  <a:lnTo>
                    <a:pt x="6177" y="6360"/>
                  </a:lnTo>
                  <a:lnTo>
                    <a:pt x="6231" y="6352"/>
                  </a:lnTo>
                  <a:lnTo>
                    <a:pt x="6287" y="6336"/>
                  </a:lnTo>
                  <a:lnTo>
                    <a:pt x="6335" y="6312"/>
                  </a:lnTo>
                  <a:lnTo>
                    <a:pt x="6383" y="6272"/>
                  </a:lnTo>
                  <a:lnTo>
                    <a:pt x="6414" y="6233"/>
                  </a:lnTo>
                  <a:lnTo>
                    <a:pt x="6447" y="6185"/>
                  </a:lnTo>
                  <a:lnTo>
                    <a:pt x="6462" y="6129"/>
                  </a:lnTo>
                  <a:lnTo>
                    <a:pt x="6470" y="6074"/>
                  </a:lnTo>
                  <a:lnTo>
                    <a:pt x="6470" y="5836"/>
                  </a:lnTo>
                  <a:lnTo>
                    <a:pt x="6788" y="5836"/>
                  </a:lnTo>
                  <a:lnTo>
                    <a:pt x="6796" y="5844"/>
                  </a:lnTo>
                  <a:close/>
                  <a:moveTo>
                    <a:pt x="570" y="8471"/>
                  </a:moveTo>
                  <a:lnTo>
                    <a:pt x="570" y="8471"/>
                  </a:lnTo>
                  <a:lnTo>
                    <a:pt x="563" y="8439"/>
                  </a:lnTo>
                  <a:lnTo>
                    <a:pt x="555" y="8408"/>
                  </a:lnTo>
                  <a:lnTo>
                    <a:pt x="555" y="8161"/>
                  </a:lnTo>
                  <a:lnTo>
                    <a:pt x="555" y="8161"/>
                  </a:lnTo>
                  <a:lnTo>
                    <a:pt x="563" y="8121"/>
                  </a:lnTo>
                  <a:lnTo>
                    <a:pt x="570" y="8090"/>
                  </a:lnTo>
                  <a:lnTo>
                    <a:pt x="586" y="8066"/>
                  </a:lnTo>
                  <a:lnTo>
                    <a:pt x="611" y="8042"/>
                  </a:lnTo>
                  <a:lnTo>
                    <a:pt x="634" y="8018"/>
                  </a:lnTo>
                  <a:lnTo>
                    <a:pt x="666" y="8003"/>
                  </a:lnTo>
                  <a:lnTo>
                    <a:pt x="698" y="7995"/>
                  </a:lnTo>
                  <a:lnTo>
                    <a:pt x="738" y="7986"/>
                  </a:lnTo>
                  <a:lnTo>
                    <a:pt x="738" y="7986"/>
                  </a:lnTo>
                  <a:lnTo>
                    <a:pt x="769" y="7995"/>
                  </a:lnTo>
                  <a:lnTo>
                    <a:pt x="801" y="8003"/>
                  </a:lnTo>
                  <a:lnTo>
                    <a:pt x="833" y="8018"/>
                  </a:lnTo>
                  <a:lnTo>
                    <a:pt x="864" y="8042"/>
                  </a:lnTo>
                  <a:lnTo>
                    <a:pt x="881" y="8066"/>
                  </a:lnTo>
                  <a:lnTo>
                    <a:pt x="896" y="8090"/>
                  </a:lnTo>
                  <a:lnTo>
                    <a:pt x="904" y="8121"/>
                  </a:lnTo>
                  <a:lnTo>
                    <a:pt x="912" y="8161"/>
                  </a:lnTo>
                  <a:lnTo>
                    <a:pt x="912" y="8408"/>
                  </a:lnTo>
                  <a:lnTo>
                    <a:pt x="912" y="8408"/>
                  </a:lnTo>
                  <a:lnTo>
                    <a:pt x="904" y="8455"/>
                  </a:lnTo>
                  <a:lnTo>
                    <a:pt x="881" y="8502"/>
                  </a:lnTo>
                  <a:lnTo>
                    <a:pt x="840" y="8543"/>
                  </a:lnTo>
                  <a:lnTo>
                    <a:pt x="792" y="8566"/>
                  </a:lnTo>
                  <a:lnTo>
                    <a:pt x="792" y="8566"/>
                  </a:lnTo>
                  <a:lnTo>
                    <a:pt x="729" y="8550"/>
                  </a:lnTo>
                  <a:lnTo>
                    <a:pt x="674" y="8535"/>
                  </a:lnTo>
                  <a:lnTo>
                    <a:pt x="618" y="8502"/>
                  </a:lnTo>
                  <a:lnTo>
                    <a:pt x="570" y="8471"/>
                  </a:lnTo>
                  <a:close/>
                  <a:moveTo>
                    <a:pt x="738" y="7876"/>
                  </a:moveTo>
                  <a:lnTo>
                    <a:pt x="738" y="7876"/>
                  </a:lnTo>
                  <a:lnTo>
                    <a:pt x="674" y="7876"/>
                  </a:lnTo>
                  <a:lnTo>
                    <a:pt x="618" y="7892"/>
                  </a:lnTo>
                  <a:lnTo>
                    <a:pt x="570" y="7923"/>
                  </a:lnTo>
                  <a:lnTo>
                    <a:pt x="523" y="7955"/>
                  </a:lnTo>
                  <a:lnTo>
                    <a:pt x="491" y="8003"/>
                  </a:lnTo>
                  <a:lnTo>
                    <a:pt x="468" y="8050"/>
                  </a:lnTo>
                  <a:lnTo>
                    <a:pt x="443" y="8105"/>
                  </a:lnTo>
                  <a:lnTo>
                    <a:pt x="443" y="8161"/>
                  </a:lnTo>
                  <a:lnTo>
                    <a:pt x="443" y="8296"/>
                  </a:lnTo>
                  <a:lnTo>
                    <a:pt x="443" y="8296"/>
                  </a:lnTo>
                  <a:lnTo>
                    <a:pt x="428" y="8248"/>
                  </a:lnTo>
                  <a:lnTo>
                    <a:pt x="412" y="8201"/>
                  </a:lnTo>
                  <a:lnTo>
                    <a:pt x="412" y="8153"/>
                  </a:lnTo>
                  <a:lnTo>
                    <a:pt x="412" y="8105"/>
                  </a:lnTo>
                  <a:lnTo>
                    <a:pt x="412" y="8058"/>
                  </a:lnTo>
                  <a:lnTo>
                    <a:pt x="428" y="8010"/>
                  </a:lnTo>
                  <a:lnTo>
                    <a:pt x="443" y="7963"/>
                  </a:lnTo>
                  <a:lnTo>
                    <a:pt x="468" y="7916"/>
                  </a:lnTo>
                  <a:lnTo>
                    <a:pt x="912" y="7114"/>
                  </a:lnTo>
                  <a:lnTo>
                    <a:pt x="912" y="7472"/>
                  </a:lnTo>
                  <a:lnTo>
                    <a:pt x="1031" y="7472"/>
                  </a:lnTo>
                  <a:lnTo>
                    <a:pt x="1031" y="6900"/>
                  </a:lnTo>
                  <a:lnTo>
                    <a:pt x="1373" y="6288"/>
                  </a:lnTo>
                  <a:lnTo>
                    <a:pt x="1467" y="6288"/>
                  </a:lnTo>
                  <a:lnTo>
                    <a:pt x="1467" y="6114"/>
                  </a:lnTo>
                  <a:lnTo>
                    <a:pt x="1627" y="5836"/>
                  </a:lnTo>
                  <a:lnTo>
                    <a:pt x="1793" y="5836"/>
                  </a:lnTo>
                  <a:lnTo>
                    <a:pt x="1793" y="6074"/>
                  </a:lnTo>
                  <a:lnTo>
                    <a:pt x="1793" y="6074"/>
                  </a:lnTo>
                  <a:lnTo>
                    <a:pt x="1801" y="6129"/>
                  </a:lnTo>
                  <a:lnTo>
                    <a:pt x="1817" y="6185"/>
                  </a:lnTo>
                  <a:lnTo>
                    <a:pt x="1841" y="6233"/>
                  </a:lnTo>
                  <a:lnTo>
                    <a:pt x="1880" y="6272"/>
                  </a:lnTo>
                  <a:lnTo>
                    <a:pt x="1920" y="6312"/>
                  </a:lnTo>
                  <a:lnTo>
                    <a:pt x="1968" y="6336"/>
                  </a:lnTo>
                  <a:lnTo>
                    <a:pt x="2015" y="6352"/>
                  </a:lnTo>
                  <a:lnTo>
                    <a:pt x="2071" y="6360"/>
                  </a:lnTo>
                  <a:lnTo>
                    <a:pt x="2071" y="6360"/>
                  </a:lnTo>
                  <a:lnTo>
                    <a:pt x="2127" y="6352"/>
                  </a:lnTo>
                  <a:lnTo>
                    <a:pt x="2183" y="6336"/>
                  </a:lnTo>
                  <a:lnTo>
                    <a:pt x="2231" y="6312"/>
                  </a:lnTo>
                  <a:lnTo>
                    <a:pt x="2277" y="6272"/>
                  </a:lnTo>
                  <a:lnTo>
                    <a:pt x="2318" y="6233"/>
                  </a:lnTo>
                  <a:lnTo>
                    <a:pt x="2341" y="6185"/>
                  </a:lnTo>
                  <a:lnTo>
                    <a:pt x="2357" y="6129"/>
                  </a:lnTo>
                  <a:lnTo>
                    <a:pt x="2365" y="6074"/>
                  </a:lnTo>
                  <a:lnTo>
                    <a:pt x="2365" y="5836"/>
                  </a:lnTo>
                  <a:lnTo>
                    <a:pt x="2690" y="5836"/>
                  </a:lnTo>
                  <a:lnTo>
                    <a:pt x="2690" y="6288"/>
                  </a:lnTo>
                  <a:lnTo>
                    <a:pt x="2810" y="6288"/>
                  </a:lnTo>
                  <a:lnTo>
                    <a:pt x="2810" y="5836"/>
                  </a:lnTo>
                  <a:lnTo>
                    <a:pt x="3128" y="5836"/>
                  </a:lnTo>
                  <a:lnTo>
                    <a:pt x="3128" y="6074"/>
                  </a:lnTo>
                  <a:lnTo>
                    <a:pt x="3128" y="6074"/>
                  </a:lnTo>
                  <a:lnTo>
                    <a:pt x="3135" y="6122"/>
                  </a:lnTo>
                  <a:lnTo>
                    <a:pt x="3143" y="6162"/>
                  </a:lnTo>
                  <a:lnTo>
                    <a:pt x="3159" y="6201"/>
                  </a:lnTo>
                  <a:lnTo>
                    <a:pt x="3183" y="6241"/>
                  </a:lnTo>
                  <a:lnTo>
                    <a:pt x="3215" y="6272"/>
                  </a:lnTo>
                  <a:lnTo>
                    <a:pt x="3246" y="6297"/>
                  </a:lnTo>
                  <a:lnTo>
                    <a:pt x="3286" y="6320"/>
                  </a:lnTo>
                  <a:lnTo>
                    <a:pt x="3326" y="6344"/>
                  </a:lnTo>
                  <a:lnTo>
                    <a:pt x="3191" y="6812"/>
                  </a:lnTo>
                  <a:lnTo>
                    <a:pt x="3191" y="6812"/>
                  </a:lnTo>
                  <a:lnTo>
                    <a:pt x="3143" y="6781"/>
                  </a:lnTo>
                  <a:lnTo>
                    <a:pt x="3095" y="6756"/>
                  </a:lnTo>
                  <a:lnTo>
                    <a:pt x="3040" y="6733"/>
                  </a:lnTo>
                  <a:lnTo>
                    <a:pt x="2985" y="6733"/>
                  </a:lnTo>
                  <a:lnTo>
                    <a:pt x="2985" y="6733"/>
                  </a:lnTo>
                  <a:lnTo>
                    <a:pt x="2921" y="6733"/>
                  </a:lnTo>
                  <a:lnTo>
                    <a:pt x="2865" y="6749"/>
                  </a:lnTo>
                  <a:lnTo>
                    <a:pt x="2817" y="6781"/>
                  </a:lnTo>
                  <a:lnTo>
                    <a:pt x="2778" y="6812"/>
                  </a:lnTo>
                  <a:lnTo>
                    <a:pt x="2738" y="6852"/>
                  </a:lnTo>
                  <a:lnTo>
                    <a:pt x="2715" y="6900"/>
                  </a:lnTo>
                  <a:lnTo>
                    <a:pt x="2690" y="6947"/>
                  </a:lnTo>
                  <a:lnTo>
                    <a:pt x="2690" y="7003"/>
                  </a:lnTo>
                  <a:lnTo>
                    <a:pt x="2690" y="7257"/>
                  </a:lnTo>
                  <a:lnTo>
                    <a:pt x="2690" y="7257"/>
                  </a:lnTo>
                  <a:lnTo>
                    <a:pt x="2698" y="7321"/>
                  </a:lnTo>
                  <a:lnTo>
                    <a:pt x="2715" y="7368"/>
                  </a:lnTo>
                  <a:lnTo>
                    <a:pt x="2738" y="7416"/>
                  </a:lnTo>
                  <a:lnTo>
                    <a:pt x="2778" y="7464"/>
                  </a:lnTo>
                  <a:lnTo>
                    <a:pt x="2817" y="7495"/>
                  </a:lnTo>
                  <a:lnTo>
                    <a:pt x="2873" y="7527"/>
                  </a:lnTo>
                  <a:lnTo>
                    <a:pt x="2921" y="7543"/>
                  </a:lnTo>
                  <a:lnTo>
                    <a:pt x="2985" y="7551"/>
                  </a:lnTo>
                  <a:lnTo>
                    <a:pt x="2985" y="7551"/>
                  </a:lnTo>
                  <a:lnTo>
                    <a:pt x="2985" y="7551"/>
                  </a:lnTo>
                  <a:lnTo>
                    <a:pt x="2810" y="8185"/>
                  </a:lnTo>
                  <a:lnTo>
                    <a:pt x="2810" y="7931"/>
                  </a:lnTo>
                  <a:lnTo>
                    <a:pt x="2690" y="7931"/>
                  </a:lnTo>
                  <a:lnTo>
                    <a:pt x="2690" y="8566"/>
                  </a:lnTo>
                  <a:lnTo>
                    <a:pt x="2310" y="8566"/>
                  </a:lnTo>
                  <a:lnTo>
                    <a:pt x="2310" y="8566"/>
                  </a:lnTo>
                  <a:lnTo>
                    <a:pt x="2333" y="8535"/>
                  </a:lnTo>
                  <a:lnTo>
                    <a:pt x="2349" y="8495"/>
                  </a:lnTo>
                  <a:lnTo>
                    <a:pt x="2365" y="8447"/>
                  </a:lnTo>
                  <a:lnTo>
                    <a:pt x="2365" y="8408"/>
                  </a:lnTo>
                  <a:lnTo>
                    <a:pt x="2365" y="8161"/>
                  </a:lnTo>
                  <a:lnTo>
                    <a:pt x="2365" y="8161"/>
                  </a:lnTo>
                  <a:lnTo>
                    <a:pt x="2357" y="8105"/>
                  </a:lnTo>
                  <a:lnTo>
                    <a:pt x="2341" y="8050"/>
                  </a:lnTo>
                  <a:lnTo>
                    <a:pt x="2318" y="8003"/>
                  </a:lnTo>
                  <a:lnTo>
                    <a:pt x="2277" y="7955"/>
                  </a:lnTo>
                  <a:lnTo>
                    <a:pt x="2238" y="7923"/>
                  </a:lnTo>
                  <a:lnTo>
                    <a:pt x="2190" y="7892"/>
                  </a:lnTo>
                  <a:lnTo>
                    <a:pt x="2135" y="7876"/>
                  </a:lnTo>
                  <a:lnTo>
                    <a:pt x="2071" y="7876"/>
                  </a:lnTo>
                  <a:lnTo>
                    <a:pt x="2071" y="7876"/>
                  </a:lnTo>
                  <a:lnTo>
                    <a:pt x="2015" y="7876"/>
                  </a:lnTo>
                  <a:lnTo>
                    <a:pt x="1961" y="7900"/>
                  </a:lnTo>
                  <a:lnTo>
                    <a:pt x="1913" y="7923"/>
                  </a:lnTo>
                  <a:lnTo>
                    <a:pt x="1872" y="7955"/>
                  </a:lnTo>
                  <a:lnTo>
                    <a:pt x="1841" y="8003"/>
                  </a:lnTo>
                  <a:lnTo>
                    <a:pt x="1817" y="8050"/>
                  </a:lnTo>
                  <a:lnTo>
                    <a:pt x="1801" y="8105"/>
                  </a:lnTo>
                  <a:lnTo>
                    <a:pt x="1793" y="8161"/>
                  </a:lnTo>
                  <a:lnTo>
                    <a:pt x="1793" y="8408"/>
                  </a:lnTo>
                  <a:lnTo>
                    <a:pt x="1793" y="8408"/>
                  </a:lnTo>
                  <a:lnTo>
                    <a:pt x="1793" y="8447"/>
                  </a:lnTo>
                  <a:lnTo>
                    <a:pt x="1809" y="8495"/>
                  </a:lnTo>
                  <a:lnTo>
                    <a:pt x="1826" y="8535"/>
                  </a:lnTo>
                  <a:lnTo>
                    <a:pt x="1841" y="8566"/>
                  </a:lnTo>
                  <a:lnTo>
                    <a:pt x="1467" y="8566"/>
                  </a:lnTo>
                  <a:lnTo>
                    <a:pt x="1467" y="7931"/>
                  </a:lnTo>
                  <a:lnTo>
                    <a:pt x="1349" y="7931"/>
                  </a:lnTo>
                  <a:lnTo>
                    <a:pt x="1349" y="8566"/>
                  </a:lnTo>
                  <a:lnTo>
                    <a:pt x="975" y="8566"/>
                  </a:lnTo>
                  <a:lnTo>
                    <a:pt x="975" y="8566"/>
                  </a:lnTo>
                  <a:lnTo>
                    <a:pt x="999" y="8535"/>
                  </a:lnTo>
                  <a:lnTo>
                    <a:pt x="1016" y="8495"/>
                  </a:lnTo>
                  <a:lnTo>
                    <a:pt x="1023" y="8447"/>
                  </a:lnTo>
                  <a:lnTo>
                    <a:pt x="1031" y="8408"/>
                  </a:lnTo>
                  <a:lnTo>
                    <a:pt x="1031" y="8161"/>
                  </a:lnTo>
                  <a:lnTo>
                    <a:pt x="1031" y="8161"/>
                  </a:lnTo>
                  <a:lnTo>
                    <a:pt x="1023" y="8105"/>
                  </a:lnTo>
                  <a:lnTo>
                    <a:pt x="1008" y="8050"/>
                  </a:lnTo>
                  <a:lnTo>
                    <a:pt x="975" y="8003"/>
                  </a:lnTo>
                  <a:lnTo>
                    <a:pt x="944" y="7955"/>
                  </a:lnTo>
                  <a:lnTo>
                    <a:pt x="896" y="7923"/>
                  </a:lnTo>
                  <a:lnTo>
                    <a:pt x="848" y="7892"/>
                  </a:lnTo>
                  <a:lnTo>
                    <a:pt x="792" y="7876"/>
                  </a:lnTo>
                  <a:lnTo>
                    <a:pt x="738" y="7876"/>
                  </a:lnTo>
                  <a:close/>
                  <a:moveTo>
                    <a:pt x="6017" y="5836"/>
                  </a:moveTo>
                  <a:lnTo>
                    <a:pt x="6351" y="5836"/>
                  </a:lnTo>
                  <a:lnTo>
                    <a:pt x="6351" y="6074"/>
                  </a:lnTo>
                  <a:lnTo>
                    <a:pt x="6351" y="6074"/>
                  </a:lnTo>
                  <a:lnTo>
                    <a:pt x="6351" y="6106"/>
                  </a:lnTo>
                  <a:lnTo>
                    <a:pt x="6343" y="6137"/>
                  </a:lnTo>
                  <a:lnTo>
                    <a:pt x="6327" y="6162"/>
                  </a:lnTo>
                  <a:lnTo>
                    <a:pt x="6303" y="6193"/>
                  </a:lnTo>
                  <a:lnTo>
                    <a:pt x="6279" y="6209"/>
                  </a:lnTo>
                  <a:lnTo>
                    <a:pt x="6248" y="6233"/>
                  </a:lnTo>
                  <a:lnTo>
                    <a:pt x="6216" y="6241"/>
                  </a:lnTo>
                  <a:lnTo>
                    <a:pt x="6177" y="6241"/>
                  </a:lnTo>
                  <a:lnTo>
                    <a:pt x="6177" y="6241"/>
                  </a:lnTo>
                  <a:lnTo>
                    <a:pt x="6144" y="6241"/>
                  </a:lnTo>
                  <a:lnTo>
                    <a:pt x="6113" y="6233"/>
                  </a:lnTo>
                  <a:lnTo>
                    <a:pt x="6089" y="6217"/>
                  </a:lnTo>
                  <a:lnTo>
                    <a:pt x="6065" y="6193"/>
                  </a:lnTo>
                  <a:lnTo>
                    <a:pt x="6042" y="6170"/>
                  </a:lnTo>
                  <a:lnTo>
                    <a:pt x="6025" y="6137"/>
                  </a:lnTo>
                  <a:lnTo>
                    <a:pt x="6017" y="6106"/>
                  </a:lnTo>
                  <a:lnTo>
                    <a:pt x="6017" y="6074"/>
                  </a:lnTo>
                  <a:lnTo>
                    <a:pt x="6017" y="5836"/>
                  </a:lnTo>
                  <a:close/>
                  <a:moveTo>
                    <a:pt x="4659" y="5836"/>
                  </a:moveTo>
                  <a:lnTo>
                    <a:pt x="5017" y="5836"/>
                  </a:lnTo>
                  <a:lnTo>
                    <a:pt x="5017" y="6074"/>
                  </a:lnTo>
                  <a:lnTo>
                    <a:pt x="5017" y="6074"/>
                  </a:lnTo>
                  <a:lnTo>
                    <a:pt x="5009" y="6106"/>
                  </a:lnTo>
                  <a:lnTo>
                    <a:pt x="5001" y="6137"/>
                  </a:lnTo>
                  <a:lnTo>
                    <a:pt x="4985" y="6162"/>
                  </a:lnTo>
                  <a:lnTo>
                    <a:pt x="4962" y="6193"/>
                  </a:lnTo>
                  <a:lnTo>
                    <a:pt x="4937" y="6209"/>
                  </a:lnTo>
                  <a:lnTo>
                    <a:pt x="4906" y="6233"/>
                  </a:lnTo>
                  <a:lnTo>
                    <a:pt x="4874" y="6241"/>
                  </a:lnTo>
                  <a:lnTo>
                    <a:pt x="4842" y="6241"/>
                  </a:lnTo>
                  <a:lnTo>
                    <a:pt x="4842" y="6241"/>
                  </a:lnTo>
                  <a:lnTo>
                    <a:pt x="4802" y="6241"/>
                  </a:lnTo>
                  <a:lnTo>
                    <a:pt x="4771" y="6233"/>
                  </a:lnTo>
                  <a:lnTo>
                    <a:pt x="4739" y="6209"/>
                  </a:lnTo>
                  <a:lnTo>
                    <a:pt x="4715" y="6193"/>
                  </a:lnTo>
                  <a:lnTo>
                    <a:pt x="4692" y="6162"/>
                  </a:lnTo>
                  <a:lnTo>
                    <a:pt x="4676" y="6137"/>
                  </a:lnTo>
                  <a:lnTo>
                    <a:pt x="4667" y="6106"/>
                  </a:lnTo>
                  <a:lnTo>
                    <a:pt x="4659" y="6074"/>
                  </a:lnTo>
                  <a:lnTo>
                    <a:pt x="4659" y="5836"/>
                  </a:lnTo>
                  <a:close/>
                  <a:moveTo>
                    <a:pt x="3357" y="6233"/>
                  </a:moveTo>
                  <a:lnTo>
                    <a:pt x="3357" y="6233"/>
                  </a:lnTo>
                  <a:lnTo>
                    <a:pt x="3309" y="6201"/>
                  </a:lnTo>
                  <a:lnTo>
                    <a:pt x="3278" y="6162"/>
                  </a:lnTo>
                  <a:lnTo>
                    <a:pt x="3255" y="6122"/>
                  </a:lnTo>
                  <a:lnTo>
                    <a:pt x="3246" y="6074"/>
                  </a:lnTo>
                  <a:lnTo>
                    <a:pt x="3246" y="5836"/>
                  </a:lnTo>
                  <a:lnTo>
                    <a:pt x="3461" y="5836"/>
                  </a:lnTo>
                  <a:lnTo>
                    <a:pt x="3357" y="6233"/>
                  </a:lnTo>
                  <a:close/>
                  <a:moveTo>
                    <a:pt x="1913" y="5836"/>
                  </a:moveTo>
                  <a:lnTo>
                    <a:pt x="2246" y="5836"/>
                  </a:lnTo>
                  <a:lnTo>
                    <a:pt x="2246" y="6074"/>
                  </a:lnTo>
                  <a:lnTo>
                    <a:pt x="2246" y="6074"/>
                  </a:lnTo>
                  <a:lnTo>
                    <a:pt x="2246" y="6106"/>
                  </a:lnTo>
                  <a:lnTo>
                    <a:pt x="2238" y="6137"/>
                  </a:lnTo>
                  <a:lnTo>
                    <a:pt x="2222" y="6162"/>
                  </a:lnTo>
                  <a:lnTo>
                    <a:pt x="2198" y="6193"/>
                  </a:lnTo>
                  <a:lnTo>
                    <a:pt x="2175" y="6209"/>
                  </a:lnTo>
                  <a:lnTo>
                    <a:pt x="2142" y="6233"/>
                  </a:lnTo>
                  <a:lnTo>
                    <a:pt x="2111" y="6241"/>
                  </a:lnTo>
                  <a:lnTo>
                    <a:pt x="2071" y="6241"/>
                  </a:lnTo>
                  <a:lnTo>
                    <a:pt x="2071" y="6241"/>
                  </a:lnTo>
                  <a:lnTo>
                    <a:pt x="2040" y="6241"/>
                  </a:lnTo>
                  <a:lnTo>
                    <a:pt x="2015" y="6233"/>
                  </a:lnTo>
                  <a:lnTo>
                    <a:pt x="1984" y="6217"/>
                  </a:lnTo>
                  <a:lnTo>
                    <a:pt x="1961" y="6193"/>
                  </a:lnTo>
                  <a:lnTo>
                    <a:pt x="1936" y="6170"/>
                  </a:lnTo>
                  <a:lnTo>
                    <a:pt x="1920" y="6137"/>
                  </a:lnTo>
                  <a:lnTo>
                    <a:pt x="1913" y="6106"/>
                  </a:lnTo>
                  <a:lnTo>
                    <a:pt x="1913" y="6074"/>
                  </a:lnTo>
                  <a:lnTo>
                    <a:pt x="1913" y="5836"/>
                  </a:lnTo>
                  <a:close/>
                  <a:moveTo>
                    <a:pt x="3596" y="8408"/>
                  </a:moveTo>
                  <a:lnTo>
                    <a:pt x="3596" y="8408"/>
                  </a:lnTo>
                  <a:lnTo>
                    <a:pt x="3596" y="8431"/>
                  </a:lnTo>
                  <a:lnTo>
                    <a:pt x="3588" y="8463"/>
                  </a:lnTo>
                  <a:lnTo>
                    <a:pt x="3572" y="8487"/>
                  </a:lnTo>
                  <a:lnTo>
                    <a:pt x="3556" y="8510"/>
                  </a:lnTo>
                  <a:lnTo>
                    <a:pt x="3516" y="8550"/>
                  </a:lnTo>
                  <a:lnTo>
                    <a:pt x="3461" y="8566"/>
                  </a:lnTo>
                  <a:lnTo>
                    <a:pt x="3381" y="8566"/>
                  </a:lnTo>
                  <a:lnTo>
                    <a:pt x="3381" y="8566"/>
                  </a:lnTo>
                  <a:lnTo>
                    <a:pt x="3350" y="8558"/>
                  </a:lnTo>
                  <a:lnTo>
                    <a:pt x="3326" y="8550"/>
                  </a:lnTo>
                  <a:lnTo>
                    <a:pt x="3286" y="8510"/>
                  </a:lnTo>
                  <a:lnTo>
                    <a:pt x="3270" y="8487"/>
                  </a:lnTo>
                  <a:lnTo>
                    <a:pt x="3255" y="8463"/>
                  </a:lnTo>
                  <a:lnTo>
                    <a:pt x="3246" y="8431"/>
                  </a:lnTo>
                  <a:lnTo>
                    <a:pt x="3246" y="8408"/>
                  </a:lnTo>
                  <a:lnTo>
                    <a:pt x="3246" y="8161"/>
                  </a:lnTo>
                  <a:lnTo>
                    <a:pt x="3246" y="8161"/>
                  </a:lnTo>
                  <a:lnTo>
                    <a:pt x="3246" y="8121"/>
                  </a:lnTo>
                  <a:lnTo>
                    <a:pt x="3263" y="8090"/>
                  </a:lnTo>
                  <a:lnTo>
                    <a:pt x="3278" y="8066"/>
                  </a:lnTo>
                  <a:lnTo>
                    <a:pt x="3294" y="8042"/>
                  </a:lnTo>
                  <a:lnTo>
                    <a:pt x="3326" y="8018"/>
                  </a:lnTo>
                  <a:lnTo>
                    <a:pt x="3350" y="8003"/>
                  </a:lnTo>
                  <a:lnTo>
                    <a:pt x="3390" y="7995"/>
                  </a:lnTo>
                  <a:lnTo>
                    <a:pt x="3421" y="7986"/>
                  </a:lnTo>
                  <a:lnTo>
                    <a:pt x="3421" y="7986"/>
                  </a:lnTo>
                  <a:lnTo>
                    <a:pt x="3453" y="7995"/>
                  </a:lnTo>
                  <a:lnTo>
                    <a:pt x="3485" y="8003"/>
                  </a:lnTo>
                  <a:lnTo>
                    <a:pt x="3516" y="8018"/>
                  </a:lnTo>
                  <a:lnTo>
                    <a:pt x="3540" y="8042"/>
                  </a:lnTo>
                  <a:lnTo>
                    <a:pt x="3564" y="8066"/>
                  </a:lnTo>
                  <a:lnTo>
                    <a:pt x="3579" y="8090"/>
                  </a:lnTo>
                  <a:lnTo>
                    <a:pt x="3596" y="8121"/>
                  </a:lnTo>
                  <a:lnTo>
                    <a:pt x="3596" y="8161"/>
                  </a:lnTo>
                  <a:lnTo>
                    <a:pt x="3596" y="8408"/>
                  </a:lnTo>
                  <a:close/>
                  <a:moveTo>
                    <a:pt x="3183" y="8566"/>
                  </a:moveTo>
                  <a:lnTo>
                    <a:pt x="3128" y="8566"/>
                  </a:lnTo>
                  <a:lnTo>
                    <a:pt x="3143" y="8495"/>
                  </a:lnTo>
                  <a:lnTo>
                    <a:pt x="3143" y="8495"/>
                  </a:lnTo>
                  <a:lnTo>
                    <a:pt x="3159" y="8535"/>
                  </a:lnTo>
                  <a:lnTo>
                    <a:pt x="3183" y="8566"/>
                  </a:lnTo>
                  <a:close/>
                  <a:moveTo>
                    <a:pt x="3016" y="7424"/>
                  </a:moveTo>
                  <a:lnTo>
                    <a:pt x="3016" y="7424"/>
                  </a:lnTo>
                  <a:lnTo>
                    <a:pt x="2985" y="7431"/>
                  </a:lnTo>
                  <a:lnTo>
                    <a:pt x="2985" y="7431"/>
                  </a:lnTo>
                  <a:lnTo>
                    <a:pt x="2945" y="7424"/>
                  </a:lnTo>
                  <a:lnTo>
                    <a:pt x="2913" y="7416"/>
                  </a:lnTo>
                  <a:lnTo>
                    <a:pt x="2881" y="7400"/>
                  </a:lnTo>
                  <a:lnTo>
                    <a:pt x="2858" y="7376"/>
                  </a:lnTo>
                  <a:lnTo>
                    <a:pt x="2833" y="7352"/>
                  </a:lnTo>
                  <a:lnTo>
                    <a:pt x="2817" y="7321"/>
                  </a:lnTo>
                  <a:lnTo>
                    <a:pt x="2810" y="7289"/>
                  </a:lnTo>
                  <a:lnTo>
                    <a:pt x="2810" y="7257"/>
                  </a:lnTo>
                  <a:lnTo>
                    <a:pt x="2810" y="7003"/>
                  </a:lnTo>
                  <a:lnTo>
                    <a:pt x="2810" y="7003"/>
                  </a:lnTo>
                  <a:lnTo>
                    <a:pt x="2810" y="6972"/>
                  </a:lnTo>
                  <a:lnTo>
                    <a:pt x="2817" y="6947"/>
                  </a:lnTo>
                  <a:lnTo>
                    <a:pt x="2833" y="6916"/>
                  </a:lnTo>
                  <a:lnTo>
                    <a:pt x="2858" y="6891"/>
                  </a:lnTo>
                  <a:lnTo>
                    <a:pt x="2881" y="6876"/>
                  </a:lnTo>
                  <a:lnTo>
                    <a:pt x="2913" y="6860"/>
                  </a:lnTo>
                  <a:lnTo>
                    <a:pt x="2945" y="6852"/>
                  </a:lnTo>
                  <a:lnTo>
                    <a:pt x="2985" y="6845"/>
                  </a:lnTo>
                  <a:lnTo>
                    <a:pt x="2985" y="6845"/>
                  </a:lnTo>
                  <a:lnTo>
                    <a:pt x="3032" y="6860"/>
                  </a:lnTo>
                  <a:lnTo>
                    <a:pt x="3087" y="6884"/>
                  </a:lnTo>
                  <a:lnTo>
                    <a:pt x="3120" y="6916"/>
                  </a:lnTo>
                  <a:lnTo>
                    <a:pt x="3151" y="6955"/>
                  </a:lnTo>
                  <a:lnTo>
                    <a:pt x="3016" y="7424"/>
                  </a:lnTo>
                  <a:close/>
                  <a:moveTo>
                    <a:pt x="1913" y="8408"/>
                  </a:moveTo>
                  <a:lnTo>
                    <a:pt x="1913" y="8161"/>
                  </a:lnTo>
                  <a:lnTo>
                    <a:pt x="1913" y="8161"/>
                  </a:lnTo>
                  <a:lnTo>
                    <a:pt x="1913" y="8130"/>
                  </a:lnTo>
                  <a:lnTo>
                    <a:pt x="1920" y="8098"/>
                  </a:lnTo>
                  <a:lnTo>
                    <a:pt x="1936" y="8066"/>
                  </a:lnTo>
                  <a:lnTo>
                    <a:pt x="1961" y="8042"/>
                  </a:lnTo>
                  <a:lnTo>
                    <a:pt x="1984" y="8018"/>
                  </a:lnTo>
                  <a:lnTo>
                    <a:pt x="2007" y="8003"/>
                  </a:lnTo>
                  <a:lnTo>
                    <a:pt x="2040" y="7995"/>
                  </a:lnTo>
                  <a:lnTo>
                    <a:pt x="2071" y="7986"/>
                  </a:lnTo>
                  <a:lnTo>
                    <a:pt x="2071" y="7986"/>
                  </a:lnTo>
                  <a:lnTo>
                    <a:pt x="2111" y="7995"/>
                  </a:lnTo>
                  <a:lnTo>
                    <a:pt x="2142" y="8003"/>
                  </a:lnTo>
                  <a:lnTo>
                    <a:pt x="2175" y="8018"/>
                  </a:lnTo>
                  <a:lnTo>
                    <a:pt x="2198" y="8042"/>
                  </a:lnTo>
                  <a:lnTo>
                    <a:pt x="2222" y="8066"/>
                  </a:lnTo>
                  <a:lnTo>
                    <a:pt x="2238" y="8090"/>
                  </a:lnTo>
                  <a:lnTo>
                    <a:pt x="2246" y="8121"/>
                  </a:lnTo>
                  <a:lnTo>
                    <a:pt x="2246" y="8161"/>
                  </a:lnTo>
                  <a:lnTo>
                    <a:pt x="2246" y="8408"/>
                  </a:lnTo>
                  <a:lnTo>
                    <a:pt x="2246" y="8408"/>
                  </a:lnTo>
                  <a:lnTo>
                    <a:pt x="2246" y="8431"/>
                  </a:lnTo>
                  <a:lnTo>
                    <a:pt x="2238" y="8463"/>
                  </a:lnTo>
                  <a:lnTo>
                    <a:pt x="2231" y="8487"/>
                  </a:lnTo>
                  <a:lnTo>
                    <a:pt x="2214" y="8510"/>
                  </a:lnTo>
                  <a:lnTo>
                    <a:pt x="2167" y="8550"/>
                  </a:lnTo>
                  <a:lnTo>
                    <a:pt x="2142" y="8558"/>
                  </a:lnTo>
                  <a:lnTo>
                    <a:pt x="2111" y="8566"/>
                  </a:lnTo>
                  <a:lnTo>
                    <a:pt x="2032" y="8566"/>
                  </a:lnTo>
                  <a:lnTo>
                    <a:pt x="2032" y="8566"/>
                  </a:lnTo>
                  <a:lnTo>
                    <a:pt x="1984" y="8543"/>
                  </a:lnTo>
                  <a:lnTo>
                    <a:pt x="1944" y="8510"/>
                  </a:lnTo>
                  <a:lnTo>
                    <a:pt x="1920" y="8463"/>
                  </a:lnTo>
                  <a:lnTo>
                    <a:pt x="1913" y="8431"/>
                  </a:lnTo>
                  <a:lnTo>
                    <a:pt x="1913" y="8408"/>
                  </a:lnTo>
                  <a:close/>
                  <a:moveTo>
                    <a:pt x="4659" y="8408"/>
                  </a:moveTo>
                  <a:lnTo>
                    <a:pt x="4659" y="8161"/>
                  </a:lnTo>
                  <a:lnTo>
                    <a:pt x="4659" y="8161"/>
                  </a:lnTo>
                  <a:lnTo>
                    <a:pt x="4667" y="8121"/>
                  </a:lnTo>
                  <a:lnTo>
                    <a:pt x="4676" y="8090"/>
                  </a:lnTo>
                  <a:lnTo>
                    <a:pt x="4692" y="8066"/>
                  </a:lnTo>
                  <a:lnTo>
                    <a:pt x="4715" y="8042"/>
                  </a:lnTo>
                  <a:lnTo>
                    <a:pt x="4739" y="8018"/>
                  </a:lnTo>
                  <a:lnTo>
                    <a:pt x="4771" y="8003"/>
                  </a:lnTo>
                  <a:lnTo>
                    <a:pt x="4802" y="7995"/>
                  </a:lnTo>
                  <a:lnTo>
                    <a:pt x="4842" y="7986"/>
                  </a:lnTo>
                  <a:lnTo>
                    <a:pt x="4842" y="7986"/>
                  </a:lnTo>
                  <a:lnTo>
                    <a:pt x="4874" y="7995"/>
                  </a:lnTo>
                  <a:lnTo>
                    <a:pt x="4906" y="8003"/>
                  </a:lnTo>
                  <a:lnTo>
                    <a:pt x="4937" y="8018"/>
                  </a:lnTo>
                  <a:lnTo>
                    <a:pt x="4962" y="8042"/>
                  </a:lnTo>
                  <a:lnTo>
                    <a:pt x="4985" y="8066"/>
                  </a:lnTo>
                  <a:lnTo>
                    <a:pt x="5001" y="8090"/>
                  </a:lnTo>
                  <a:lnTo>
                    <a:pt x="5009" y="8121"/>
                  </a:lnTo>
                  <a:lnTo>
                    <a:pt x="5017" y="8161"/>
                  </a:lnTo>
                  <a:lnTo>
                    <a:pt x="5017" y="8408"/>
                  </a:lnTo>
                  <a:lnTo>
                    <a:pt x="5017" y="8408"/>
                  </a:lnTo>
                  <a:lnTo>
                    <a:pt x="5017" y="8431"/>
                  </a:lnTo>
                  <a:lnTo>
                    <a:pt x="5009" y="8463"/>
                  </a:lnTo>
                  <a:lnTo>
                    <a:pt x="4993" y="8487"/>
                  </a:lnTo>
                  <a:lnTo>
                    <a:pt x="4977" y="8510"/>
                  </a:lnTo>
                  <a:lnTo>
                    <a:pt x="4937" y="8550"/>
                  </a:lnTo>
                  <a:lnTo>
                    <a:pt x="4914" y="8558"/>
                  </a:lnTo>
                  <a:lnTo>
                    <a:pt x="4882" y="8566"/>
                  </a:lnTo>
                  <a:lnTo>
                    <a:pt x="4794" y="8566"/>
                  </a:lnTo>
                  <a:lnTo>
                    <a:pt x="4794" y="8566"/>
                  </a:lnTo>
                  <a:lnTo>
                    <a:pt x="4771" y="8558"/>
                  </a:lnTo>
                  <a:lnTo>
                    <a:pt x="4739" y="8550"/>
                  </a:lnTo>
                  <a:lnTo>
                    <a:pt x="4700" y="8510"/>
                  </a:lnTo>
                  <a:lnTo>
                    <a:pt x="4684" y="8487"/>
                  </a:lnTo>
                  <a:lnTo>
                    <a:pt x="4676" y="8463"/>
                  </a:lnTo>
                  <a:lnTo>
                    <a:pt x="4667" y="8431"/>
                  </a:lnTo>
                  <a:lnTo>
                    <a:pt x="4659" y="8408"/>
                  </a:lnTo>
                  <a:close/>
                  <a:moveTo>
                    <a:pt x="6017" y="8408"/>
                  </a:moveTo>
                  <a:lnTo>
                    <a:pt x="6017" y="8161"/>
                  </a:lnTo>
                  <a:lnTo>
                    <a:pt x="6017" y="8161"/>
                  </a:lnTo>
                  <a:lnTo>
                    <a:pt x="6017" y="8130"/>
                  </a:lnTo>
                  <a:lnTo>
                    <a:pt x="6025" y="8098"/>
                  </a:lnTo>
                  <a:lnTo>
                    <a:pt x="6042" y="8066"/>
                  </a:lnTo>
                  <a:lnTo>
                    <a:pt x="6065" y="8042"/>
                  </a:lnTo>
                  <a:lnTo>
                    <a:pt x="6089" y="8018"/>
                  </a:lnTo>
                  <a:lnTo>
                    <a:pt x="6113" y="8003"/>
                  </a:lnTo>
                  <a:lnTo>
                    <a:pt x="6144" y="7995"/>
                  </a:lnTo>
                  <a:lnTo>
                    <a:pt x="6177" y="7986"/>
                  </a:lnTo>
                  <a:lnTo>
                    <a:pt x="6177" y="7986"/>
                  </a:lnTo>
                  <a:lnTo>
                    <a:pt x="6216" y="7995"/>
                  </a:lnTo>
                  <a:lnTo>
                    <a:pt x="6248" y="8003"/>
                  </a:lnTo>
                  <a:lnTo>
                    <a:pt x="6279" y="8018"/>
                  </a:lnTo>
                  <a:lnTo>
                    <a:pt x="6303" y="8042"/>
                  </a:lnTo>
                  <a:lnTo>
                    <a:pt x="6327" y="8066"/>
                  </a:lnTo>
                  <a:lnTo>
                    <a:pt x="6343" y="8090"/>
                  </a:lnTo>
                  <a:lnTo>
                    <a:pt x="6351" y="8121"/>
                  </a:lnTo>
                  <a:lnTo>
                    <a:pt x="6351" y="8161"/>
                  </a:lnTo>
                  <a:lnTo>
                    <a:pt x="6351" y="8408"/>
                  </a:lnTo>
                  <a:lnTo>
                    <a:pt x="6351" y="8408"/>
                  </a:lnTo>
                  <a:lnTo>
                    <a:pt x="6351" y="8431"/>
                  </a:lnTo>
                  <a:lnTo>
                    <a:pt x="6343" y="8463"/>
                  </a:lnTo>
                  <a:lnTo>
                    <a:pt x="6327" y="8487"/>
                  </a:lnTo>
                  <a:lnTo>
                    <a:pt x="6312" y="8510"/>
                  </a:lnTo>
                  <a:lnTo>
                    <a:pt x="6272" y="8550"/>
                  </a:lnTo>
                  <a:lnTo>
                    <a:pt x="6248" y="8558"/>
                  </a:lnTo>
                  <a:lnTo>
                    <a:pt x="6216" y="8566"/>
                  </a:lnTo>
                  <a:lnTo>
                    <a:pt x="6137" y="8566"/>
                  </a:lnTo>
                  <a:lnTo>
                    <a:pt x="6137" y="8566"/>
                  </a:lnTo>
                  <a:lnTo>
                    <a:pt x="6089" y="8543"/>
                  </a:lnTo>
                  <a:lnTo>
                    <a:pt x="6050" y="8510"/>
                  </a:lnTo>
                  <a:lnTo>
                    <a:pt x="6025" y="8463"/>
                  </a:lnTo>
                  <a:lnTo>
                    <a:pt x="6017" y="8431"/>
                  </a:lnTo>
                  <a:lnTo>
                    <a:pt x="6017" y="8408"/>
                  </a:lnTo>
                  <a:close/>
                  <a:moveTo>
                    <a:pt x="5930" y="413"/>
                  </a:moveTo>
                  <a:lnTo>
                    <a:pt x="5930" y="1136"/>
                  </a:lnTo>
                  <a:lnTo>
                    <a:pt x="5398" y="1136"/>
                  </a:lnTo>
                  <a:lnTo>
                    <a:pt x="5398" y="3351"/>
                  </a:lnTo>
                  <a:lnTo>
                    <a:pt x="6557" y="5423"/>
                  </a:lnTo>
                  <a:lnTo>
                    <a:pt x="3938" y="5423"/>
                  </a:lnTo>
                  <a:lnTo>
                    <a:pt x="3913" y="413"/>
                  </a:lnTo>
                  <a:lnTo>
                    <a:pt x="5930" y="413"/>
                  </a:lnTo>
                  <a:close/>
                  <a:moveTo>
                    <a:pt x="3008" y="3351"/>
                  </a:moveTo>
                  <a:lnTo>
                    <a:pt x="3008" y="1136"/>
                  </a:lnTo>
                  <a:lnTo>
                    <a:pt x="2476" y="1136"/>
                  </a:lnTo>
                  <a:lnTo>
                    <a:pt x="2476" y="413"/>
                  </a:lnTo>
                  <a:lnTo>
                    <a:pt x="3500" y="413"/>
                  </a:lnTo>
                  <a:lnTo>
                    <a:pt x="3533" y="5423"/>
                  </a:lnTo>
                  <a:lnTo>
                    <a:pt x="1857" y="5423"/>
                  </a:lnTo>
                  <a:lnTo>
                    <a:pt x="3008" y="3351"/>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8" name="Freeform 2"/>
            <p:cNvSpPr>
              <a:spLocks noChangeArrowheads="1"/>
            </p:cNvSpPr>
            <p:nvPr/>
          </p:nvSpPr>
          <p:spPr bwMode="auto">
            <a:xfrm>
              <a:off x="7475538" y="3373438"/>
              <a:ext cx="211137" cy="295275"/>
            </a:xfrm>
            <a:custGeom>
              <a:avLst/>
              <a:gdLst>
                <a:gd name="T0" fmla="*/ 293 w 588"/>
                <a:gd name="T1" fmla="*/ 818 h 819"/>
                <a:gd name="T2" fmla="*/ 405 w 588"/>
                <a:gd name="T3" fmla="*/ 794 h 819"/>
                <a:gd name="T4" fmla="*/ 492 w 588"/>
                <a:gd name="T5" fmla="*/ 731 h 819"/>
                <a:gd name="T6" fmla="*/ 563 w 588"/>
                <a:gd name="T7" fmla="*/ 635 h 819"/>
                <a:gd name="T8" fmla="*/ 587 w 588"/>
                <a:gd name="T9" fmla="*/ 524 h 819"/>
                <a:gd name="T10" fmla="*/ 587 w 588"/>
                <a:gd name="T11" fmla="*/ 270 h 819"/>
                <a:gd name="T12" fmla="*/ 563 w 588"/>
                <a:gd name="T13" fmla="*/ 167 h 819"/>
                <a:gd name="T14" fmla="*/ 492 w 588"/>
                <a:gd name="T15" fmla="*/ 79 h 819"/>
                <a:gd name="T16" fmla="*/ 405 w 588"/>
                <a:gd name="T17" fmla="*/ 16 h 819"/>
                <a:gd name="T18" fmla="*/ 293 w 588"/>
                <a:gd name="T19" fmla="*/ 0 h 819"/>
                <a:gd name="T20" fmla="*/ 230 w 588"/>
                <a:gd name="T21" fmla="*/ 0 h 819"/>
                <a:gd name="T22" fmla="*/ 127 w 588"/>
                <a:gd name="T23" fmla="*/ 48 h 819"/>
                <a:gd name="T24" fmla="*/ 47 w 588"/>
                <a:gd name="T25" fmla="*/ 119 h 819"/>
                <a:gd name="T26" fmla="*/ 0 w 588"/>
                <a:gd name="T27" fmla="*/ 214 h 819"/>
                <a:gd name="T28" fmla="*/ 0 w 588"/>
                <a:gd name="T29" fmla="*/ 524 h 819"/>
                <a:gd name="T30" fmla="*/ 0 w 588"/>
                <a:gd name="T31" fmla="*/ 588 h 819"/>
                <a:gd name="T32" fmla="*/ 47 w 588"/>
                <a:gd name="T33" fmla="*/ 683 h 819"/>
                <a:gd name="T34" fmla="*/ 127 w 588"/>
                <a:gd name="T35" fmla="*/ 762 h 819"/>
                <a:gd name="T36" fmla="*/ 230 w 588"/>
                <a:gd name="T37" fmla="*/ 810 h 819"/>
                <a:gd name="T38" fmla="*/ 110 w 588"/>
                <a:gd name="T39" fmla="*/ 270 h 819"/>
                <a:gd name="T40" fmla="*/ 118 w 588"/>
                <a:gd name="T41" fmla="*/ 239 h 819"/>
                <a:gd name="T42" fmla="*/ 143 w 588"/>
                <a:gd name="T43" fmla="*/ 183 h 819"/>
                <a:gd name="T44" fmla="*/ 190 w 588"/>
                <a:gd name="T45" fmla="*/ 143 h 819"/>
                <a:gd name="T46" fmla="*/ 253 w 588"/>
                <a:gd name="T47" fmla="*/ 119 h 819"/>
                <a:gd name="T48" fmla="*/ 293 w 588"/>
                <a:gd name="T49" fmla="*/ 112 h 819"/>
                <a:gd name="T50" fmla="*/ 357 w 588"/>
                <a:gd name="T51" fmla="*/ 127 h 819"/>
                <a:gd name="T52" fmla="*/ 413 w 588"/>
                <a:gd name="T53" fmla="*/ 167 h 819"/>
                <a:gd name="T54" fmla="*/ 452 w 588"/>
                <a:gd name="T55" fmla="*/ 214 h 819"/>
                <a:gd name="T56" fmla="*/ 469 w 588"/>
                <a:gd name="T57" fmla="*/ 270 h 819"/>
                <a:gd name="T58" fmla="*/ 469 w 588"/>
                <a:gd name="T59" fmla="*/ 524 h 819"/>
                <a:gd name="T60" fmla="*/ 452 w 588"/>
                <a:gd name="T61" fmla="*/ 588 h 819"/>
                <a:gd name="T62" fmla="*/ 413 w 588"/>
                <a:gd name="T63" fmla="*/ 643 h 819"/>
                <a:gd name="T64" fmla="*/ 357 w 588"/>
                <a:gd name="T65" fmla="*/ 683 h 819"/>
                <a:gd name="T66" fmla="*/ 293 w 588"/>
                <a:gd name="T67" fmla="*/ 698 h 819"/>
                <a:gd name="T68" fmla="*/ 253 w 588"/>
                <a:gd name="T69" fmla="*/ 691 h 819"/>
                <a:gd name="T70" fmla="*/ 190 w 588"/>
                <a:gd name="T71" fmla="*/ 667 h 819"/>
                <a:gd name="T72" fmla="*/ 143 w 588"/>
                <a:gd name="T73" fmla="*/ 619 h 819"/>
                <a:gd name="T74" fmla="*/ 118 w 588"/>
                <a:gd name="T75" fmla="*/ 556 h 819"/>
                <a:gd name="T76" fmla="*/ 110 w 588"/>
                <a:gd name="T77" fmla="*/ 270 h 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88" h="819">
                  <a:moveTo>
                    <a:pt x="293" y="818"/>
                  </a:moveTo>
                  <a:lnTo>
                    <a:pt x="293" y="818"/>
                  </a:lnTo>
                  <a:lnTo>
                    <a:pt x="349" y="810"/>
                  </a:lnTo>
                  <a:lnTo>
                    <a:pt x="405" y="794"/>
                  </a:lnTo>
                  <a:lnTo>
                    <a:pt x="452" y="762"/>
                  </a:lnTo>
                  <a:lnTo>
                    <a:pt x="492" y="731"/>
                  </a:lnTo>
                  <a:lnTo>
                    <a:pt x="531" y="683"/>
                  </a:lnTo>
                  <a:lnTo>
                    <a:pt x="563" y="635"/>
                  </a:lnTo>
                  <a:lnTo>
                    <a:pt x="579" y="580"/>
                  </a:lnTo>
                  <a:lnTo>
                    <a:pt x="587" y="524"/>
                  </a:lnTo>
                  <a:lnTo>
                    <a:pt x="587" y="270"/>
                  </a:lnTo>
                  <a:lnTo>
                    <a:pt x="587" y="270"/>
                  </a:lnTo>
                  <a:lnTo>
                    <a:pt x="579" y="214"/>
                  </a:lnTo>
                  <a:lnTo>
                    <a:pt x="563" y="167"/>
                  </a:lnTo>
                  <a:lnTo>
                    <a:pt x="531" y="119"/>
                  </a:lnTo>
                  <a:lnTo>
                    <a:pt x="492" y="79"/>
                  </a:lnTo>
                  <a:lnTo>
                    <a:pt x="452" y="48"/>
                  </a:lnTo>
                  <a:lnTo>
                    <a:pt x="405" y="16"/>
                  </a:lnTo>
                  <a:lnTo>
                    <a:pt x="349" y="0"/>
                  </a:lnTo>
                  <a:lnTo>
                    <a:pt x="293" y="0"/>
                  </a:lnTo>
                  <a:lnTo>
                    <a:pt x="293" y="0"/>
                  </a:lnTo>
                  <a:lnTo>
                    <a:pt x="230" y="0"/>
                  </a:lnTo>
                  <a:lnTo>
                    <a:pt x="174" y="16"/>
                  </a:lnTo>
                  <a:lnTo>
                    <a:pt x="127" y="48"/>
                  </a:lnTo>
                  <a:lnTo>
                    <a:pt x="87" y="79"/>
                  </a:lnTo>
                  <a:lnTo>
                    <a:pt x="47" y="119"/>
                  </a:lnTo>
                  <a:lnTo>
                    <a:pt x="23" y="167"/>
                  </a:lnTo>
                  <a:lnTo>
                    <a:pt x="0" y="214"/>
                  </a:lnTo>
                  <a:lnTo>
                    <a:pt x="0" y="270"/>
                  </a:lnTo>
                  <a:lnTo>
                    <a:pt x="0" y="524"/>
                  </a:lnTo>
                  <a:lnTo>
                    <a:pt x="0" y="524"/>
                  </a:lnTo>
                  <a:lnTo>
                    <a:pt x="0" y="588"/>
                  </a:lnTo>
                  <a:lnTo>
                    <a:pt x="23" y="635"/>
                  </a:lnTo>
                  <a:lnTo>
                    <a:pt x="47" y="683"/>
                  </a:lnTo>
                  <a:lnTo>
                    <a:pt x="87" y="731"/>
                  </a:lnTo>
                  <a:lnTo>
                    <a:pt x="127" y="762"/>
                  </a:lnTo>
                  <a:lnTo>
                    <a:pt x="182" y="794"/>
                  </a:lnTo>
                  <a:lnTo>
                    <a:pt x="230" y="810"/>
                  </a:lnTo>
                  <a:lnTo>
                    <a:pt x="293" y="818"/>
                  </a:lnTo>
                  <a:close/>
                  <a:moveTo>
                    <a:pt x="110" y="270"/>
                  </a:moveTo>
                  <a:lnTo>
                    <a:pt x="110" y="270"/>
                  </a:lnTo>
                  <a:lnTo>
                    <a:pt x="118" y="239"/>
                  </a:lnTo>
                  <a:lnTo>
                    <a:pt x="127" y="214"/>
                  </a:lnTo>
                  <a:lnTo>
                    <a:pt x="143" y="183"/>
                  </a:lnTo>
                  <a:lnTo>
                    <a:pt x="166" y="158"/>
                  </a:lnTo>
                  <a:lnTo>
                    <a:pt x="190" y="143"/>
                  </a:lnTo>
                  <a:lnTo>
                    <a:pt x="222" y="127"/>
                  </a:lnTo>
                  <a:lnTo>
                    <a:pt x="253" y="119"/>
                  </a:lnTo>
                  <a:lnTo>
                    <a:pt x="293" y="112"/>
                  </a:lnTo>
                  <a:lnTo>
                    <a:pt x="293" y="112"/>
                  </a:lnTo>
                  <a:lnTo>
                    <a:pt x="325" y="119"/>
                  </a:lnTo>
                  <a:lnTo>
                    <a:pt x="357" y="127"/>
                  </a:lnTo>
                  <a:lnTo>
                    <a:pt x="388" y="143"/>
                  </a:lnTo>
                  <a:lnTo>
                    <a:pt x="413" y="167"/>
                  </a:lnTo>
                  <a:lnTo>
                    <a:pt x="436" y="183"/>
                  </a:lnTo>
                  <a:lnTo>
                    <a:pt x="452" y="214"/>
                  </a:lnTo>
                  <a:lnTo>
                    <a:pt x="460" y="239"/>
                  </a:lnTo>
                  <a:lnTo>
                    <a:pt x="469" y="270"/>
                  </a:lnTo>
                  <a:lnTo>
                    <a:pt x="469" y="524"/>
                  </a:lnTo>
                  <a:lnTo>
                    <a:pt x="469" y="524"/>
                  </a:lnTo>
                  <a:lnTo>
                    <a:pt x="460" y="556"/>
                  </a:lnTo>
                  <a:lnTo>
                    <a:pt x="452" y="588"/>
                  </a:lnTo>
                  <a:lnTo>
                    <a:pt x="436" y="619"/>
                  </a:lnTo>
                  <a:lnTo>
                    <a:pt x="413" y="643"/>
                  </a:lnTo>
                  <a:lnTo>
                    <a:pt x="380" y="667"/>
                  </a:lnTo>
                  <a:lnTo>
                    <a:pt x="357" y="683"/>
                  </a:lnTo>
                  <a:lnTo>
                    <a:pt x="325" y="691"/>
                  </a:lnTo>
                  <a:lnTo>
                    <a:pt x="293" y="698"/>
                  </a:lnTo>
                  <a:lnTo>
                    <a:pt x="293" y="698"/>
                  </a:lnTo>
                  <a:lnTo>
                    <a:pt x="253" y="691"/>
                  </a:lnTo>
                  <a:lnTo>
                    <a:pt x="222" y="683"/>
                  </a:lnTo>
                  <a:lnTo>
                    <a:pt x="190" y="667"/>
                  </a:lnTo>
                  <a:lnTo>
                    <a:pt x="166" y="643"/>
                  </a:lnTo>
                  <a:lnTo>
                    <a:pt x="143" y="619"/>
                  </a:lnTo>
                  <a:lnTo>
                    <a:pt x="127" y="588"/>
                  </a:lnTo>
                  <a:lnTo>
                    <a:pt x="118" y="556"/>
                  </a:lnTo>
                  <a:lnTo>
                    <a:pt x="110" y="524"/>
                  </a:lnTo>
                  <a:lnTo>
                    <a:pt x="110" y="27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9" name="Freeform 3"/>
            <p:cNvSpPr>
              <a:spLocks noChangeArrowheads="1"/>
            </p:cNvSpPr>
            <p:nvPr/>
          </p:nvSpPr>
          <p:spPr bwMode="auto">
            <a:xfrm>
              <a:off x="6834188" y="3394075"/>
              <a:ext cx="42862" cy="246063"/>
            </a:xfrm>
            <a:custGeom>
              <a:avLst/>
              <a:gdLst>
                <a:gd name="T0" fmla="*/ 0 w 120"/>
                <a:gd name="T1" fmla="*/ 683 h 684"/>
                <a:gd name="T2" fmla="*/ 119 w 120"/>
                <a:gd name="T3" fmla="*/ 683 h 684"/>
                <a:gd name="T4" fmla="*/ 119 w 120"/>
                <a:gd name="T5" fmla="*/ 0 h 684"/>
                <a:gd name="T6" fmla="*/ 0 w 120"/>
                <a:gd name="T7" fmla="*/ 0 h 684"/>
                <a:gd name="T8" fmla="*/ 0 w 120"/>
                <a:gd name="T9" fmla="*/ 683 h 684"/>
              </a:gdLst>
              <a:ahLst/>
              <a:cxnLst>
                <a:cxn ang="0">
                  <a:pos x="T0" y="T1"/>
                </a:cxn>
                <a:cxn ang="0">
                  <a:pos x="T2" y="T3"/>
                </a:cxn>
                <a:cxn ang="0">
                  <a:pos x="T4" y="T5"/>
                </a:cxn>
                <a:cxn ang="0">
                  <a:pos x="T6" y="T7"/>
                </a:cxn>
                <a:cxn ang="0">
                  <a:pos x="T8" y="T9"/>
                </a:cxn>
              </a:cxnLst>
              <a:rect l="0" t="0" r="r" b="b"/>
              <a:pathLst>
                <a:path w="120" h="684">
                  <a:moveTo>
                    <a:pt x="0" y="683"/>
                  </a:moveTo>
                  <a:lnTo>
                    <a:pt x="119" y="683"/>
                  </a:lnTo>
                  <a:lnTo>
                    <a:pt x="119" y="0"/>
                  </a:lnTo>
                  <a:lnTo>
                    <a:pt x="0" y="0"/>
                  </a:lnTo>
                  <a:lnTo>
                    <a:pt x="0" y="68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0" name="Freeform 4"/>
            <p:cNvSpPr>
              <a:spLocks noChangeArrowheads="1"/>
            </p:cNvSpPr>
            <p:nvPr/>
          </p:nvSpPr>
          <p:spPr bwMode="auto">
            <a:xfrm>
              <a:off x="7315200" y="3394075"/>
              <a:ext cx="42863" cy="246063"/>
            </a:xfrm>
            <a:custGeom>
              <a:avLst/>
              <a:gdLst>
                <a:gd name="T0" fmla="*/ 0 w 120"/>
                <a:gd name="T1" fmla="*/ 683 h 684"/>
                <a:gd name="T2" fmla="*/ 119 w 120"/>
                <a:gd name="T3" fmla="*/ 683 h 684"/>
                <a:gd name="T4" fmla="*/ 119 w 120"/>
                <a:gd name="T5" fmla="*/ 0 h 684"/>
                <a:gd name="T6" fmla="*/ 0 w 120"/>
                <a:gd name="T7" fmla="*/ 0 h 684"/>
                <a:gd name="T8" fmla="*/ 0 w 120"/>
                <a:gd name="T9" fmla="*/ 683 h 684"/>
              </a:gdLst>
              <a:ahLst/>
              <a:cxnLst>
                <a:cxn ang="0">
                  <a:pos x="T0" y="T1"/>
                </a:cxn>
                <a:cxn ang="0">
                  <a:pos x="T2" y="T3"/>
                </a:cxn>
                <a:cxn ang="0">
                  <a:pos x="T4" y="T5"/>
                </a:cxn>
                <a:cxn ang="0">
                  <a:pos x="T6" y="T7"/>
                </a:cxn>
                <a:cxn ang="0">
                  <a:pos x="T8" y="T9"/>
                </a:cxn>
              </a:cxnLst>
              <a:rect l="0" t="0" r="r" b="b"/>
              <a:pathLst>
                <a:path w="120" h="684">
                  <a:moveTo>
                    <a:pt x="0" y="683"/>
                  </a:moveTo>
                  <a:lnTo>
                    <a:pt x="119" y="683"/>
                  </a:lnTo>
                  <a:lnTo>
                    <a:pt x="119" y="0"/>
                  </a:lnTo>
                  <a:lnTo>
                    <a:pt x="0" y="0"/>
                  </a:lnTo>
                  <a:lnTo>
                    <a:pt x="0" y="68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1" name="Freeform 5"/>
            <p:cNvSpPr>
              <a:spLocks noChangeArrowheads="1"/>
            </p:cNvSpPr>
            <p:nvPr/>
          </p:nvSpPr>
          <p:spPr bwMode="auto">
            <a:xfrm>
              <a:off x="6505575" y="3373438"/>
              <a:ext cx="212725" cy="295275"/>
            </a:xfrm>
            <a:custGeom>
              <a:avLst/>
              <a:gdLst>
                <a:gd name="T0" fmla="*/ 293 w 589"/>
                <a:gd name="T1" fmla="*/ 0 h 819"/>
                <a:gd name="T2" fmla="*/ 183 w 589"/>
                <a:gd name="T3" fmla="*/ 16 h 819"/>
                <a:gd name="T4" fmla="*/ 87 w 589"/>
                <a:gd name="T5" fmla="*/ 79 h 819"/>
                <a:gd name="T6" fmla="*/ 23 w 589"/>
                <a:gd name="T7" fmla="*/ 167 h 819"/>
                <a:gd name="T8" fmla="*/ 0 w 589"/>
                <a:gd name="T9" fmla="*/ 270 h 819"/>
                <a:gd name="T10" fmla="*/ 0 w 589"/>
                <a:gd name="T11" fmla="*/ 524 h 819"/>
                <a:gd name="T12" fmla="*/ 23 w 589"/>
                <a:gd name="T13" fmla="*/ 635 h 819"/>
                <a:gd name="T14" fmla="*/ 87 w 589"/>
                <a:gd name="T15" fmla="*/ 731 h 819"/>
                <a:gd name="T16" fmla="*/ 183 w 589"/>
                <a:gd name="T17" fmla="*/ 794 h 819"/>
                <a:gd name="T18" fmla="*/ 293 w 589"/>
                <a:gd name="T19" fmla="*/ 818 h 819"/>
                <a:gd name="T20" fmla="*/ 349 w 589"/>
                <a:gd name="T21" fmla="*/ 810 h 819"/>
                <a:gd name="T22" fmla="*/ 453 w 589"/>
                <a:gd name="T23" fmla="*/ 762 h 819"/>
                <a:gd name="T24" fmla="*/ 540 w 589"/>
                <a:gd name="T25" fmla="*/ 683 h 819"/>
                <a:gd name="T26" fmla="*/ 580 w 589"/>
                <a:gd name="T27" fmla="*/ 588 h 819"/>
                <a:gd name="T28" fmla="*/ 588 w 589"/>
                <a:gd name="T29" fmla="*/ 270 h 819"/>
                <a:gd name="T30" fmla="*/ 580 w 589"/>
                <a:gd name="T31" fmla="*/ 214 h 819"/>
                <a:gd name="T32" fmla="*/ 540 w 589"/>
                <a:gd name="T33" fmla="*/ 119 h 819"/>
                <a:gd name="T34" fmla="*/ 461 w 589"/>
                <a:gd name="T35" fmla="*/ 48 h 819"/>
                <a:gd name="T36" fmla="*/ 357 w 589"/>
                <a:gd name="T37" fmla="*/ 0 h 819"/>
                <a:gd name="T38" fmla="*/ 468 w 589"/>
                <a:gd name="T39" fmla="*/ 524 h 819"/>
                <a:gd name="T40" fmla="*/ 468 w 589"/>
                <a:gd name="T41" fmla="*/ 556 h 819"/>
                <a:gd name="T42" fmla="*/ 445 w 589"/>
                <a:gd name="T43" fmla="*/ 619 h 819"/>
                <a:gd name="T44" fmla="*/ 397 w 589"/>
                <a:gd name="T45" fmla="*/ 667 h 819"/>
                <a:gd name="T46" fmla="*/ 333 w 589"/>
                <a:gd name="T47" fmla="*/ 691 h 819"/>
                <a:gd name="T48" fmla="*/ 293 w 589"/>
                <a:gd name="T49" fmla="*/ 698 h 819"/>
                <a:gd name="T50" fmla="*/ 222 w 589"/>
                <a:gd name="T51" fmla="*/ 683 h 819"/>
                <a:gd name="T52" fmla="*/ 167 w 589"/>
                <a:gd name="T53" fmla="*/ 643 h 819"/>
                <a:gd name="T54" fmla="*/ 135 w 589"/>
                <a:gd name="T55" fmla="*/ 588 h 819"/>
                <a:gd name="T56" fmla="*/ 119 w 589"/>
                <a:gd name="T57" fmla="*/ 524 h 819"/>
                <a:gd name="T58" fmla="*/ 119 w 589"/>
                <a:gd name="T59" fmla="*/ 270 h 819"/>
                <a:gd name="T60" fmla="*/ 135 w 589"/>
                <a:gd name="T61" fmla="*/ 214 h 819"/>
                <a:gd name="T62" fmla="*/ 175 w 589"/>
                <a:gd name="T63" fmla="*/ 158 h 819"/>
                <a:gd name="T64" fmla="*/ 230 w 589"/>
                <a:gd name="T65" fmla="*/ 127 h 819"/>
                <a:gd name="T66" fmla="*/ 293 w 589"/>
                <a:gd name="T67" fmla="*/ 112 h 819"/>
                <a:gd name="T68" fmla="*/ 333 w 589"/>
                <a:gd name="T69" fmla="*/ 119 h 819"/>
                <a:gd name="T70" fmla="*/ 389 w 589"/>
                <a:gd name="T71" fmla="*/ 143 h 819"/>
                <a:gd name="T72" fmla="*/ 437 w 589"/>
                <a:gd name="T73" fmla="*/ 183 h 819"/>
                <a:gd name="T74" fmla="*/ 468 w 589"/>
                <a:gd name="T75" fmla="*/ 239 h 819"/>
                <a:gd name="T76" fmla="*/ 468 w 589"/>
                <a:gd name="T77" fmla="*/ 524 h 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89" h="819">
                  <a:moveTo>
                    <a:pt x="293" y="0"/>
                  </a:moveTo>
                  <a:lnTo>
                    <a:pt x="293" y="0"/>
                  </a:lnTo>
                  <a:lnTo>
                    <a:pt x="239" y="0"/>
                  </a:lnTo>
                  <a:lnTo>
                    <a:pt x="183" y="16"/>
                  </a:lnTo>
                  <a:lnTo>
                    <a:pt x="127" y="48"/>
                  </a:lnTo>
                  <a:lnTo>
                    <a:pt x="87" y="79"/>
                  </a:lnTo>
                  <a:lnTo>
                    <a:pt x="48" y="119"/>
                  </a:lnTo>
                  <a:lnTo>
                    <a:pt x="23" y="167"/>
                  </a:lnTo>
                  <a:lnTo>
                    <a:pt x="8" y="214"/>
                  </a:lnTo>
                  <a:lnTo>
                    <a:pt x="0" y="270"/>
                  </a:lnTo>
                  <a:lnTo>
                    <a:pt x="0" y="524"/>
                  </a:lnTo>
                  <a:lnTo>
                    <a:pt x="0" y="524"/>
                  </a:lnTo>
                  <a:lnTo>
                    <a:pt x="8" y="588"/>
                  </a:lnTo>
                  <a:lnTo>
                    <a:pt x="23" y="635"/>
                  </a:lnTo>
                  <a:lnTo>
                    <a:pt x="56" y="683"/>
                  </a:lnTo>
                  <a:lnTo>
                    <a:pt x="87" y="731"/>
                  </a:lnTo>
                  <a:lnTo>
                    <a:pt x="135" y="762"/>
                  </a:lnTo>
                  <a:lnTo>
                    <a:pt x="183" y="794"/>
                  </a:lnTo>
                  <a:lnTo>
                    <a:pt x="239" y="810"/>
                  </a:lnTo>
                  <a:lnTo>
                    <a:pt x="293" y="818"/>
                  </a:lnTo>
                  <a:lnTo>
                    <a:pt x="293" y="818"/>
                  </a:lnTo>
                  <a:lnTo>
                    <a:pt x="349" y="810"/>
                  </a:lnTo>
                  <a:lnTo>
                    <a:pt x="405" y="794"/>
                  </a:lnTo>
                  <a:lnTo>
                    <a:pt x="453" y="762"/>
                  </a:lnTo>
                  <a:lnTo>
                    <a:pt x="500" y="731"/>
                  </a:lnTo>
                  <a:lnTo>
                    <a:pt x="540" y="683"/>
                  </a:lnTo>
                  <a:lnTo>
                    <a:pt x="563" y="635"/>
                  </a:lnTo>
                  <a:lnTo>
                    <a:pt x="580" y="588"/>
                  </a:lnTo>
                  <a:lnTo>
                    <a:pt x="588" y="524"/>
                  </a:lnTo>
                  <a:lnTo>
                    <a:pt x="588" y="270"/>
                  </a:lnTo>
                  <a:lnTo>
                    <a:pt x="588" y="270"/>
                  </a:lnTo>
                  <a:lnTo>
                    <a:pt x="580" y="214"/>
                  </a:lnTo>
                  <a:lnTo>
                    <a:pt x="563" y="167"/>
                  </a:lnTo>
                  <a:lnTo>
                    <a:pt x="540" y="119"/>
                  </a:lnTo>
                  <a:lnTo>
                    <a:pt x="500" y="79"/>
                  </a:lnTo>
                  <a:lnTo>
                    <a:pt x="461" y="48"/>
                  </a:lnTo>
                  <a:lnTo>
                    <a:pt x="413" y="16"/>
                  </a:lnTo>
                  <a:lnTo>
                    <a:pt x="357" y="0"/>
                  </a:lnTo>
                  <a:lnTo>
                    <a:pt x="293" y="0"/>
                  </a:lnTo>
                  <a:close/>
                  <a:moveTo>
                    <a:pt x="468" y="524"/>
                  </a:moveTo>
                  <a:lnTo>
                    <a:pt x="468" y="524"/>
                  </a:lnTo>
                  <a:lnTo>
                    <a:pt x="468" y="556"/>
                  </a:lnTo>
                  <a:lnTo>
                    <a:pt x="461" y="588"/>
                  </a:lnTo>
                  <a:lnTo>
                    <a:pt x="445" y="619"/>
                  </a:lnTo>
                  <a:lnTo>
                    <a:pt x="420" y="643"/>
                  </a:lnTo>
                  <a:lnTo>
                    <a:pt x="397" y="667"/>
                  </a:lnTo>
                  <a:lnTo>
                    <a:pt x="365" y="683"/>
                  </a:lnTo>
                  <a:lnTo>
                    <a:pt x="333" y="691"/>
                  </a:lnTo>
                  <a:lnTo>
                    <a:pt x="293" y="698"/>
                  </a:lnTo>
                  <a:lnTo>
                    <a:pt x="293" y="698"/>
                  </a:lnTo>
                  <a:lnTo>
                    <a:pt x="262" y="691"/>
                  </a:lnTo>
                  <a:lnTo>
                    <a:pt x="222" y="683"/>
                  </a:lnTo>
                  <a:lnTo>
                    <a:pt x="198" y="667"/>
                  </a:lnTo>
                  <a:lnTo>
                    <a:pt x="167" y="643"/>
                  </a:lnTo>
                  <a:lnTo>
                    <a:pt x="150" y="619"/>
                  </a:lnTo>
                  <a:lnTo>
                    <a:pt x="135" y="588"/>
                  </a:lnTo>
                  <a:lnTo>
                    <a:pt x="119" y="556"/>
                  </a:lnTo>
                  <a:lnTo>
                    <a:pt x="119" y="524"/>
                  </a:lnTo>
                  <a:lnTo>
                    <a:pt x="119" y="270"/>
                  </a:lnTo>
                  <a:lnTo>
                    <a:pt x="119" y="270"/>
                  </a:lnTo>
                  <a:lnTo>
                    <a:pt x="119" y="239"/>
                  </a:lnTo>
                  <a:lnTo>
                    <a:pt x="135" y="214"/>
                  </a:lnTo>
                  <a:lnTo>
                    <a:pt x="150" y="183"/>
                  </a:lnTo>
                  <a:lnTo>
                    <a:pt x="175" y="158"/>
                  </a:lnTo>
                  <a:lnTo>
                    <a:pt x="198" y="143"/>
                  </a:lnTo>
                  <a:lnTo>
                    <a:pt x="230" y="127"/>
                  </a:lnTo>
                  <a:lnTo>
                    <a:pt x="262" y="119"/>
                  </a:lnTo>
                  <a:lnTo>
                    <a:pt x="293" y="112"/>
                  </a:lnTo>
                  <a:lnTo>
                    <a:pt x="293" y="112"/>
                  </a:lnTo>
                  <a:lnTo>
                    <a:pt x="333" y="119"/>
                  </a:lnTo>
                  <a:lnTo>
                    <a:pt x="365" y="127"/>
                  </a:lnTo>
                  <a:lnTo>
                    <a:pt x="389" y="143"/>
                  </a:lnTo>
                  <a:lnTo>
                    <a:pt x="420" y="158"/>
                  </a:lnTo>
                  <a:lnTo>
                    <a:pt x="437" y="183"/>
                  </a:lnTo>
                  <a:lnTo>
                    <a:pt x="461" y="214"/>
                  </a:lnTo>
                  <a:lnTo>
                    <a:pt x="468" y="239"/>
                  </a:lnTo>
                  <a:lnTo>
                    <a:pt x="468" y="270"/>
                  </a:lnTo>
                  <a:lnTo>
                    <a:pt x="468" y="52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2" name="Freeform 6"/>
            <p:cNvSpPr>
              <a:spLocks noChangeArrowheads="1"/>
            </p:cNvSpPr>
            <p:nvPr/>
          </p:nvSpPr>
          <p:spPr bwMode="auto">
            <a:xfrm>
              <a:off x="6991350" y="3373438"/>
              <a:ext cx="206375" cy="295275"/>
            </a:xfrm>
            <a:custGeom>
              <a:avLst/>
              <a:gdLst>
                <a:gd name="T0" fmla="*/ 278 w 572"/>
                <a:gd name="T1" fmla="*/ 0 h 819"/>
                <a:gd name="T2" fmla="*/ 174 w 572"/>
                <a:gd name="T3" fmla="*/ 16 h 819"/>
                <a:gd name="T4" fmla="*/ 87 w 572"/>
                <a:gd name="T5" fmla="*/ 79 h 819"/>
                <a:gd name="T6" fmla="*/ 23 w 572"/>
                <a:gd name="T7" fmla="*/ 167 h 819"/>
                <a:gd name="T8" fmla="*/ 0 w 572"/>
                <a:gd name="T9" fmla="*/ 270 h 819"/>
                <a:gd name="T10" fmla="*/ 0 w 572"/>
                <a:gd name="T11" fmla="*/ 524 h 819"/>
                <a:gd name="T12" fmla="*/ 23 w 572"/>
                <a:gd name="T13" fmla="*/ 635 h 819"/>
                <a:gd name="T14" fmla="*/ 87 w 572"/>
                <a:gd name="T15" fmla="*/ 731 h 819"/>
                <a:gd name="T16" fmla="*/ 174 w 572"/>
                <a:gd name="T17" fmla="*/ 794 h 819"/>
                <a:gd name="T18" fmla="*/ 278 w 572"/>
                <a:gd name="T19" fmla="*/ 818 h 819"/>
                <a:gd name="T20" fmla="*/ 341 w 572"/>
                <a:gd name="T21" fmla="*/ 810 h 819"/>
                <a:gd name="T22" fmla="*/ 444 w 572"/>
                <a:gd name="T23" fmla="*/ 762 h 819"/>
                <a:gd name="T24" fmla="*/ 524 w 572"/>
                <a:gd name="T25" fmla="*/ 683 h 819"/>
                <a:gd name="T26" fmla="*/ 571 w 572"/>
                <a:gd name="T27" fmla="*/ 588 h 819"/>
                <a:gd name="T28" fmla="*/ 571 w 572"/>
                <a:gd name="T29" fmla="*/ 270 h 819"/>
                <a:gd name="T30" fmla="*/ 571 w 572"/>
                <a:gd name="T31" fmla="*/ 214 h 819"/>
                <a:gd name="T32" fmla="*/ 524 w 572"/>
                <a:gd name="T33" fmla="*/ 119 h 819"/>
                <a:gd name="T34" fmla="*/ 444 w 572"/>
                <a:gd name="T35" fmla="*/ 48 h 819"/>
                <a:gd name="T36" fmla="*/ 341 w 572"/>
                <a:gd name="T37" fmla="*/ 0 h 819"/>
                <a:gd name="T38" fmla="*/ 461 w 572"/>
                <a:gd name="T39" fmla="*/ 524 h 819"/>
                <a:gd name="T40" fmla="*/ 453 w 572"/>
                <a:gd name="T41" fmla="*/ 556 h 819"/>
                <a:gd name="T42" fmla="*/ 428 w 572"/>
                <a:gd name="T43" fmla="*/ 619 h 819"/>
                <a:gd name="T44" fmla="*/ 381 w 572"/>
                <a:gd name="T45" fmla="*/ 667 h 819"/>
                <a:gd name="T46" fmla="*/ 318 w 572"/>
                <a:gd name="T47" fmla="*/ 691 h 819"/>
                <a:gd name="T48" fmla="*/ 278 w 572"/>
                <a:gd name="T49" fmla="*/ 698 h 819"/>
                <a:gd name="T50" fmla="*/ 222 w 572"/>
                <a:gd name="T51" fmla="*/ 683 h 819"/>
                <a:gd name="T52" fmla="*/ 166 w 572"/>
                <a:gd name="T53" fmla="*/ 643 h 819"/>
                <a:gd name="T54" fmla="*/ 135 w 572"/>
                <a:gd name="T55" fmla="*/ 588 h 819"/>
                <a:gd name="T56" fmla="*/ 119 w 572"/>
                <a:gd name="T57" fmla="*/ 524 h 819"/>
                <a:gd name="T58" fmla="*/ 119 w 572"/>
                <a:gd name="T59" fmla="*/ 270 h 819"/>
                <a:gd name="T60" fmla="*/ 135 w 572"/>
                <a:gd name="T61" fmla="*/ 214 h 819"/>
                <a:gd name="T62" fmla="*/ 166 w 572"/>
                <a:gd name="T63" fmla="*/ 158 h 819"/>
                <a:gd name="T64" fmla="*/ 222 w 572"/>
                <a:gd name="T65" fmla="*/ 127 h 819"/>
                <a:gd name="T66" fmla="*/ 278 w 572"/>
                <a:gd name="T67" fmla="*/ 112 h 819"/>
                <a:gd name="T68" fmla="*/ 318 w 572"/>
                <a:gd name="T69" fmla="*/ 119 h 819"/>
                <a:gd name="T70" fmla="*/ 381 w 572"/>
                <a:gd name="T71" fmla="*/ 143 h 819"/>
                <a:gd name="T72" fmla="*/ 428 w 572"/>
                <a:gd name="T73" fmla="*/ 183 h 819"/>
                <a:gd name="T74" fmla="*/ 453 w 572"/>
                <a:gd name="T75" fmla="*/ 239 h 819"/>
                <a:gd name="T76" fmla="*/ 461 w 572"/>
                <a:gd name="T77" fmla="*/ 524 h 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72" h="819">
                  <a:moveTo>
                    <a:pt x="278" y="0"/>
                  </a:moveTo>
                  <a:lnTo>
                    <a:pt x="278" y="0"/>
                  </a:lnTo>
                  <a:lnTo>
                    <a:pt x="230" y="0"/>
                  </a:lnTo>
                  <a:lnTo>
                    <a:pt x="174" y="16"/>
                  </a:lnTo>
                  <a:lnTo>
                    <a:pt x="127" y="48"/>
                  </a:lnTo>
                  <a:lnTo>
                    <a:pt x="87" y="79"/>
                  </a:lnTo>
                  <a:lnTo>
                    <a:pt x="56" y="119"/>
                  </a:lnTo>
                  <a:lnTo>
                    <a:pt x="23" y="167"/>
                  </a:lnTo>
                  <a:lnTo>
                    <a:pt x="8" y="214"/>
                  </a:lnTo>
                  <a:lnTo>
                    <a:pt x="0" y="270"/>
                  </a:lnTo>
                  <a:lnTo>
                    <a:pt x="0" y="524"/>
                  </a:lnTo>
                  <a:lnTo>
                    <a:pt x="0" y="524"/>
                  </a:lnTo>
                  <a:lnTo>
                    <a:pt x="8" y="580"/>
                  </a:lnTo>
                  <a:lnTo>
                    <a:pt x="23" y="635"/>
                  </a:lnTo>
                  <a:lnTo>
                    <a:pt x="56" y="683"/>
                  </a:lnTo>
                  <a:lnTo>
                    <a:pt x="87" y="731"/>
                  </a:lnTo>
                  <a:lnTo>
                    <a:pt x="127" y="762"/>
                  </a:lnTo>
                  <a:lnTo>
                    <a:pt x="174" y="794"/>
                  </a:lnTo>
                  <a:lnTo>
                    <a:pt x="230" y="810"/>
                  </a:lnTo>
                  <a:lnTo>
                    <a:pt x="278" y="818"/>
                  </a:lnTo>
                  <a:lnTo>
                    <a:pt x="278" y="818"/>
                  </a:lnTo>
                  <a:lnTo>
                    <a:pt x="341" y="810"/>
                  </a:lnTo>
                  <a:lnTo>
                    <a:pt x="397" y="794"/>
                  </a:lnTo>
                  <a:lnTo>
                    <a:pt x="444" y="762"/>
                  </a:lnTo>
                  <a:lnTo>
                    <a:pt x="484" y="731"/>
                  </a:lnTo>
                  <a:lnTo>
                    <a:pt x="524" y="683"/>
                  </a:lnTo>
                  <a:lnTo>
                    <a:pt x="548" y="635"/>
                  </a:lnTo>
                  <a:lnTo>
                    <a:pt x="571" y="588"/>
                  </a:lnTo>
                  <a:lnTo>
                    <a:pt x="571" y="524"/>
                  </a:lnTo>
                  <a:lnTo>
                    <a:pt x="571" y="270"/>
                  </a:lnTo>
                  <a:lnTo>
                    <a:pt x="571" y="270"/>
                  </a:lnTo>
                  <a:lnTo>
                    <a:pt x="571" y="214"/>
                  </a:lnTo>
                  <a:lnTo>
                    <a:pt x="555" y="167"/>
                  </a:lnTo>
                  <a:lnTo>
                    <a:pt x="524" y="119"/>
                  </a:lnTo>
                  <a:lnTo>
                    <a:pt x="492" y="79"/>
                  </a:lnTo>
                  <a:lnTo>
                    <a:pt x="444" y="48"/>
                  </a:lnTo>
                  <a:lnTo>
                    <a:pt x="397" y="16"/>
                  </a:lnTo>
                  <a:lnTo>
                    <a:pt x="341" y="0"/>
                  </a:lnTo>
                  <a:lnTo>
                    <a:pt x="278" y="0"/>
                  </a:lnTo>
                  <a:close/>
                  <a:moveTo>
                    <a:pt x="461" y="524"/>
                  </a:moveTo>
                  <a:lnTo>
                    <a:pt x="461" y="524"/>
                  </a:lnTo>
                  <a:lnTo>
                    <a:pt x="453" y="556"/>
                  </a:lnTo>
                  <a:lnTo>
                    <a:pt x="444" y="588"/>
                  </a:lnTo>
                  <a:lnTo>
                    <a:pt x="428" y="619"/>
                  </a:lnTo>
                  <a:lnTo>
                    <a:pt x="405" y="643"/>
                  </a:lnTo>
                  <a:lnTo>
                    <a:pt x="381" y="667"/>
                  </a:lnTo>
                  <a:lnTo>
                    <a:pt x="349" y="683"/>
                  </a:lnTo>
                  <a:lnTo>
                    <a:pt x="318" y="691"/>
                  </a:lnTo>
                  <a:lnTo>
                    <a:pt x="278" y="698"/>
                  </a:lnTo>
                  <a:lnTo>
                    <a:pt x="278" y="698"/>
                  </a:lnTo>
                  <a:lnTo>
                    <a:pt x="254" y="691"/>
                  </a:lnTo>
                  <a:lnTo>
                    <a:pt x="222" y="683"/>
                  </a:lnTo>
                  <a:lnTo>
                    <a:pt x="198" y="667"/>
                  </a:lnTo>
                  <a:lnTo>
                    <a:pt x="166" y="643"/>
                  </a:lnTo>
                  <a:lnTo>
                    <a:pt x="150" y="619"/>
                  </a:lnTo>
                  <a:lnTo>
                    <a:pt x="135" y="588"/>
                  </a:lnTo>
                  <a:lnTo>
                    <a:pt x="127" y="556"/>
                  </a:lnTo>
                  <a:lnTo>
                    <a:pt x="119" y="524"/>
                  </a:lnTo>
                  <a:lnTo>
                    <a:pt x="119" y="270"/>
                  </a:lnTo>
                  <a:lnTo>
                    <a:pt x="119" y="270"/>
                  </a:lnTo>
                  <a:lnTo>
                    <a:pt x="127" y="239"/>
                  </a:lnTo>
                  <a:lnTo>
                    <a:pt x="135" y="214"/>
                  </a:lnTo>
                  <a:lnTo>
                    <a:pt x="150" y="183"/>
                  </a:lnTo>
                  <a:lnTo>
                    <a:pt x="166" y="158"/>
                  </a:lnTo>
                  <a:lnTo>
                    <a:pt x="191" y="143"/>
                  </a:lnTo>
                  <a:lnTo>
                    <a:pt x="222" y="127"/>
                  </a:lnTo>
                  <a:lnTo>
                    <a:pt x="254" y="119"/>
                  </a:lnTo>
                  <a:lnTo>
                    <a:pt x="278" y="112"/>
                  </a:lnTo>
                  <a:lnTo>
                    <a:pt x="278" y="112"/>
                  </a:lnTo>
                  <a:lnTo>
                    <a:pt x="318" y="119"/>
                  </a:lnTo>
                  <a:lnTo>
                    <a:pt x="349" y="127"/>
                  </a:lnTo>
                  <a:lnTo>
                    <a:pt x="381" y="143"/>
                  </a:lnTo>
                  <a:lnTo>
                    <a:pt x="405" y="158"/>
                  </a:lnTo>
                  <a:lnTo>
                    <a:pt x="428" y="183"/>
                  </a:lnTo>
                  <a:lnTo>
                    <a:pt x="444" y="214"/>
                  </a:lnTo>
                  <a:lnTo>
                    <a:pt x="453" y="239"/>
                  </a:lnTo>
                  <a:lnTo>
                    <a:pt x="461" y="270"/>
                  </a:lnTo>
                  <a:lnTo>
                    <a:pt x="461" y="52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3" name="Freeform 7"/>
            <p:cNvSpPr>
              <a:spLocks noChangeArrowheads="1"/>
            </p:cNvSpPr>
            <p:nvPr/>
          </p:nvSpPr>
          <p:spPr bwMode="auto">
            <a:xfrm>
              <a:off x="5837238" y="3394075"/>
              <a:ext cx="42862" cy="246063"/>
            </a:xfrm>
            <a:custGeom>
              <a:avLst/>
              <a:gdLst>
                <a:gd name="T0" fmla="*/ 119 w 120"/>
                <a:gd name="T1" fmla="*/ 0 h 684"/>
                <a:gd name="T2" fmla="*/ 0 w 120"/>
                <a:gd name="T3" fmla="*/ 0 h 684"/>
                <a:gd name="T4" fmla="*/ 0 w 120"/>
                <a:gd name="T5" fmla="*/ 683 h 684"/>
                <a:gd name="T6" fmla="*/ 119 w 120"/>
                <a:gd name="T7" fmla="*/ 683 h 684"/>
                <a:gd name="T8" fmla="*/ 119 w 120"/>
                <a:gd name="T9" fmla="*/ 0 h 684"/>
              </a:gdLst>
              <a:ahLst/>
              <a:cxnLst>
                <a:cxn ang="0">
                  <a:pos x="T0" y="T1"/>
                </a:cxn>
                <a:cxn ang="0">
                  <a:pos x="T2" y="T3"/>
                </a:cxn>
                <a:cxn ang="0">
                  <a:pos x="T4" y="T5"/>
                </a:cxn>
                <a:cxn ang="0">
                  <a:pos x="T6" y="T7"/>
                </a:cxn>
                <a:cxn ang="0">
                  <a:pos x="T8" y="T9"/>
                </a:cxn>
              </a:cxnLst>
              <a:rect l="0" t="0" r="r" b="b"/>
              <a:pathLst>
                <a:path w="120" h="684">
                  <a:moveTo>
                    <a:pt x="119" y="0"/>
                  </a:moveTo>
                  <a:lnTo>
                    <a:pt x="0" y="0"/>
                  </a:lnTo>
                  <a:lnTo>
                    <a:pt x="0" y="683"/>
                  </a:lnTo>
                  <a:lnTo>
                    <a:pt x="119" y="683"/>
                  </a:lnTo>
                  <a:lnTo>
                    <a:pt x="119"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4" name="Freeform 8"/>
            <p:cNvSpPr>
              <a:spLocks noChangeArrowheads="1"/>
            </p:cNvSpPr>
            <p:nvPr/>
          </p:nvSpPr>
          <p:spPr bwMode="auto">
            <a:xfrm>
              <a:off x="5513388" y="3373438"/>
              <a:ext cx="209550" cy="295275"/>
            </a:xfrm>
            <a:custGeom>
              <a:avLst/>
              <a:gdLst>
                <a:gd name="T0" fmla="*/ 286 w 580"/>
                <a:gd name="T1" fmla="*/ 818 h 819"/>
                <a:gd name="T2" fmla="*/ 396 w 580"/>
                <a:gd name="T3" fmla="*/ 794 h 819"/>
                <a:gd name="T4" fmla="*/ 484 w 580"/>
                <a:gd name="T5" fmla="*/ 731 h 819"/>
                <a:gd name="T6" fmla="*/ 556 w 580"/>
                <a:gd name="T7" fmla="*/ 635 h 819"/>
                <a:gd name="T8" fmla="*/ 579 w 580"/>
                <a:gd name="T9" fmla="*/ 524 h 819"/>
                <a:gd name="T10" fmla="*/ 579 w 580"/>
                <a:gd name="T11" fmla="*/ 270 h 819"/>
                <a:gd name="T12" fmla="*/ 556 w 580"/>
                <a:gd name="T13" fmla="*/ 167 h 819"/>
                <a:gd name="T14" fmla="*/ 492 w 580"/>
                <a:gd name="T15" fmla="*/ 79 h 819"/>
                <a:gd name="T16" fmla="*/ 396 w 580"/>
                <a:gd name="T17" fmla="*/ 16 h 819"/>
                <a:gd name="T18" fmla="*/ 286 w 580"/>
                <a:gd name="T19" fmla="*/ 0 h 819"/>
                <a:gd name="T20" fmla="*/ 230 w 580"/>
                <a:gd name="T21" fmla="*/ 0 h 819"/>
                <a:gd name="T22" fmla="*/ 126 w 580"/>
                <a:gd name="T23" fmla="*/ 48 h 819"/>
                <a:gd name="T24" fmla="*/ 55 w 580"/>
                <a:gd name="T25" fmla="*/ 119 h 819"/>
                <a:gd name="T26" fmla="*/ 8 w 580"/>
                <a:gd name="T27" fmla="*/ 214 h 819"/>
                <a:gd name="T28" fmla="*/ 0 w 580"/>
                <a:gd name="T29" fmla="*/ 524 h 819"/>
                <a:gd name="T30" fmla="*/ 8 w 580"/>
                <a:gd name="T31" fmla="*/ 580 h 819"/>
                <a:gd name="T32" fmla="*/ 55 w 580"/>
                <a:gd name="T33" fmla="*/ 683 h 819"/>
                <a:gd name="T34" fmla="*/ 126 w 580"/>
                <a:gd name="T35" fmla="*/ 762 h 819"/>
                <a:gd name="T36" fmla="*/ 230 w 580"/>
                <a:gd name="T37" fmla="*/ 810 h 819"/>
                <a:gd name="T38" fmla="*/ 118 w 580"/>
                <a:gd name="T39" fmla="*/ 270 h 819"/>
                <a:gd name="T40" fmla="*/ 126 w 580"/>
                <a:gd name="T41" fmla="*/ 239 h 819"/>
                <a:gd name="T42" fmla="*/ 151 w 580"/>
                <a:gd name="T43" fmla="*/ 183 h 819"/>
                <a:gd name="T44" fmla="*/ 190 w 580"/>
                <a:gd name="T45" fmla="*/ 143 h 819"/>
                <a:gd name="T46" fmla="*/ 253 w 580"/>
                <a:gd name="T47" fmla="*/ 119 h 819"/>
                <a:gd name="T48" fmla="*/ 286 w 580"/>
                <a:gd name="T49" fmla="*/ 112 h 819"/>
                <a:gd name="T50" fmla="*/ 349 w 580"/>
                <a:gd name="T51" fmla="*/ 127 h 819"/>
                <a:gd name="T52" fmla="*/ 405 w 580"/>
                <a:gd name="T53" fmla="*/ 158 h 819"/>
                <a:gd name="T54" fmla="*/ 444 w 580"/>
                <a:gd name="T55" fmla="*/ 214 h 819"/>
                <a:gd name="T56" fmla="*/ 460 w 580"/>
                <a:gd name="T57" fmla="*/ 270 h 819"/>
                <a:gd name="T58" fmla="*/ 460 w 580"/>
                <a:gd name="T59" fmla="*/ 524 h 819"/>
                <a:gd name="T60" fmla="*/ 444 w 580"/>
                <a:gd name="T61" fmla="*/ 588 h 819"/>
                <a:gd name="T62" fmla="*/ 405 w 580"/>
                <a:gd name="T63" fmla="*/ 643 h 819"/>
                <a:gd name="T64" fmla="*/ 349 w 580"/>
                <a:gd name="T65" fmla="*/ 683 h 819"/>
                <a:gd name="T66" fmla="*/ 286 w 580"/>
                <a:gd name="T67" fmla="*/ 698 h 819"/>
                <a:gd name="T68" fmla="*/ 253 w 580"/>
                <a:gd name="T69" fmla="*/ 691 h 819"/>
                <a:gd name="T70" fmla="*/ 198 w 580"/>
                <a:gd name="T71" fmla="*/ 667 h 819"/>
                <a:gd name="T72" fmla="*/ 151 w 580"/>
                <a:gd name="T73" fmla="*/ 619 h 819"/>
                <a:gd name="T74" fmla="*/ 126 w 580"/>
                <a:gd name="T75" fmla="*/ 556 h 819"/>
                <a:gd name="T76" fmla="*/ 118 w 580"/>
                <a:gd name="T77" fmla="*/ 270 h 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80" h="819">
                  <a:moveTo>
                    <a:pt x="286" y="818"/>
                  </a:moveTo>
                  <a:lnTo>
                    <a:pt x="286" y="818"/>
                  </a:lnTo>
                  <a:lnTo>
                    <a:pt x="342" y="810"/>
                  </a:lnTo>
                  <a:lnTo>
                    <a:pt x="396" y="794"/>
                  </a:lnTo>
                  <a:lnTo>
                    <a:pt x="444" y="762"/>
                  </a:lnTo>
                  <a:lnTo>
                    <a:pt x="484" y="731"/>
                  </a:lnTo>
                  <a:lnTo>
                    <a:pt x="523" y="683"/>
                  </a:lnTo>
                  <a:lnTo>
                    <a:pt x="556" y="635"/>
                  </a:lnTo>
                  <a:lnTo>
                    <a:pt x="571" y="588"/>
                  </a:lnTo>
                  <a:lnTo>
                    <a:pt x="579" y="524"/>
                  </a:lnTo>
                  <a:lnTo>
                    <a:pt x="579" y="270"/>
                  </a:lnTo>
                  <a:lnTo>
                    <a:pt x="579" y="270"/>
                  </a:lnTo>
                  <a:lnTo>
                    <a:pt x="571" y="214"/>
                  </a:lnTo>
                  <a:lnTo>
                    <a:pt x="556" y="167"/>
                  </a:lnTo>
                  <a:lnTo>
                    <a:pt x="523" y="119"/>
                  </a:lnTo>
                  <a:lnTo>
                    <a:pt x="492" y="79"/>
                  </a:lnTo>
                  <a:lnTo>
                    <a:pt x="444" y="48"/>
                  </a:lnTo>
                  <a:lnTo>
                    <a:pt x="396" y="16"/>
                  </a:lnTo>
                  <a:lnTo>
                    <a:pt x="342" y="0"/>
                  </a:lnTo>
                  <a:lnTo>
                    <a:pt x="286" y="0"/>
                  </a:lnTo>
                  <a:lnTo>
                    <a:pt x="286" y="0"/>
                  </a:lnTo>
                  <a:lnTo>
                    <a:pt x="230" y="0"/>
                  </a:lnTo>
                  <a:lnTo>
                    <a:pt x="174" y="16"/>
                  </a:lnTo>
                  <a:lnTo>
                    <a:pt x="126" y="48"/>
                  </a:lnTo>
                  <a:lnTo>
                    <a:pt x="87" y="79"/>
                  </a:lnTo>
                  <a:lnTo>
                    <a:pt x="55" y="119"/>
                  </a:lnTo>
                  <a:lnTo>
                    <a:pt x="24" y="167"/>
                  </a:lnTo>
                  <a:lnTo>
                    <a:pt x="8" y="214"/>
                  </a:lnTo>
                  <a:lnTo>
                    <a:pt x="0" y="270"/>
                  </a:lnTo>
                  <a:lnTo>
                    <a:pt x="0" y="524"/>
                  </a:lnTo>
                  <a:lnTo>
                    <a:pt x="0" y="524"/>
                  </a:lnTo>
                  <a:lnTo>
                    <a:pt x="8" y="580"/>
                  </a:lnTo>
                  <a:lnTo>
                    <a:pt x="24" y="635"/>
                  </a:lnTo>
                  <a:lnTo>
                    <a:pt x="55" y="683"/>
                  </a:lnTo>
                  <a:lnTo>
                    <a:pt x="87" y="731"/>
                  </a:lnTo>
                  <a:lnTo>
                    <a:pt x="126" y="762"/>
                  </a:lnTo>
                  <a:lnTo>
                    <a:pt x="174" y="794"/>
                  </a:lnTo>
                  <a:lnTo>
                    <a:pt x="230" y="810"/>
                  </a:lnTo>
                  <a:lnTo>
                    <a:pt x="286" y="818"/>
                  </a:lnTo>
                  <a:close/>
                  <a:moveTo>
                    <a:pt x="118" y="270"/>
                  </a:moveTo>
                  <a:lnTo>
                    <a:pt x="118" y="270"/>
                  </a:lnTo>
                  <a:lnTo>
                    <a:pt x="126" y="239"/>
                  </a:lnTo>
                  <a:lnTo>
                    <a:pt x="135" y="214"/>
                  </a:lnTo>
                  <a:lnTo>
                    <a:pt x="151" y="183"/>
                  </a:lnTo>
                  <a:lnTo>
                    <a:pt x="166" y="158"/>
                  </a:lnTo>
                  <a:lnTo>
                    <a:pt x="190" y="143"/>
                  </a:lnTo>
                  <a:lnTo>
                    <a:pt x="222" y="127"/>
                  </a:lnTo>
                  <a:lnTo>
                    <a:pt x="253" y="119"/>
                  </a:lnTo>
                  <a:lnTo>
                    <a:pt x="286" y="112"/>
                  </a:lnTo>
                  <a:lnTo>
                    <a:pt x="286" y="112"/>
                  </a:lnTo>
                  <a:lnTo>
                    <a:pt x="317" y="119"/>
                  </a:lnTo>
                  <a:lnTo>
                    <a:pt x="349" y="127"/>
                  </a:lnTo>
                  <a:lnTo>
                    <a:pt x="381" y="143"/>
                  </a:lnTo>
                  <a:lnTo>
                    <a:pt x="405" y="158"/>
                  </a:lnTo>
                  <a:lnTo>
                    <a:pt x="429" y="183"/>
                  </a:lnTo>
                  <a:lnTo>
                    <a:pt x="444" y="214"/>
                  </a:lnTo>
                  <a:lnTo>
                    <a:pt x="452" y="239"/>
                  </a:lnTo>
                  <a:lnTo>
                    <a:pt x="460" y="270"/>
                  </a:lnTo>
                  <a:lnTo>
                    <a:pt x="460" y="524"/>
                  </a:lnTo>
                  <a:lnTo>
                    <a:pt x="460" y="524"/>
                  </a:lnTo>
                  <a:lnTo>
                    <a:pt x="452" y="556"/>
                  </a:lnTo>
                  <a:lnTo>
                    <a:pt x="444" y="588"/>
                  </a:lnTo>
                  <a:lnTo>
                    <a:pt x="429" y="619"/>
                  </a:lnTo>
                  <a:lnTo>
                    <a:pt x="405" y="643"/>
                  </a:lnTo>
                  <a:lnTo>
                    <a:pt x="381" y="667"/>
                  </a:lnTo>
                  <a:lnTo>
                    <a:pt x="349" y="683"/>
                  </a:lnTo>
                  <a:lnTo>
                    <a:pt x="317" y="691"/>
                  </a:lnTo>
                  <a:lnTo>
                    <a:pt x="286" y="698"/>
                  </a:lnTo>
                  <a:lnTo>
                    <a:pt x="286" y="698"/>
                  </a:lnTo>
                  <a:lnTo>
                    <a:pt x="253" y="691"/>
                  </a:lnTo>
                  <a:lnTo>
                    <a:pt x="222" y="683"/>
                  </a:lnTo>
                  <a:lnTo>
                    <a:pt x="198" y="667"/>
                  </a:lnTo>
                  <a:lnTo>
                    <a:pt x="174" y="643"/>
                  </a:lnTo>
                  <a:lnTo>
                    <a:pt x="151" y="619"/>
                  </a:lnTo>
                  <a:lnTo>
                    <a:pt x="135" y="588"/>
                  </a:lnTo>
                  <a:lnTo>
                    <a:pt x="126" y="556"/>
                  </a:lnTo>
                  <a:lnTo>
                    <a:pt x="118" y="524"/>
                  </a:lnTo>
                  <a:lnTo>
                    <a:pt x="118" y="27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05" name="Group 104"/>
          <p:cNvGrpSpPr/>
          <p:nvPr/>
        </p:nvGrpSpPr>
        <p:grpSpPr>
          <a:xfrm>
            <a:off x="2635853" y="4209857"/>
            <a:ext cx="407519" cy="392530"/>
            <a:chOff x="4410328" y="6888804"/>
            <a:chExt cx="1374706" cy="1324141"/>
          </a:xfrm>
          <a:noFill/>
        </p:grpSpPr>
        <p:sp>
          <p:nvSpPr>
            <p:cNvPr id="106" name="Freeform 67"/>
            <p:cNvSpPr>
              <a:spLocks noChangeArrowheads="1"/>
            </p:cNvSpPr>
            <p:nvPr/>
          </p:nvSpPr>
          <p:spPr bwMode="auto">
            <a:xfrm>
              <a:off x="4676578" y="7083949"/>
              <a:ext cx="333406" cy="65575"/>
            </a:xfrm>
            <a:custGeom>
              <a:avLst/>
              <a:gdLst>
                <a:gd name="T0" fmla="*/ 0 w 1859"/>
                <a:gd name="T1" fmla="*/ 365 h 366"/>
                <a:gd name="T2" fmla="*/ 0 w 1859"/>
                <a:gd name="T3" fmla="*/ 365 h 366"/>
                <a:gd name="T4" fmla="*/ 1858 w 1859"/>
                <a:gd name="T5" fmla="*/ 365 h 366"/>
                <a:gd name="T6" fmla="*/ 1858 w 1859"/>
                <a:gd name="T7" fmla="*/ 0 h 366"/>
                <a:gd name="T8" fmla="*/ 1858 w 1859"/>
                <a:gd name="T9" fmla="*/ 0 h 366"/>
                <a:gd name="T10" fmla="*/ 0 w 1859"/>
                <a:gd name="T11" fmla="*/ 0 h 366"/>
                <a:gd name="T12" fmla="*/ 0 w 1859"/>
                <a:gd name="T13" fmla="*/ 0 h 366"/>
                <a:gd name="T14" fmla="*/ 0 w 1859"/>
                <a:gd name="T15" fmla="*/ 365 h 3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59" h="366">
                  <a:moveTo>
                    <a:pt x="0" y="365"/>
                  </a:moveTo>
                  <a:lnTo>
                    <a:pt x="0" y="365"/>
                  </a:lnTo>
                  <a:lnTo>
                    <a:pt x="1858" y="365"/>
                  </a:lnTo>
                  <a:lnTo>
                    <a:pt x="1858" y="0"/>
                  </a:lnTo>
                  <a:lnTo>
                    <a:pt x="1858" y="0"/>
                  </a:lnTo>
                  <a:lnTo>
                    <a:pt x="0" y="0"/>
                  </a:lnTo>
                  <a:lnTo>
                    <a:pt x="0" y="0"/>
                  </a:lnTo>
                  <a:lnTo>
                    <a:pt x="0" y="36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7" name="Freeform 68"/>
            <p:cNvSpPr>
              <a:spLocks noChangeArrowheads="1"/>
            </p:cNvSpPr>
            <p:nvPr/>
          </p:nvSpPr>
          <p:spPr bwMode="auto">
            <a:xfrm>
              <a:off x="4676578" y="7278303"/>
              <a:ext cx="333406" cy="65575"/>
            </a:xfrm>
            <a:custGeom>
              <a:avLst/>
              <a:gdLst>
                <a:gd name="T0" fmla="*/ 0 w 1859"/>
                <a:gd name="T1" fmla="*/ 366 h 367"/>
                <a:gd name="T2" fmla="*/ 0 w 1859"/>
                <a:gd name="T3" fmla="*/ 366 h 367"/>
                <a:gd name="T4" fmla="*/ 1858 w 1859"/>
                <a:gd name="T5" fmla="*/ 366 h 367"/>
                <a:gd name="T6" fmla="*/ 1858 w 1859"/>
                <a:gd name="T7" fmla="*/ 0 h 367"/>
                <a:gd name="T8" fmla="*/ 1858 w 1859"/>
                <a:gd name="T9" fmla="*/ 0 h 367"/>
                <a:gd name="T10" fmla="*/ 0 w 1859"/>
                <a:gd name="T11" fmla="*/ 0 h 367"/>
                <a:gd name="T12" fmla="*/ 0 w 1859"/>
                <a:gd name="T13" fmla="*/ 0 h 367"/>
                <a:gd name="T14" fmla="*/ 0 w 1859"/>
                <a:gd name="T15" fmla="*/ 366 h 3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59" h="367">
                  <a:moveTo>
                    <a:pt x="0" y="366"/>
                  </a:moveTo>
                  <a:lnTo>
                    <a:pt x="0" y="366"/>
                  </a:lnTo>
                  <a:lnTo>
                    <a:pt x="1858" y="366"/>
                  </a:lnTo>
                  <a:lnTo>
                    <a:pt x="1858" y="0"/>
                  </a:lnTo>
                  <a:lnTo>
                    <a:pt x="1858" y="0"/>
                  </a:lnTo>
                  <a:lnTo>
                    <a:pt x="0" y="0"/>
                  </a:lnTo>
                  <a:lnTo>
                    <a:pt x="0" y="0"/>
                  </a:lnTo>
                  <a:lnTo>
                    <a:pt x="0" y="36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8" name="Freeform 69"/>
            <p:cNvSpPr>
              <a:spLocks noChangeArrowheads="1"/>
            </p:cNvSpPr>
            <p:nvPr/>
          </p:nvSpPr>
          <p:spPr bwMode="auto">
            <a:xfrm>
              <a:off x="4544638" y="7473449"/>
              <a:ext cx="65575" cy="65575"/>
            </a:xfrm>
            <a:custGeom>
              <a:avLst/>
              <a:gdLst>
                <a:gd name="T0" fmla="*/ 0 w 366"/>
                <a:gd name="T1" fmla="*/ 366 h 367"/>
                <a:gd name="T2" fmla="*/ 0 w 366"/>
                <a:gd name="T3" fmla="*/ 366 h 367"/>
                <a:gd name="T4" fmla="*/ 365 w 366"/>
                <a:gd name="T5" fmla="*/ 366 h 367"/>
                <a:gd name="T6" fmla="*/ 365 w 366"/>
                <a:gd name="T7" fmla="*/ 0 h 367"/>
                <a:gd name="T8" fmla="*/ 365 w 366"/>
                <a:gd name="T9" fmla="*/ 0 h 367"/>
                <a:gd name="T10" fmla="*/ 0 w 366"/>
                <a:gd name="T11" fmla="*/ 0 h 367"/>
                <a:gd name="T12" fmla="*/ 0 w 366"/>
                <a:gd name="T13" fmla="*/ 0 h 367"/>
                <a:gd name="T14" fmla="*/ 0 w 366"/>
                <a:gd name="T15" fmla="*/ 366 h 3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6" h="367">
                  <a:moveTo>
                    <a:pt x="0" y="366"/>
                  </a:moveTo>
                  <a:lnTo>
                    <a:pt x="0" y="366"/>
                  </a:lnTo>
                  <a:lnTo>
                    <a:pt x="365" y="366"/>
                  </a:lnTo>
                  <a:lnTo>
                    <a:pt x="365" y="0"/>
                  </a:lnTo>
                  <a:lnTo>
                    <a:pt x="365" y="0"/>
                  </a:lnTo>
                  <a:lnTo>
                    <a:pt x="0" y="0"/>
                  </a:lnTo>
                  <a:lnTo>
                    <a:pt x="0" y="0"/>
                  </a:lnTo>
                  <a:lnTo>
                    <a:pt x="0" y="36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9" name="Freeform 70"/>
            <p:cNvSpPr>
              <a:spLocks noChangeArrowheads="1"/>
            </p:cNvSpPr>
            <p:nvPr/>
          </p:nvSpPr>
          <p:spPr bwMode="auto">
            <a:xfrm>
              <a:off x="4676578" y="7473449"/>
              <a:ext cx="333406" cy="65575"/>
            </a:xfrm>
            <a:custGeom>
              <a:avLst/>
              <a:gdLst>
                <a:gd name="T0" fmla="*/ 0 w 1859"/>
                <a:gd name="T1" fmla="*/ 366 h 367"/>
                <a:gd name="T2" fmla="*/ 0 w 1859"/>
                <a:gd name="T3" fmla="*/ 366 h 367"/>
                <a:gd name="T4" fmla="*/ 1858 w 1859"/>
                <a:gd name="T5" fmla="*/ 366 h 367"/>
                <a:gd name="T6" fmla="*/ 1858 w 1859"/>
                <a:gd name="T7" fmla="*/ 0 h 367"/>
                <a:gd name="T8" fmla="*/ 1858 w 1859"/>
                <a:gd name="T9" fmla="*/ 0 h 367"/>
                <a:gd name="T10" fmla="*/ 0 w 1859"/>
                <a:gd name="T11" fmla="*/ 0 h 367"/>
                <a:gd name="T12" fmla="*/ 0 w 1859"/>
                <a:gd name="T13" fmla="*/ 0 h 367"/>
                <a:gd name="T14" fmla="*/ 0 w 1859"/>
                <a:gd name="T15" fmla="*/ 366 h 3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59" h="367">
                  <a:moveTo>
                    <a:pt x="0" y="366"/>
                  </a:moveTo>
                  <a:lnTo>
                    <a:pt x="0" y="366"/>
                  </a:lnTo>
                  <a:lnTo>
                    <a:pt x="1858" y="366"/>
                  </a:lnTo>
                  <a:lnTo>
                    <a:pt x="1858" y="0"/>
                  </a:lnTo>
                  <a:lnTo>
                    <a:pt x="1858" y="0"/>
                  </a:lnTo>
                  <a:lnTo>
                    <a:pt x="0" y="0"/>
                  </a:lnTo>
                  <a:lnTo>
                    <a:pt x="0" y="0"/>
                  </a:lnTo>
                  <a:lnTo>
                    <a:pt x="0" y="36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0" name="Freeform 71"/>
            <p:cNvSpPr>
              <a:spLocks noChangeArrowheads="1"/>
            </p:cNvSpPr>
            <p:nvPr/>
          </p:nvSpPr>
          <p:spPr bwMode="auto">
            <a:xfrm>
              <a:off x="4544638" y="7278303"/>
              <a:ext cx="65575" cy="65575"/>
            </a:xfrm>
            <a:custGeom>
              <a:avLst/>
              <a:gdLst>
                <a:gd name="T0" fmla="*/ 0 w 366"/>
                <a:gd name="T1" fmla="*/ 366 h 367"/>
                <a:gd name="T2" fmla="*/ 0 w 366"/>
                <a:gd name="T3" fmla="*/ 366 h 367"/>
                <a:gd name="T4" fmla="*/ 365 w 366"/>
                <a:gd name="T5" fmla="*/ 366 h 367"/>
                <a:gd name="T6" fmla="*/ 365 w 366"/>
                <a:gd name="T7" fmla="*/ 0 h 367"/>
                <a:gd name="T8" fmla="*/ 365 w 366"/>
                <a:gd name="T9" fmla="*/ 0 h 367"/>
                <a:gd name="T10" fmla="*/ 0 w 366"/>
                <a:gd name="T11" fmla="*/ 0 h 367"/>
                <a:gd name="T12" fmla="*/ 0 w 366"/>
                <a:gd name="T13" fmla="*/ 0 h 367"/>
                <a:gd name="T14" fmla="*/ 0 w 366"/>
                <a:gd name="T15" fmla="*/ 366 h 3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6" h="367">
                  <a:moveTo>
                    <a:pt x="0" y="366"/>
                  </a:moveTo>
                  <a:lnTo>
                    <a:pt x="0" y="366"/>
                  </a:lnTo>
                  <a:lnTo>
                    <a:pt x="365" y="366"/>
                  </a:lnTo>
                  <a:lnTo>
                    <a:pt x="365" y="0"/>
                  </a:lnTo>
                  <a:lnTo>
                    <a:pt x="365" y="0"/>
                  </a:lnTo>
                  <a:lnTo>
                    <a:pt x="0" y="0"/>
                  </a:lnTo>
                  <a:lnTo>
                    <a:pt x="0" y="0"/>
                  </a:lnTo>
                  <a:lnTo>
                    <a:pt x="0" y="36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1" name="Freeform 72"/>
            <p:cNvSpPr>
              <a:spLocks noChangeArrowheads="1"/>
            </p:cNvSpPr>
            <p:nvPr/>
          </p:nvSpPr>
          <p:spPr bwMode="auto">
            <a:xfrm>
              <a:off x="4544638" y="7083949"/>
              <a:ext cx="65575" cy="65575"/>
            </a:xfrm>
            <a:custGeom>
              <a:avLst/>
              <a:gdLst>
                <a:gd name="T0" fmla="*/ 0 w 366"/>
                <a:gd name="T1" fmla="*/ 365 h 366"/>
                <a:gd name="T2" fmla="*/ 0 w 366"/>
                <a:gd name="T3" fmla="*/ 365 h 366"/>
                <a:gd name="T4" fmla="*/ 365 w 366"/>
                <a:gd name="T5" fmla="*/ 365 h 366"/>
                <a:gd name="T6" fmla="*/ 365 w 366"/>
                <a:gd name="T7" fmla="*/ 0 h 366"/>
                <a:gd name="T8" fmla="*/ 365 w 366"/>
                <a:gd name="T9" fmla="*/ 0 h 366"/>
                <a:gd name="T10" fmla="*/ 0 w 366"/>
                <a:gd name="T11" fmla="*/ 0 h 366"/>
                <a:gd name="T12" fmla="*/ 0 w 366"/>
                <a:gd name="T13" fmla="*/ 0 h 366"/>
                <a:gd name="T14" fmla="*/ 0 w 366"/>
                <a:gd name="T15" fmla="*/ 365 h 3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6" h="366">
                  <a:moveTo>
                    <a:pt x="0" y="365"/>
                  </a:moveTo>
                  <a:lnTo>
                    <a:pt x="0" y="365"/>
                  </a:lnTo>
                  <a:lnTo>
                    <a:pt x="365" y="365"/>
                  </a:lnTo>
                  <a:lnTo>
                    <a:pt x="365" y="0"/>
                  </a:lnTo>
                  <a:lnTo>
                    <a:pt x="365" y="0"/>
                  </a:lnTo>
                  <a:lnTo>
                    <a:pt x="0" y="0"/>
                  </a:lnTo>
                  <a:lnTo>
                    <a:pt x="0" y="0"/>
                  </a:lnTo>
                  <a:lnTo>
                    <a:pt x="0" y="36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2" name="Freeform 73"/>
            <p:cNvSpPr>
              <a:spLocks noChangeArrowheads="1"/>
            </p:cNvSpPr>
            <p:nvPr/>
          </p:nvSpPr>
          <p:spPr bwMode="auto">
            <a:xfrm>
              <a:off x="4410328" y="6888804"/>
              <a:ext cx="1374706" cy="1324141"/>
            </a:xfrm>
            <a:custGeom>
              <a:avLst/>
              <a:gdLst>
                <a:gd name="T0" fmla="*/ 6479 w 7671"/>
                <a:gd name="T1" fmla="*/ 2549 h 7392"/>
                <a:gd name="T2" fmla="*/ 6225 w 7671"/>
                <a:gd name="T3" fmla="*/ 2549 h 7392"/>
                <a:gd name="T4" fmla="*/ 6145 w 7671"/>
                <a:gd name="T5" fmla="*/ 2374 h 7392"/>
                <a:gd name="T6" fmla="*/ 7075 w 7671"/>
                <a:gd name="T7" fmla="*/ 1358 h 7392"/>
                <a:gd name="T8" fmla="*/ 6463 w 7671"/>
                <a:gd name="T9" fmla="*/ 1072 h 7392"/>
                <a:gd name="T10" fmla="*/ 5987 w 7671"/>
                <a:gd name="T11" fmla="*/ 1041 h 7392"/>
                <a:gd name="T12" fmla="*/ 5146 w 7671"/>
                <a:gd name="T13" fmla="*/ 1405 h 7392"/>
                <a:gd name="T14" fmla="*/ 4804 w 7671"/>
                <a:gd name="T15" fmla="*/ 1795 h 7392"/>
                <a:gd name="T16" fmla="*/ 4621 w 7671"/>
                <a:gd name="T17" fmla="*/ 2295 h 7392"/>
                <a:gd name="T18" fmla="*/ 4629 w 7671"/>
                <a:gd name="T19" fmla="*/ 2842 h 7392"/>
                <a:gd name="T20" fmla="*/ 0 w 7671"/>
                <a:gd name="T21" fmla="*/ 0 h 7392"/>
                <a:gd name="T22" fmla="*/ 40 w 7671"/>
                <a:gd name="T23" fmla="*/ 4438 h 7392"/>
                <a:gd name="T24" fmla="*/ 341 w 7671"/>
                <a:gd name="T25" fmla="*/ 4866 h 7392"/>
                <a:gd name="T26" fmla="*/ 833 w 7671"/>
                <a:gd name="T27" fmla="*/ 5073 h 7392"/>
                <a:gd name="T28" fmla="*/ 1524 w 7671"/>
                <a:gd name="T29" fmla="*/ 5914 h 7392"/>
                <a:gd name="T30" fmla="*/ 1263 w 7671"/>
                <a:gd name="T31" fmla="*/ 6351 h 7392"/>
                <a:gd name="T32" fmla="*/ 1286 w 7671"/>
                <a:gd name="T33" fmla="*/ 6804 h 7392"/>
                <a:gd name="T34" fmla="*/ 1524 w 7671"/>
                <a:gd name="T35" fmla="*/ 7177 h 7392"/>
                <a:gd name="T36" fmla="*/ 1969 w 7671"/>
                <a:gd name="T37" fmla="*/ 7383 h 7392"/>
                <a:gd name="T38" fmla="*/ 2382 w 7671"/>
                <a:gd name="T39" fmla="*/ 7367 h 7392"/>
                <a:gd name="T40" fmla="*/ 2747 w 7671"/>
                <a:gd name="T41" fmla="*/ 7177 h 7392"/>
                <a:gd name="T42" fmla="*/ 6455 w 7671"/>
                <a:gd name="T43" fmla="*/ 4072 h 7392"/>
                <a:gd name="T44" fmla="*/ 7241 w 7671"/>
                <a:gd name="T45" fmla="*/ 3659 h 7392"/>
                <a:gd name="T46" fmla="*/ 7559 w 7671"/>
                <a:gd name="T47" fmla="*/ 3183 h 7392"/>
                <a:gd name="T48" fmla="*/ 7670 w 7671"/>
                <a:gd name="T49" fmla="*/ 2493 h 7392"/>
                <a:gd name="T50" fmla="*/ 1485 w 7671"/>
                <a:gd name="T51" fmla="*/ 4168 h 7392"/>
                <a:gd name="T52" fmla="*/ 1414 w 7671"/>
                <a:gd name="T53" fmla="*/ 4438 h 7392"/>
                <a:gd name="T54" fmla="*/ 1183 w 7671"/>
                <a:gd name="T55" fmla="*/ 4652 h 7392"/>
                <a:gd name="T56" fmla="*/ 929 w 7671"/>
                <a:gd name="T57" fmla="*/ 4708 h 7392"/>
                <a:gd name="T58" fmla="*/ 611 w 7671"/>
                <a:gd name="T59" fmla="*/ 4620 h 7392"/>
                <a:gd name="T60" fmla="*/ 413 w 7671"/>
                <a:gd name="T61" fmla="*/ 4390 h 7392"/>
                <a:gd name="T62" fmla="*/ 373 w 7671"/>
                <a:gd name="T63" fmla="*/ 366 h 7392"/>
                <a:gd name="T64" fmla="*/ 3716 w 7671"/>
                <a:gd name="T65" fmla="*/ 3985 h 7392"/>
                <a:gd name="T66" fmla="*/ 1485 w 7671"/>
                <a:gd name="T67" fmla="*/ 4168 h 7392"/>
                <a:gd name="T68" fmla="*/ 1811 w 7671"/>
                <a:gd name="T69" fmla="*/ 4398 h 7392"/>
                <a:gd name="T70" fmla="*/ 3716 w 7671"/>
                <a:gd name="T71" fmla="*/ 4350 h 7392"/>
                <a:gd name="T72" fmla="*/ 3835 w 7671"/>
                <a:gd name="T73" fmla="*/ 4612 h 7392"/>
                <a:gd name="T74" fmla="*/ 3350 w 7671"/>
                <a:gd name="T75" fmla="*/ 4708 h 7392"/>
                <a:gd name="T76" fmla="*/ 6908 w 7671"/>
                <a:gd name="T77" fmla="*/ 3389 h 7392"/>
                <a:gd name="T78" fmla="*/ 6217 w 7671"/>
                <a:gd name="T79" fmla="*/ 3699 h 7392"/>
                <a:gd name="T80" fmla="*/ 5852 w 7671"/>
                <a:gd name="T81" fmla="*/ 3659 h 7392"/>
                <a:gd name="T82" fmla="*/ 2398 w 7671"/>
                <a:gd name="T83" fmla="*/ 6899 h 7392"/>
                <a:gd name="T84" fmla="*/ 1865 w 7671"/>
                <a:gd name="T85" fmla="*/ 6899 h 7392"/>
                <a:gd name="T86" fmla="*/ 1699 w 7671"/>
                <a:gd name="T87" fmla="*/ 6629 h 7392"/>
                <a:gd name="T88" fmla="*/ 1723 w 7671"/>
                <a:gd name="T89" fmla="*/ 6359 h 7392"/>
                <a:gd name="T90" fmla="*/ 3526 w 7671"/>
                <a:gd name="T91" fmla="*/ 5073 h 7392"/>
                <a:gd name="T92" fmla="*/ 3970 w 7671"/>
                <a:gd name="T93" fmla="*/ 4961 h 7392"/>
                <a:gd name="T94" fmla="*/ 4343 w 7671"/>
                <a:gd name="T95" fmla="*/ 4596 h 7392"/>
                <a:gd name="T96" fmla="*/ 4454 w 7671"/>
                <a:gd name="T97" fmla="*/ 4168 h 7392"/>
                <a:gd name="T98" fmla="*/ 4089 w 7671"/>
                <a:gd name="T99" fmla="*/ 3985 h 7392"/>
                <a:gd name="T100" fmla="*/ 5042 w 7671"/>
                <a:gd name="T101" fmla="*/ 2747 h 7392"/>
                <a:gd name="T102" fmla="*/ 5113 w 7671"/>
                <a:gd name="T103" fmla="*/ 2167 h 7392"/>
                <a:gd name="T104" fmla="*/ 5352 w 7671"/>
                <a:gd name="T105" fmla="*/ 1795 h 7392"/>
                <a:gd name="T106" fmla="*/ 5923 w 7671"/>
                <a:gd name="T107" fmla="*/ 1493 h 7392"/>
                <a:gd name="T108" fmla="*/ 6257 w 7671"/>
                <a:gd name="T109" fmla="*/ 1517 h 7392"/>
                <a:gd name="T110" fmla="*/ 5821 w 7671"/>
                <a:gd name="T111" fmla="*/ 2017 h 7392"/>
                <a:gd name="T112" fmla="*/ 5701 w 7671"/>
                <a:gd name="T113" fmla="*/ 2374 h 7392"/>
                <a:gd name="T114" fmla="*/ 5821 w 7671"/>
                <a:gd name="T115" fmla="*/ 2732 h 7392"/>
                <a:gd name="T116" fmla="*/ 6058 w 7671"/>
                <a:gd name="T117" fmla="*/ 2937 h 7392"/>
                <a:gd name="T118" fmla="*/ 6423 w 7671"/>
                <a:gd name="T119" fmla="*/ 3001 h 7392"/>
                <a:gd name="T120" fmla="*/ 6797 w 7671"/>
                <a:gd name="T121" fmla="*/ 2882 h 7392"/>
                <a:gd name="T122" fmla="*/ 7250 w 7671"/>
                <a:gd name="T123" fmla="*/ 2700 h 7392"/>
                <a:gd name="T124" fmla="*/ 6908 w 7671"/>
                <a:gd name="T125" fmla="*/ 3389 h 7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671" h="7392">
                  <a:moveTo>
                    <a:pt x="7520" y="1906"/>
                  </a:moveTo>
                  <a:lnTo>
                    <a:pt x="7408" y="1636"/>
                  </a:lnTo>
                  <a:lnTo>
                    <a:pt x="7408" y="1636"/>
                  </a:lnTo>
                  <a:lnTo>
                    <a:pt x="6519" y="2509"/>
                  </a:lnTo>
                  <a:lnTo>
                    <a:pt x="6519" y="2509"/>
                  </a:lnTo>
                  <a:lnTo>
                    <a:pt x="6479" y="2549"/>
                  </a:lnTo>
                  <a:lnTo>
                    <a:pt x="6440" y="2572"/>
                  </a:lnTo>
                  <a:lnTo>
                    <a:pt x="6392" y="2589"/>
                  </a:lnTo>
                  <a:lnTo>
                    <a:pt x="6352" y="2597"/>
                  </a:lnTo>
                  <a:lnTo>
                    <a:pt x="6313" y="2589"/>
                  </a:lnTo>
                  <a:lnTo>
                    <a:pt x="6272" y="2572"/>
                  </a:lnTo>
                  <a:lnTo>
                    <a:pt x="6225" y="2549"/>
                  </a:lnTo>
                  <a:lnTo>
                    <a:pt x="6185" y="2509"/>
                  </a:lnTo>
                  <a:lnTo>
                    <a:pt x="6185" y="2509"/>
                  </a:lnTo>
                  <a:lnTo>
                    <a:pt x="6170" y="2485"/>
                  </a:lnTo>
                  <a:lnTo>
                    <a:pt x="6153" y="2454"/>
                  </a:lnTo>
                  <a:lnTo>
                    <a:pt x="6145" y="2414"/>
                  </a:lnTo>
                  <a:lnTo>
                    <a:pt x="6145" y="2374"/>
                  </a:lnTo>
                  <a:lnTo>
                    <a:pt x="6145" y="2335"/>
                  </a:lnTo>
                  <a:lnTo>
                    <a:pt x="6153" y="2295"/>
                  </a:lnTo>
                  <a:lnTo>
                    <a:pt x="6170" y="2263"/>
                  </a:lnTo>
                  <a:lnTo>
                    <a:pt x="6185" y="2239"/>
                  </a:lnTo>
                  <a:lnTo>
                    <a:pt x="6185" y="2239"/>
                  </a:lnTo>
                  <a:lnTo>
                    <a:pt x="7075" y="1358"/>
                  </a:lnTo>
                  <a:lnTo>
                    <a:pt x="7075" y="1358"/>
                  </a:lnTo>
                  <a:lnTo>
                    <a:pt x="6797" y="1191"/>
                  </a:lnTo>
                  <a:lnTo>
                    <a:pt x="6797" y="1191"/>
                  </a:lnTo>
                  <a:lnTo>
                    <a:pt x="6630" y="1120"/>
                  </a:lnTo>
                  <a:lnTo>
                    <a:pt x="6550" y="1096"/>
                  </a:lnTo>
                  <a:lnTo>
                    <a:pt x="6463" y="1072"/>
                  </a:lnTo>
                  <a:lnTo>
                    <a:pt x="6384" y="1048"/>
                  </a:lnTo>
                  <a:lnTo>
                    <a:pt x="6297" y="1041"/>
                  </a:lnTo>
                  <a:lnTo>
                    <a:pt x="6217" y="1033"/>
                  </a:lnTo>
                  <a:lnTo>
                    <a:pt x="6130" y="1033"/>
                  </a:lnTo>
                  <a:lnTo>
                    <a:pt x="6130" y="1033"/>
                  </a:lnTo>
                  <a:lnTo>
                    <a:pt x="5987" y="1041"/>
                  </a:lnTo>
                  <a:lnTo>
                    <a:pt x="5844" y="1056"/>
                  </a:lnTo>
                  <a:lnTo>
                    <a:pt x="5701" y="1096"/>
                  </a:lnTo>
                  <a:lnTo>
                    <a:pt x="5558" y="1151"/>
                  </a:lnTo>
                  <a:lnTo>
                    <a:pt x="5416" y="1223"/>
                  </a:lnTo>
                  <a:lnTo>
                    <a:pt x="5281" y="1311"/>
                  </a:lnTo>
                  <a:lnTo>
                    <a:pt x="5146" y="1405"/>
                  </a:lnTo>
                  <a:lnTo>
                    <a:pt x="5018" y="1525"/>
                  </a:lnTo>
                  <a:lnTo>
                    <a:pt x="5018" y="1525"/>
                  </a:lnTo>
                  <a:lnTo>
                    <a:pt x="4963" y="1588"/>
                  </a:lnTo>
                  <a:lnTo>
                    <a:pt x="4907" y="1652"/>
                  </a:lnTo>
                  <a:lnTo>
                    <a:pt x="4851" y="1723"/>
                  </a:lnTo>
                  <a:lnTo>
                    <a:pt x="4804" y="1795"/>
                  </a:lnTo>
                  <a:lnTo>
                    <a:pt x="4764" y="1874"/>
                  </a:lnTo>
                  <a:lnTo>
                    <a:pt x="4724" y="1953"/>
                  </a:lnTo>
                  <a:lnTo>
                    <a:pt x="4685" y="2032"/>
                  </a:lnTo>
                  <a:lnTo>
                    <a:pt x="4661" y="2120"/>
                  </a:lnTo>
                  <a:lnTo>
                    <a:pt x="4637" y="2208"/>
                  </a:lnTo>
                  <a:lnTo>
                    <a:pt x="4621" y="2295"/>
                  </a:lnTo>
                  <a:lnTo>
                    <a:pt x="4606" y="2382"/>
                  </a:lnTo>
                  <a:lnTo>
                    <a:pt x="4598" y="2470"/>
                  </a:lnTo>
                  <a:lnTo>
                    <a:pt x="4598" y="2565"/>
                  </a:lnTo>
                  <a:lnTo>
                    <a:pt x="4606" y="2652"/>
                  </a:lnTo>
                  <a:lnTo>
                    <a:pt x="4613" y="2747"/>
                  </a:lnTo>
                  <a:lnTo>
                    <a:pt x="4629" y="2842"/>
                  </a:lnTo>
                  <a:lnTo>
                    <a:pt x="4629" y="2842"/>
                  </a:lnTo>
                  <a:lnTo>
                    <a:pt x="4089" y="3381"/>
                  </a:lnTo>
                  <a:lnTo>
                    <a:pt x="4089" y="3381"/>
                  </a:lnTo>
                  <a:lnTo>
                    <a:pt x="4089" y="0"/>
                  </a:lnTo>
                  <a:lnTo>
                    <a:pt x="4089" y="0"/>
                  </a:lnTo>
                  <a:lnTo>
                    <a:pt x="0" y="0"/>
                  </a:lnTo>
                  <a:lnTo>
                    <a:pt x="0" y="0"/>
                  </a:lnTo>
                  <a:lnTo>
                    <a:pt x="0" y="4168"/>
                  </a:lnTo>
                  <a:lnTo>
                    <a:pt x="0" y="4168"/>
                  </a:lnTo>
                  <a:lnTo>
                    <a:pt x="8" y="4263"/>
                  </a:lnTo>
                  <a:lnTo>
                    <a:pt x="16" y="4350"/>
                  </a:lnTo>
                  <a:lnTo>
                    <a:pt x="40" y="4438"/>
                  </a:lnTo>
                  <a:lnTo>
                    <a:pt x="71" y="4517"/>
                  </a:lnTo>
                  <a:lnTo>
                    <a:pt x="112" y="4596"/>
                  </a:lnTo>
                  <a:lnTo>
                    <a:pt x="158" y="4675"/>
                  </a:lnTo>
                  <a:lnTo>
                    <a:pt x="214" y="4739"/>
                  </a:lnTo>
                  <a:lnTo>
                    <a:pt x="270" y="4810"/>
                  </a:lnTo>
                  <a:lnTo>
                    <a:pt x="341" y="4866"/>
                  </a:lnTo>
                  <a:lnTo>
                    <a:pt x="413" y="4922"/>
                  </a:lnTo>
                  <a:lnTo>
                    <a:pt x="484" y="4961"/>
                  </a:lnTo>
                  <a:lnTo>
                    <a:pt x="571" y="5001"/>
                  </a:lnTo>
                  <a:lnTo>
                    <a:pt x="652" y="5033"/>
                  </a:lnTo>
                  <a:lnTo>
                    <a:pt x="746" y="5057"/>
                  </a:lnTo>
                  <a:lnTo>
                    <a:pt x="833" y="5073"/>
                  </a:lnTo>
                  <a:lnTo>
                    <a:pt x="929" y="5073"/>
                  </a:lnTo>
                  <a:lnTo>
                    <a:pt x="929" y="5073"/>
                  </a:lnTo>
                  <a:lnTo>
                    <a:pt x="2374" y="5073"/>
                  </a:lnTo>
                  <a:lnTo>
                    <a:pt x="2374" y="5073"/>
                  </a:lnTo>
                  <a:lnTo>
                    <a:pt x="1524" y="5914"/>
                  </a:lnTo>
                  <a:lnTo>
                    <a:pt x="1524" y="5914"/>
                  </a:lnTo>
                  <a:lnTo>
                    <a:pt x="1461" y="5977"/>
                  </a:lnTo>
                  <a:lnTo>
                    <a:pt x="1406" y="6049"/>
                  </a:lnTo>
                  <a:lnTo>
                    <a:pt x="1358" y="6121"/>
                  </a:lnTo>
                  <a:lnTo>
                    <a:pt x="1318" y="6193"/>
                  </a:lnTo>
                  <a:lnTo>
                    <a:pt x="1286" y="6272"/>
                  </a:lnTo>
                  <a:lnTo>
                    <a:pt x="1263" y="6351"/>
                  </a:lnTo>
                  <a:lnTo>
                    <a:pt x="1246" y="6430"/>
                  </a:lnTo>
                  <a:lnTo>
                    <a:pt x="1246" y="6517"/>
                  </a:lnTo>
                  <a:lnTo>
                    <a:pt x="1246" y="6517"/>
                  </a:lnTo>
                  <a:lnTo>
                    <a:pt x="1246" y="6613"/>
                  </a:lnTo>
                  <a:lnTo>
                    <a:pt x="1263" y="6708"/>
                  </a:lnTo>
                  <a:lnTo>
                    <a:pt x="1286" y="6804"/>
                  </a:lnTo>
                  <a:lnTo>
                    <a:pt x="1318" y="6883"/>
                  </a:lnTo>
                  <a:lnTo>
                    <a:pt x="1358" y="6970"/>
                  </a:lnTo>
                  <a:lnTo>
                    <a:pt x="1406" y="7042"/>
                  </a:lnTo>
                  <a:lnTo>
                    <a:pt x="1461" y="7113"/>
                  </a:lnTo>
                  <a:lnTo>
                    <a:pt x="1524" y="7177"/>
                  </a:lnTo>
                  <a:lnTo>
                    <a:pt x="1524" y="7177"/>
                  </a:lnTo>
                  <a:lnTo>
                    <a:pt x="1588" y="7232"/>
                  </a:lnTo>
                  <a:lnTo>
                    <a:pt x="1659" y="7280"/>
                  </a:lnTo>
                  <a:lnTo>
                    <a:pt x="1730" y="7319"/>
                  </a:lnTo>
                  <a:lnTo>
                    <a:pt x="1802" y="7343"/>
                  </a:lnTo>
                  <a:lnTo>
                    <a:pt x="1882" y="7367"/>
                  </a:lnTo>
                  <a:lnTo>
                    <a:pt x="1969" y="7383"/>
                  </a:lnTo>
                  <a:lnTo>
                    <a:pt x="2048" y="7391"/>
                  </a:lnTo>
                  <a:lnTo>
                    <a:pt x="2135" y="7391"/>
                  </a:lnTo>
                  <a:lnTo>
                    <a:pt x="2135" y="7391"/>
                  </a:lnTo>
                  <a:lnTo>
                    <a:pt x="2216" y="7391"/>
                  </a:lnTo>
                  <a:lnTo>
                    <a:pt x="2295" y="7383"/>
                  </a:lnTo>
                  <a:lnTo>
                    <a:pt x="2382" y="7367"/>
                  </a:lnTo>
                  <a:lnTo>
                    <a:pt x="2461" y="7343"/>
                  </a:lnTo>
                  <a:lnTo>
                    <a:pt x="2533" y="7319"/>
                  </a:lnTo>
                  <a:lnTo>
                    <a:pt x="2612" y="7280"/>
                  </a:lnTo>
                  <a:lnTo>
                    <a:pt x="2675" y="7232"/>
                  </a:lnTo>
                  <a:lnTo>
                    <a:pt x="2747" y="7177"/>
                  </a:lnTo>
                  <a:lnTo>
                    <a:pt x="2747" y="7177"/>
                  </a:lnTo>
                  <a:lnTo>
                    <a:pt x="5852" y="4104"/>
                  </a:lnTo>
                  <a:lnTo>
                    <a:pt x="5852" y="4104"/>
                  </a:lnTo>
                  <a:lnTo>
                    <a:pt x="6130" y="4104"/>
                  </a:lnTo>
                  <a:lnTo>
                    <a:pt x="6130" y="4104"/>
                  </a:lnTo>
                  <a:lnTo>
                    <a:pt x="6297" y="4096"/>
                  </a:lnTo>
                  <a:lnTo>
                    <a:pt x="6455" y="4072"/>
                  </a:lnTo>
                  <a:lnTo>
                    <a:pt x="6606" y="4033"/>
                  </a:lnTo>
                  <a:lnTo>
                    <a:pt x="6749" y="3985"/>
                  </a:lnTo>
                  <a:lnTo>
                    <a:pt x="6884" y="3921"/>
                  </a:lnTo>
                  <a:lnTo>
                    <a:pt x="7011" y="3850"/>
                  </a:lnTo>
                  <a:lnTo>
                    <a:pt x="7130" y="3763"/>
                  </a:lnTo>
                  <a:lnTo>
                    <a:pt x="7241" y="3659"/>
                  </a:lnTo>
                  <a:lnTo>
                    <a:pt x="7241" y="3659"/>
                  </a:lnTo>
                  <a:lnTo>
                    <a:pt x="7321" y="3580"/>
                  </a:lnTo>
                  <a:lnTo>
                    <a:pt x="7393" y="3485"/>
                  </a:lnTo>
                  <a:lnTo>
                    <a:pt x="7456" y="3389"/>
                  </a:lnTo>
                  <a:lnTo>
                    <a:pt x="7511" y="3286"/>
                  </a:lnTo>
                  <a:lnTo>
                    <a:pt x="7559" y="3183"/>
                  </a:lnTo>
                  <a:lnTo>
                    <a:pt x="7599" y="3072"/>
                  </a:lnTo>
                  <a:lnTo>
                    <a:pt x="7630" y="2961"/>
                  </a:lnTo>
                  <a:lnTo>
                    <a:pt x="7654" y="2850"/>
                  </a:lnTo>
                  <a:lnTo>
                    <a:pt x="7663" y="2732"/>
                  </a:lnTo>
                  <a:lnTo>
                    <a:pt x="7670" y="2613"/>
                  </a:lnTo>
                  <a:lnTo>
                    <a:pt x="7670" y="2493"/>
                  </a:lnTo>
                  <a:lnTo>
                    <a:pt x="7654" y="2374"/>
                  </a:lnTo>
                  <a:lnTo>
                    <a:pt x="7638" y="2255"/>
                  </a:lnTo>
                  <a:lnTo>
                    <a:pt x="7607" y="2136"/>
                  </a:lnTo>
                  <a:lnTo>
                    <a:pt x="7567" y="2025"/>
                  </a:lnTo>
                  <a:lnTo>
                    <a:pt x="7520" y="1906"/>
                  </a:lnTo>
                  <a:close/>
                  <a:moveTo>
                    <a:pt x="1485" y="4168"/>
                  </a:moveTo>
                  <a:lnTo>
                    <a:pt x="1485" y="4168"/>
                  </a:lnTo>
                  <a:lnTo>
                    <a:pt x="1485" y="4224"/>
                  </a:lnTo>
                  <a:lnTo>
                    <a:pt x="1477" y="4278"/>
                  </a:lnTo>
                  <a:lnTo>
                    <a:pt x="1461" y="4334"/>
                  </a:lnTo>
                  <a:lnTo>
                    <a:pt x="1437" y="4390"/>
                  </a:lnTo>
                  <a:lnTo>
                    <a:pt x="1414" y="4438"/>
                  </a:lnTo>
                  <a:lnTo>
                    <a:pt x="1381" y="4477"/>
                  </a:lnTo>
                  <a:lnTo>
                    <a:pt x="1350" y="4517"/>
                  </a:lnTo>
                  <a:lnTo>
                    <a:pt x="1310" y="4557"/>
                  </a:lnTo>
                  <a:lnTo>
                    <a:pt x="1271" y="4596"/>
                  </a:lnTo>
                  <a:lnTo>
                    <a:pt x="1231" y="4620"/>
                  </a:lnTo>
                  <a:lnTo>
                    <a:pt x="1183" y="4652"/>
                  </a:lnTo>
                  <a:lnTo>
                    <a:pt x="1136" y="4668"/>
                  </a:lnTo>
                  <a:lnTo>
                    <a:pt x="1088" y="4691"/>
                  </a:lnTo>
                  <a:lnTo>
                    <a:pt x="1032" y="4700"/>
                  </a:lnTo>
                  <a:lnTo>
                    <a:pt x="984" y="4708"/>
                  </a:lnTo>
                  <a:lnTo>
                    <a:pt x="929" y="4708"/>
                  </a:lnTo>
                  <a:lnTo>
                    <a:pt x="929" y="4708"/>
                  </a:lnTo>
                  <a:lnTo>
                    <a:pt x="866" y="4708"/>
                  </a:lnTo>
                  <a:lnTo>
                    <a:pt x="810" y="4700"/>
                  </a:lnTo>
                  <a:lnTo>
                    <a:pt x="754" y="4691"/>
                  </a:lnTo>
                  <a:lnTo>
                    <a:pt x="706" y="4668"/>
                  </a:lnTo>
                  <a:lnTo>
                    <a:pt x="659" y="4652"/>
                  </a:lnTo>
                  <a:lnTo>
                    <a:pt x="611" y="4620"/>
                  </a:lnTo>
                  <a:lnTo>
                    <a:pt x="563" y="4596"/>
                  </a:lnTo>
                  <a:lnTo>
                    <a:pt x="532" y="4557"/>
                  </a:lnTo>
                  <a:lnTo>
                    <a:pt x="492" y="4517"/>
                  </a:lnTo>
                  <a:lnTo>
                    <a:pt x="461" y="4477"/>
                  </a:lnTo>
                  <a:lnTo>
                    <a:pt x="436" y="4438"/>
                  </a:lnTo>
                  <a:lnTo>
                    <a:pt x="413" y="4390"/>
                  </a:lnTo>
                  <a:lnTo>
                    <a:pt x="397" y="4334"/>
                  </a:lnTo>
                  <a:lnTo>
                    <a:pt x="382" y="4278"/>
                  </a:lnTo>
                  <a:lnTo>
                    <a:pt x="373" y="4224"/>
                  </a:lnTo>
                  <a:lnTo>
                    <a:pt x="373" y="4168"/>
                  </a:lnTo>
                  <a:lnTo>
                    <a:pt x="373" y="4168"/>
                  </a:lnTo>
                  <a:lnTo>
                    <a:pt x="373" y="366"/>
                  </a:lnTo>
                  <a:lnTo>
                    <a:pt x="373" y="366"/>
                  </a:lnTo>
                  <a:lnTo>
                    <a:pt x="3716" y="366"/>
                  </a:lnTo>
                  <a:lnTo>
                    <a:pt x="3716" y="366"/>
                  </a:lnTo>
                  <a:lnTo>
                    <a:pt x="3716" y="3747"/>
                  </a:lnTo>
                  <a:lnTo>
                    <a:pt x="3716" y="3747"/>
                  </a:lnTo>
                  <a:lnTo>
                    <a:pt x="3716" y="3985"/>
                  </a:lnTo>
                  <a:lnTo>
                    <a:pt x="3716" y="3985"/>
                  </a:lnTo>
                  <a:lnTo>
                    <a:pt x="3470" y="3985"/>
                  </a:lnTo>
                  <a:lnTo>
                    <a:pt x="3470" y="3985"/>
                  </a:lnTo>
                  <a:lnTo>
                    <a:pt x="1485" y="3985"/>
                  </a:lnTo>
                  <a:lnTo>
                    <a:pt x="1485" y="3985"/>
                  </a:lnTo>
                  <a:lnTo>
                    <a:pt x="1485" y="4168"/>
                  </a:lnTo>
                  <a:close/>
                  <a:moveTo>
                    <a:pt x="1676" y="4708"/>
                  </a:moveTo>
                  <a:lnTo>
                    <a:pt x="1676" y="4708"/>
                  </a:lnTo>
                  <a:lnTo>
                    <a:pt x="1715" y="4636"/>
                  </a:lnTo>
                  <a:lnTo>
                    <a:pt x="1763" y="4548"/>
                  </a:lnTo>
                  <a:lnTo>
                    <a:pt x="1794" y="4453"/>
                  </a:lnTo>
                  <a:lnTo>
                    <a:pt x="1811" y="4398"/>
                  </a:lnTo>
                  <a:lnTo>
                    <a:pt x="1811" y="4350"/>
                  </a:lnTo>
                  <a:lnTo>
                    <a:pt x="1811" y="4350"/>
                  </a:lnTo>
                  <a:lnTo>
                    <a:pt x="3105" y="4350"/>
                  </a:lnTo>
                  <a:lnTo>
                    <a:pt x="3105" y="4350"/>
                  </a:lnTo>
                  <a:lnTo>
                    <a:pt x="3716" y="4350"/>
                  </a:lnTo>
                  <a:lnTo>
                    <a:pt x="3716" y="4350"/>
                  </a:lnTo>
                  <a:lnTo>
                    <a:pt x="4041" y="4350"/>
                  </a:lnTo>
                  <a:lnTo>
                    <a:pt x="4041" y="4350"/>
                  </a:lnTo>
                  <a:lnTo>
                    <a:pt x="4002" y="4430"/>
                  </a:lnTo>
                  <a:lnTo>
                    <a:pt x="3954" y="4501"/>
                  </a:lnTo>
                  <a:lnTo>
                    <a:pt x="3898" y="4565"/>
                  </a:lnTo>
                  <a:lnTo>
                    <a:pt x="3835" y="4612"/>
                  </a:lnTo>
                  <a:lnTo>
                    <a:pt x="3771" y="4660"/>
                  </a:lnTo>
                  <a:lnTo>
                    <a:pt x="3692" y="4683"/>
                  </a:lnTo>
                  <a:lnTo>
                    <a:pt x="3613" y="4708"/>
                  </a:lnTo>
                  <a:lnTo>
                    <a:pt x="3526" y="4708"/>
                  </a:lnTo>
                  <a:lnTo>
                    <a:pt x="3526" y="4708"/>
                  </a:lnTo>
                  <a:lnTo>
                    <a:pt x="3350" y="4708"/>
                  </a:lnTo>
                  <a:lnTo>
                    <a:pt x="3350" y="4708"/>
                  </a:lnTo>
                  <a:lnTo>
                    <a:pt x="2739" y="4708"/>
                  </a:lnTo>
                  <a:lnTo>
                    <a:pt x="2739" y="4708"/>
                  </a:lnTo>
                  <a:lnTo>
                    <a:pt x="1676" y="4708"/>
                  </a:lnTo>
                  <a:close/>
                  <a:moveTo>
                    <a:pt x="6908" y="3389"/>
                  </a:moveTo>
                  <a:lnTo>
                    <a:pt x="6908" y="3389"/>
                  </a:lnTo>
                  <a:lnTo>
                    <a:pt x="6797" y="3485"/>
                  </a:lnTo>
                  <a:lnTo>
                    <a:pt x="6685" y="3564"/>
                  </a:lnTo>
                  <a:lnTo>
                    <a:pt x="6558" y="3628"/>
                  </a:lnTo>
                  <a:lnTo>
                    <a:pt x="6423" y="3667"/>
                  </a:lnTo>
                  <a:lnTo>
                    <a:pt x="6288" y="3699"/>
                  </a:lnTo>
                  <a:lnTo>
                    <a:pt x="6217" y="3699"/>
                  </a:lnTo>
                  <a:lnTo>
                    <a:pt x="6145" y="3707"/>
                  </a:lnTo>
                  <a:lnTo>
                    <a:pt x="6074" y="3699"/>
                  </a:lnTo>
                  <a:lnTo>
                    <a:pt x="6002" y="3691"/>
                  </a:lnTo>
                  <a:lnTo>
                    <a:pt x="5923" y="3684"/>
                  </a:lnTo>
                  <a:lnTo>
                    <a:pt x="5852" y="3659"/>
                  </a:lnTo>
                  <a:lnTo>
                    <a:pt x="5852" y="3659"/>
                  </a:lnTo>
                  <a:lnTo>
                    <a:pt x="5740" y="3604"/>
                  </a:lnTo>
                  <a:lnTo>
                    <a:pt x="5740" y="3604"/>
                  </a:lnTo>
                  <a:lnTo>
                    <a:pt x="2469" y="6843"/>
                  </a:lnTo>
                  <a:lnTo>
                    <a:pt x="2469" y="6843"/>
                  </a:lnTo>
                  <a:lnTo>
                    <a:pt x="2430" y="6875"/>
                  </a:lnTo>
                  <a:lnTo>
                    <a:pt x="2398" y="6899"/>
                  </a:lnTo>
                  <a:lnTo>
                    <a:pt x="2318" y="6939"/>
                  </a:lnTo>
                  <a:lnTo>
                    <a:pt x="2224" y="6962"/>
                  </a:lnTo>
                  <a:lnTo>
                    <a:pt x="2135" y="6970"/>
                  </a:lnTo>
                  <a:lnTo>
                    <a:pt x="2041" y="6962"/>
                  </a:lnTo>
                  <a:lnTo>
                    <a:pt x="1954" y="6939"/>
                  </a:lnTo>
                  <a:lnTo>
                    <a:pt x="1865" y="6899"/>
                  </a:lnTo>
                  <a:lnTo>
                    <a:pt x="1834" y="6875"/>
                  </a:lnTo>
                  <a:lnTo>
                    <a:pt x="1802" y="6843"/>
                  </a:lnTo>
                  <a:lnTo>
                    <a:pt x="1802" y="6843"/>
                  </a:lnTo>
                  <a:lnTo>
                    <a:pt x="1755" y="6795"/>
                  </a:lnTo>
                  <a:lnTo>
                    <a:pt x="1723" y="6724"/>
                  </a:lnTo>
                  <a:lnTo>
                    <a:pt x="1699" y="6629"/>
                  </a:lnTo>
                  <a:lnTo>
                    <a:pt x="1691" y="6573"/>
                  </a:lnTo>
                  <a:lnTo>
                    <a:pt x="1691" y="6517"/>
                  </a:lnTo>
                  <a:lnTo>
                    <a:pt x="1691" y="6517"/>
                  </a:lnTo>
                  <a:lnTo>
                    <a:pt x="1691" y="6478"/>
                  </a:lnTo>
                  <a:lnTo>
                    <a:pt x="1699" y="6438"/>
                  </a:lnTo>
                  <a:lnTo>
                    <a:pt x="1723" y="6359"/>
                  </a:lnTo>
                  <a:lnTo>
                    <a:pt x="1755" y="6295"/>
                  </a:lnTo>
                  <a:lnTo>
                    <a:pt x="1802" y="6239"/>
                  </a:lnTo>
                  <a:lnTo>
                    <a:pt x="1802" y="6239"/>
                  </a:lnTo>
                  <a:lnTo>
                    <a:pt x="2978" y="5073"/>
                  </a:lnTo>
                  <a:lnTo>
                    <a:pt x="2978" y="5073"/>
                  </a:lnTo>
                  <a:lnTo>
                    <a:pt x="3526" y="5073"/>
                  </a:lnTo>
                  <a:lnTo>
                    <a:pt x="3526" y="5073"/>
                  </a:lnTo>
                  <a:lnTo>
                    <a:pt x="3620" y="5073"/>
                  </a:lnTo>
                  <a:lnTo>
                    <a:pt x="3716" y="5057"/>
                  </a:lnTo>
                  <a:lnTo>
                    <a:pt x="3803" y="5033"/>
                  </a:lnTo>
                  <a:lnTo>
                    <a:pt x="3890" y="5001"/>
                  </a:lnTo>
                  <a:lnTo>
                    <a:pt x="3970" y="4961"/>
                  </a:lnTo>
                  <a:lnTo>
                    <a:pt x="4050" y="4922"/>
                  </a:lnTo>
                  <a:lnTo>
                    <a:pt x="4121" y="4866"/>
                  </a:lnTo>
                  <a:lnTo>
                    <a:pt x="4185" y="4810"/>
                  </a:lnTo>
                  <a:lnTo>
                    <a:pt x="4247" y="4739"/>
                  </a:lnTo>
                  <a:lnTo>
                    <a:pt x="4295" y="4675"/>
                  </a:lnTo>
                  <a:lnTo>
                    <a:pt x="4343" y="4596"/>
                  </a:lnTo>
                  <a:lnTo>
                    <a:pt x="4382" y="4517"/>
                  </a:lnTo>
                  <a:lnTo>
                    <a:pt x="4415" y="4438"/>
                  </a:lnTo>
                  <a:lnTo>
                    <a:pt x="4438" y="4350"/>
                  </a:lnTo>
                  <a:lnTo>
                    <a:pt x="4454" y="4263"/>
                  </a:lnTo>
                  <a:lnTo>
                    <a:pt x="4454" y="4168"/>
                  </a:lnTo>
                  <a:lnTo>
                    <a:pt x="4454" y="4168"/>
                  </a:lnTo>
                  <a:lnTo>
                    <a:pt x="4454" y="3985"/>
                  </a:lnTo>
                  <a:lnTo>
                    <a:pt x="4454" y="3985"/>
                  </a:lnTo>
                  <a:lnTo>
                    <a:pt x="4089" y="3985"/>
                  </a:lnTo>
                  <a:lnTo>
                    <a:pt x="4089" y="3985"/>
                  </a:lnTo>
                  <a:lnTo>
                    <a:pt x="4089" y="3985"/>
                  </a:lnTo>
                  <a:lnTo>
                    <a:pt x="4089" y="3985"/>
                  </a:lnTo>
                  <a:lnTo>
                    <a:pt x="5074" y="3001"/>
                  </a:lnTo>
                  <a:lnTo>
                    <a:pt x="5074" y="3001"/>
                  </a:lnTo>
                  <a:lnTo>
                    <a:pt x="5074" y="2898"/>
                  </a:lnTo>
                  <a:lnTo>
                    <a:pt x="5074" y="2898"/>
                  </a:lnTo>
                  <a:lnTo>
                    <a:pt x="5057" y="2819"/>
                  </a:lnTo>
                  <a:lnTo>
                    <a:pt x="5042" y="2747"/>
                  </a:lnTo>
                  <a:lnTo>
                    <a:pt x="5034" y="2676"/>
                  </a:lnTo>
                  <a:lnTo>
                    <a:pt x="5034" y="2597"/>
                  </a:lnTo>
                  <a:lnTo>
                    <a:pt x="5034" y="2525"/>
                  </a:lnTo>
                  <a:lnTo>
                    <a:pt x="5042" y="2454"/>
                  </a:lnTo>
                  <a:lnTo>
                    <a:pt x="5066" y="2302"/>
                  </a:lnTo>
                  <a:lnTo>
                    <a:pt x="5113" y="2167"/>
                  </a:lnTo>
                  <a:lnTo>
                    <a:pt x="5146" y="2096"/>
                  </a:lnTo>
                  <a:lnTo>
                    <a:pt x="5177" y="2032"/>
                  </a:lnTo>
                  <a:lnTo>
                    <a:pt x="5217" y="1969"/>
                  </a:lnTo>
                  <a:lnTo>
                    <a:pt x="5256" y="1906"/>
                  </a:lnTo>
                  <a:lnTo>
                    <a:pt x="5304" y="1851"/>
                  </a:lnTo>
                  <a:lnTo>
                    <a:pt x="5352" y="1795"/>
                  </a:lnTo>
                  <a:lnTo>
                    <a:pt x="5352" y="1795"/>
                  </a:lnTo>
                  <a:lnTo>
                    <a:pt x="5526" y="1675"/>
                  </a:lnTo>
                  <a:lnTo>
                    <a:pt x="5622" y="1620"/>
                  </a:lnTo>
                  <a:lnTo>
                    <a:pt x="5725" y="1573"/>
                  </a:lnTo>
                  <a:lnTo>
                    <a:pt x="5821" y="1533"/>
                  </a:lnTo>
                  <a:lnTo>
                    <a:pt x="5923" y="1493"/>
                  </a:lnTo>
                  <a:lnTo>
                    <a:pt x="6027" y="1477"/>
                  </a:lnTo>
                  <a:lnTo>
                    <a:pt x="6130" y="1469"/>
                  </a:lnTo>
                  <a:lnTo>
                    <a:pt x="6130" y="1469"/>
                  </a:lnTo>
                  <a:lnTo>
                    <a:pt x="6170" y="1477"/>
                  </a:lnTo>
                  <a:lnTo>
                    <a:pt x="6217" y="1493"/>
                  </a:lnTo>
                  <a:lnTo>
                    <a:pt x="6257" y="1517"/>
                  </a:lnTo>
                  <a:lnTo>
                    <a:pt x="6297" y="1525"/>
                  </a:lnTo>
                  <a:lnTo>
                    <a:pt x="6297" y="1525"/>
                  </a:lnTo>
                  <a:lnTo>
                    <a:pt x="5908" y="1906"/>
                  </a:lnTo>
                  <a:lnTo>
                    <a:pt x="5908" y="1906"/>
                  </a:lnTo>
                  <a:lnTo>
                    <a:pt x="5860" y="1961"/>
                  </a:lnTo>
                  <a:lnTo>
                    <a:pt x="5821" y="2017"/>
                  </a:lnTo>
                  <a:lnTo>
                    <a:pt x="5780" y="2073"/>
                  </a:lnTo>
                  <a:lnTo>
                    <a:pt x="5757" y="2128"/>
                  </a:lnTo>
                  <a:lnTo>
                    <a:pt x="5732" y="2192"/>
                  </a:lnTo>
                  <a:lnTo>
                    <a:pt x="5717" y="2247"/>
                  </a:lnTo>
                  <a:lnTo>
                    <a:pt x="5701" y="2310"/>
                  </a:lnTo>
                  <a:lnTo>
                    <a:pt x="5701" y="2374"/>
                  </a:lnTo>
                  <a:lnTo>
                    <a:pt x="5701" y="2437"/>
                  </a:lnTo>
                  <a:lnTo>
                    <a:pt x="5717" y="2493"/>
                  </a:lnTo>
                  <a:lnTo>
                    <a:pt x="5732" y="2557"/>
                  </a:lnTo>
                  <a:lnTo>
                    <a:pt x="5757" y="2620"/>
                  </a:lnTo>
                  <a:lnTo>
                    <a:pt x="5780" y="2676"/>
                  </a:lnTo>
                  <a:lnTo>
                    <a:pt x="5821" y="2732"/>
                  </a:lnTo>
                  <a:lnTo>
                    <a:pt x="5860" y="2787"/>
                  </a:lnTo>
                  <a:lnTo>
                    <a:pt x="5908" y="2842"/>
                  </a:lnTo>
                  <a:lnTo>
                    <a:pt x="5908" y="2842"/>
                  </a:lnTo>
                  <a:lnTo>
                    <a:pt x="5955" y="2882"/>
                  </a:lnTo>
                  <a:lnTo>
                    <a:pt x="6002" y="2914"/>
                  </a:lnTo>
                  <a:lnTo>
                    <a:pt x="6058" y="2937"/>
                  </a:lnTo>
                  <a:lnTo>
                    <a:pt x="6114" y="2961"/>
                  </a:lnTo>
                  <a:lnTo>
                    <a:pt x="6170" y="2976"/>
                  </a:lnTo>
                  <a:lnTo>
                    <a:pt x="6233" y="2992"/>
                  </a:lnTo>
                  <a:lnTo>
                    <a:pt x="6297" y="3001"/>
                  </a:lnTo>
                  <a:lnTo>
                    <a:pt x="6360" y="3001"/>
                  </a:lnTo>
                  <a:lnTo>
                    <a:pt x="6423" y="3001"/>
                  </a:lnTo>
                  <a:lnTo>
                    <a:pt x="6495" y="2992"/>
                  </a:lnTo>
                  <a:lnTo>
                    <a:pt x="6558" y="2976"/>
                  </a:lnTo>
                  <a:lnTo>
                    <a:pt x="6622" y="2961"/>
                  </a:lnTo>
                  <a:lnTo>
                    <a:pt x="6685" y="2937"/>
                  </a:lnTo>
                  <a:lnTo>
                    <a:pt x="6741" y="2914"/>
                  </a:lnTo>
                  <a:lnTo>
                    <a:pt x="6797" y="2882"/>
                  </a:lnTo>
                  <a:lnTo>
                    <a:pt x="6853" y="2842"/>
                  </a:lnTo>
                  <a:lnTo>
                    <a:pt x="6853" y="2842"/>
                  </a:lnTo>
                  <a:lnTo>
                    <a:pt x="7241" y="2454"/>
                  </a:lnTo>
                  <a:lnTo>
                    <a:pt x="7241" y="2454"/>
                  </a:lnTo>
                  <a:lnTo>
                    <a:pt x="7258" y="2580"/>
                  </a:lnTo>
                  <a:lnTo>
                    <a:pt x="7250" y="2700"/>
                  </a:lnTo>
                  <a:lnTo>
                    <a:pt x="7233" y="2827"/>
                  </a:lnTo>
                  <a:lnTo>
                    <a:pt x="7202" y="2945"/>
                  </a:lnTo>
                  <a:lnTo>
                    <a:pt x="7154" y="3056"/>
                  </a:lnTo>
                  <a:lnTo>
                    <a:pt x="7082" y="3175"/>
                  </a:lnTo>
                  <a:lnTo>
                    <a:pt x="7003" y="3286"/>
                  </a:lnTo>
                  <a:lnTo>
                    <a:pt x="6908" y="3389"/>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13" name="Group 112"/>
          <p:cNvGrpSpPr/>
          <p:nvPr/>
        </p:nvGrpSpPr>
        <p:grpSpPr>
          <a:xfrm>
            <a:off x="4693823" y="5536844"/>
            <a:ext cx="597140" cy="386452"/>
            <a:chOff x="3408363" y="4437063"/>
            <a:chExt cx="4859337" cy="3144837"/>
          </a:xfrm>
          <a:noFill/>
        </p:grpSpPr>
        <p:sp>
          <p:nvSpPr>
            <p:cNvPr id="114" name="Freeform 9"/>
            <p:cNvSpPr>
              <a:spLocks noChangeArrowheads="1"/>
            </p:cNvSpPr>
            <p:nvPr/>
          </p:nvSpPr>
          <p:spPr bwMode="auto">
            <a:xfrm>
              <a:off x="3408363" y="4437063"/>
              <a:ext cx="4859337" cy="3144837"/>
            </a:xfrm>
            <a:custGeom>
              <a:avLst/>
              <a:gdLst>
                <a:gd name="T0" fmla="*/ 1214 w 13498"/>
                <a:gd name="T1" fmla="*/ 2763 h 8735"/>
                <a:gd name="T2" fmla="*/ 5358 w 13498"/>
                <a:gd name="T3" fmla="*/ 1382 h 8735"/>
                <a:gd name="T4" fmla="*/ 7010 w 13498"/>
                <a:gd name="T5" fmla="*/ 2756 h 8735"/>
                <a:gd name="T6" fmla="*/ 8423 w 13498"/>
                <a:gd name="T7" fmla="*/ 4169 h 8735"/>
                <a:gd name="T8" fmla="*/ 9614 w 13498"/>
                <a:gd name="T9" fmla="*/ 4121 h 8735"/>
                <a:gd name="T10" fmla="*/ 10480 w 13498"/>
                <a:gd name="T11" fmla="*/ 3820 h 8735"/>
                <a:gd name="T12" fmla="*/ 10424 w 13498"/>
                <a:gd name="T13" fmla="*/ 3668 h 8735"/>
                <a:gd name="T14" fmla="*/ 10202 w 13498"/>
                <a:gd name="T15" fmla="*/ 2985 h 8735"/>
                <a:gd name="T16" fmla="*/ 10210 w 13498"/>
                <a:gd name="T17" fmla="*/ 2358 h 8735"/>
                <a:gd name="T18" fmla="*/ 10384 w 13498"/>
                <a:gd name="T19" fmla="*/ 1795 h 8735"/>
                <a:gd name="T20" fmla="*/ 10829 w 13498"/>
                <a:gd name="T21" fmla="*/ 1541 h 8735"/>
                <a:gd name="T22" fmla="*/ 11528 w 13498"/>
                <a:gd name="T23" fmla="*/ 2358 h 8735"/>
                <a:gd name="T24" fmla="*/ 11686 w 13498"/>
                <a:gd name="T25" fmla="*/ 2787 h 8735"/>
                <a:gd name="T26" fmla="*/ 12171 w 13498"/>
                <a:gd name="T27" fmla="*/ 2859 h 8735"/>
                <a:gd name="T28" fmla="*/ 12751 w 13498"/>
                <a:gd name="T29" fmla="*/ 2891 h 8735"/>
                <a:gd name="T30" fmla="*/ 13402 w 13498"/>
                <a:gd name="T31" fmla="*/ 3145 h 8735"/>
                <a:gd name="T32" fmla="*/ 13187 w 13498"/>
                <a:gd name="T33" fmla="*/ 3716 h 8735"/>
                <a:gd name="T34" fmla="*/ 12623 w 13498"/>
                <a:gd name="T35" fmla="*/ 4145 h 8735"/>
                <a:gd name="T36" fmla="*/ 11829 w 13498"/>
                <a:gd name="T37" fmla="*/ 4343 h 8735"/>
                <a:gd name="T38" fmla="*/ 11393 w 13498"/>
                <a:gd name="T39" fmla="*/ 4375 h 8735"/>
                <a:gd name="T40" fmla="*/ 10845 w 13498"/>
                <a:gd name="T41" fmla="*/ 5455 h 8735"/>
                <a:gd name="T42" fmla="*/ 10027 w 13498"/>
                <a:gd name="T43" fmla="*/ 6551 h 8735"/>
                <a:gd name="T44" fmla="*/ 9225 w 13498"/>
                <a:gd name="T45" fmla="*/ 7273 h 8735"/>
                <a:gd name="T46" fmla="*/ 8320 w 13498"/>
                <a:gd name="T47" fmla="*/ 7853 h 8735"/>
                <a:gd name="T48" fmla="*/ 7391 w 13498"/>
                <a:gd name="T49" fmla="*/ 8258 h 8735"/>
                <a:gd name="T50" fmla="*/ 6033 w 13498"/>
                <a:gd name="T51" fmla="*/ 8607 h 8735"/>
                <a:gd name="T52" fmla="*/ 5017 w 13498"/>
                <a:gd name="T53" fmla="*/ 8726 h 8735"/>
                <a:gd name="T54" fmla="*/ 3501 w 13498"/>
                <a:gd name="T55" fmla="*/ 8663 h 8735"/>
                <a:gd name="T56" fmla="*/ 2327 w 13498"/>
                <a:gd name="T57" fmla="*/ 8321 h 8735"/>
                <a:gd name="T58" fmla="*/ 1310 w 13498"/>
                <a:gd name="T59" fmla="*/ 7686 h 8735"/>
                <a:gd name="T60" fmla="*/ 572 w 13498"/>
                <a:gd name="T61" fmla="*/ 6844 h 8735"/>
                <a:gd name="T62" fmla="*/ 198 w 13498"/>
                <a:gd name="T63" fmla="*/ 6059 h 8735"/>
                <a:gd name="T64" fmla="*/ 24 w 13498"/>
                <a:gd name="T65" fmla="*/ 5249 h 8735"/>
                <a:gd name="T66" fmla="*/ 39 w 13498"/>
                <a:gd name="T67" fmla="*/ 4169 h 8735"/>
                <a:gd name="T68" fmla="*/ 1413 w 13498"/>
                <a:gd name="T69" fmla="*/ 7488 h 8735"/>
                <a:gd name="T70" fmla="*/ 2302 w 13498"/>
                <a:gd name="T71" fmla="*/ 8067 h 8735"/>
                <a:gd name="T72" fmla="*/ 3343 w 13498"/>
                <a:gd name="T73" fmla="*/ 8408 h 8735"/>
                <a:gd name="T74" fmla="*/ 4423 w 13498"/>
                <a:gd name="T75" fmla="*/ 8504 h 8735"/>
                <a:gd name="T76" fmla="*/ 4763 w 13498"/>
                <a:gd name="T77" fmla="*/ 8472 h 8735"/>
                <a:gd name="T78" fmla="*/ 3827 w 13498"/>
                <a:gd name="T79" fmla="*/ 7797 h 8735"/>
                <a:gd name="T80" fmla="*/ 3374 w 13498"/>
                <a:gd name="T81" fmla="*/ 7146 h 8735"/>
                <a:gd name="T82" fmla="*/ 3272 w 13498"/>
                <a:gd name="T83" fmla="*/ 7019 h 8735"/>
                <a:gd name="T84" fmla="*/ 1889 w 13498"/>
                <a:gd name="T85" fmla="*/ 7178 h 8735"/>
                <a:gd name="T86" fmla="*/ 1453 w 13498"/>
                <a:gd name="T87" fmla="*/ 4185 h 8735"/>
                <a:gd name="T88" fmla="*/ 5589 w 13498"/>
                <a:gd name="T89" fmla="*/ 2994 h 8735"/>
                <a:gd name="T90" fmla="*/ 6779 w 13498"/>
                <a:gd name="T91" fmla="*/ 2994 h 8735"/>
                <a:gd name="T92" fmla="*/ 5589 w 13498"/>
                <a:gd name="T93" fmla="*/ 231 h 8735"/>
                <a:gd name="T94" fmla="*/ 5589 w 13498"/>
                <a:gd name="T95" fmla="*/ 1612 h 8735"/>
                <a:gd name="T96" fmla="*/ 6779 w 13498"/>
                <a:gd name="T97" fmla="*/ 1612 h 8735"/>
                <a:gd name="T98" fmla="*/ 5398 w 13498"/>
                <a:gd name="T99" fmla="*/ 4185 h 8735"/>
                <a:gd name="T100" fmla="*/ 6970 w 13498"/>
                <a:gd name="T101" fmla="*/ 4185 h 8735"/>
                <a:gd name="T102" fmla="*/ 6970 w 13498"/>
                <a:gd name="T103" fmla="*/ 2994 h 8735"/>
                <a:gd name="T104" fmla="*/ 4018 w 13498"/>
                <a:gd name="T105" fmla="*/ 2994 h 8735"/>
                <a:gd name="T106" fmla="*/ 4208 w 13498"/>
                <a:gd name="T107" fmla="*/ 2803 h 8735"/>
                <a:gd name="T108" fmla="*/ 4208 w 13498"/>
                <a:gd name="T109" fmla="*/ 1612 h 8735"/>
                <a:gd name="T110" fmla="*/ 2834 w 13498"/>
                <a:gd name="T111" fmla="*/ 1612 h 8735"/>
                <a:gd name="T112" fmla="*/ 3947 w 13498"/>
                <a:gd name="T113" fmla="*/ 6781 h 8735"/>
                <a:gd name="T114" fmla="*/ 4224 w 13498"/>
                <a:gd name="T115" fmla="*/ 6638 h 8735"/>
                <a:gd name="T116" fmla="*/ 4256 w 13498"/>
                <a:gd name="T117" fmla="*/ 6329 h 8735"/>
                <a:gd name="T118" fmla="*/ 3947 w 13498"/>
                <a:gd name="T119" fmla="*/ 6122 h 8735"/>
                <a:gd name="T120" fmla="*/ 3677 w 13498"/>
                <a:gd name="T121" fmla="*/ 6265 h 8735"/>
                <a:gd name="T122" fmla="*/ 3644 w 13498"/>
                <a:gd name="T123" fmla="*/ 6582 h 8735"/>
                <a:gd name="T124" fmla="*/ 3947 w 13498"/>
                <a:gd name="T125" fmla="*/ 6781 h 8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498" h="8735">
                  <a:moveTo>
                    <a:pt x="39" y="4169"/>
                  </a:moveTo>
                  <a:lnTo>
                    <a:pt x="39" y="4169"/>
                  </a:lnTo>
                  <a:lnTo>
                    <a:pt x="1214" y="4169"/>
                  </a:lnTo>
                  <a:lnTo>
                    <a:pt x="1214" y="4169"/>
                  </a:lnTo>
                  <a:lnTo>
                    <a:pt x="1214" y="2763"/>
                  </a:lnTo>
                  <a:lnTo>
                    <a:pt x="1214" y="2763"/>
                  </a:lnTo>
                  <a:lnTo>
                    <a:pt x="2597" y="2763"/>
                  </a:lnTo>
                  <a:lnTo>
                    <a:pt x="2597" y="2763"/>
                  </a:lnTo>
                  <a:lnTo>
                    <a:pt x="2597" y="1382"/>
                  </a:lnTo>
                  <a:lnTo>
                    <a:pt x="2597" y="1382"/>
                  </a:lnTo>
                  <a:lnTo>
                    <a:pt x="5358" y="1382"/>
                  </a:lnTo>
                  <a:lnTo>
                    <a:pt x="5358" y="1382"/>
                  </a:lnTo>
                  <a:lnTo>
                    <a:pt x="5358" y="0"/>
                  </a:lnTo>
                  <a:lnTo>
                    <a:pt x="5358" y="0"/>
                  </a:lnTo>
                  <a:lnTo>
                    <a:pt x="7010" y="0"/>
                  </a:lnTo>
                  <a:lnTo>
                    <a:pt x="7010" y="0"/>
                  </a:lnTo>
                  <a:lnTo>
                    <a:pt x="7010" y="2756"/>
                  </a:lnTo>
                  <a:lnTo>
                    <a:pt x="7010" y="2756"/>
                  </a:lnTo>
                  <a:lnTo>
                    <a:pt x="8392" y="2756"/>
                  </a:lnTo>
                  <a:lnTo>
                    <a:pt x="8392" y="2756"/>
                  </a:lnTo>
                  <a:lnTo>
                    <a:pt x="8392" y="4169"/>
                  </a:lnTo>
                  <a:lnTo>
                    <a:pt x="8392" y="4169"/>
                  </a:lnTo>
                  <a:lnTo>
                    <a:pt x="8423" y="4169"/>
                  </a:lnTo>
                  <a:lnTo>
                    <a:pt x="8423" y="4169"/>
                  </a:lnTo>
                  <a:lnTo>
                    <a:pt x="8868" y="4169"/>
                  </a:lnTo>
                  <a:lnTo>
                    <a:pt x="9090" y="4169"/>
                  </a:lnTo>
                  <a:lnTo>
                    <a:pt x="9312" y="4161"/>
                  </a:lnTo>
                  <a:lnTo>
                    <a:pt x="9312" y="4161"/>
                  </a:lnTo>
                  <a:lnTo>
                    <a:pt x="9464" y="4145"/>
                  </a:lnTo>
                  <a:lnTo>
                    <a:pt x="9614" y="4121"/>
                  </a:lnTo>
                  <a:lnTo>
                    <a:pt x="9765" y="4090"/>
                  </a:lnTo>
                  <a:lnTo>
                    <a:pt x="9908" y="4057"/>
                  </a:lnTo>
                  <a:lnTo>
                    <a:pt x="10059" y="4010"/>
                  </a:lnTo>
                  <a:lnTo>
                    <a:pt x="10202" y="3955"/>
                  </a:lnTo>
                  <a:lnTo>
                    <a:pt x="10337" y="3891"/>
                  </a:lnTo>
                  <a:lnTo>
                    <a:pt x="10480" y="3820"/>
                  </a:lnTo>
                  <a:lnTo>
                    <a:pt x="10480" y="3820"/>
                  </a:lnTo>
                  <a:lnTo>
                    <a:pt x="10511" y="3795"/>
                  </a:lnTo>
                  <a:lnTo>
                    <a:pt x="10511" y="3795"/>
                  </a:lnTo>
                  <a:lnTo>
                    <a:pt x="10496" y="3772"/>
                  </a:lnTo>
                  <a:lnTo>
                    <a:pt x="10496" y="3772"/>
                  </a:lnTo>
                  <a:lnTo>
                    <a:pt x="10424" y="3668"/>
                  </a:lnTo>
                  <a:lnTo>
                    <a:pt x="10369" y="3558"/>
                  </a:lnTo>
                  <a:lnTo>
                    <a:pt x="10321" y="3454"/>
                  </a:lnTo>
                  <a:lnTo>
                    <a:pt x="10274" y="3343"/>
                  </a:lnTo>
                  <a:lnTo>
                    <a:pt x="10241" y="3224"/>
                  </a:lnTo>
                  <a:lnTo>
                    <a:pt x="10218" y="3105"/>
                  </a:lnTo>
                  <a:lnTo>
                    <a:pt x="10202" y="2985"/>
                  </a:lnTo>
                  <a:lnTo>
                    <a:pt x="10186" y="2867"/>
                  </a:lnTo>
                  <a:lnTo>
                    <a:pt x="10186" y="2867"/>
                  </a:lnTo>
                  <a:lnTo>
                    <a:pt x="10186" y="2740"/>
                  </a:lnTo>
                  <a:lnTo>
                    <a:pt x="10186" y="2613"/>
                  </a:lnTo>
                  <a:lnTo>
                    <a:pt x="10193" y="2478"/>
                  </a:lnTo>
                  <a:lnTo>
                    <a:pt x="10210" y="2358"/>
                  </a:lnTo>
                  <a:lnTo>
                    <a:pt x="10234" y="2231"/>
                  </a:lnTo>
                  <a:lnTo>
                    <a:pt x="10265" y="2104"/>
                  </a:lnTo>
                  <a:lnTo>
                    <a:pt x="10305" y="1986"/>
                  </a:lnTo>
                  <a:lnTo>
                    <a:pt x="10353" y="1859"/>
                  </a:lnTo>
                  <a:lnTo>
                    <a:pt x="10353" y="1859"/>
                  </a:lnTo>
                  <a:lnTo>
                    <a:pt x="10384" y="1795"/>
                  </a:lnTo>
                  <a:lnTo>
                    <a:pt x="10417" y="1739"/>
                  </a:lnTo>
                  <a:lnTo>
                    <a:pt x="10496" y="1620"/>
                  </a:lnTo>
                  <a:lnTo>
                    <a:pt x="10583" y="1517"/>
                  </a:lnTo>
                  <a:lnTo>
                    <a:pt x="10670" y="1413"/>
                  </a:lnTo>
                  <a:lnTo>
                    <a:pt x="10670" y="1413"/>
                  </a:lnTo>
                  <a:lnTo>
                    <a:pt x="10829" y="1541"/>
                  </a:lnTo>
                  <a:lnTo>
                    <a:pt x="10980" y="1668"/>
                  </a:lnTo>
                  <a:lnTo>
                    <a:pt x="11123" y="1803"/>
                  </a:lnTo>
                  <a:lnTo>
                    <a:pt x="11258" y="1946"/>
                  </a:lnTo>
                  <a:lnTo>
                    <a:pt x="11377" y="2104"/>
                  </a:lnTo>
                  <a:lnTo>
                    <a:pt x="11480" y="2271"/>
                  </a:lnTo>
                  <a:lnTo>
                    <a:pt x="11528" y="2358"/>
                  </a:lnTo>
                  <a:lnTo>
                    <a:pt x="11568" y="2446"/>
                  </a:lnTo>
                  <a:lnTo>
                    <a:pt x="11607" y="2541"/>
                  </a:lnTo>
                  <a:lnTo>
                    <a:pt x="11647" y="2636"/>
                  </a:lnTo>
                  <a:lnTo>
                    <a:pt x="11647" y="2636"/>
                  </a:lnTo>
                  <a:lnTo>
                    <a:pt x="11686" y="2787"/>
                  </a:lnTo>
                  <a:lnTo>
                    <a:pt x="11686" y="2787"/>
                  </a:lnTo>
                  <a:lnTo>
                    <a:pt x="11719" y="2946"/>
                  </a:lnTo>
                  <a:lnTo>
                    <a:pt x="11719" y="2946"/>
                  </a:lnTo>
                  <a:lnTo>
                    <a:pt x="11829" y="2914"/>
                  </a:lnTo>
                  <a:lnTo>
                    <a:pt x="11941" y="2891"/>
                  </a:lnTo>
                  <a:lnTo>
                    <a:pt x="12060" y="2875"/>
                  </a:lnTo>
                  <a:lnTo>
                    <a:pt x="12171" y="2859"/>
                  </a:lnTo>
                  <a:lnTo>
                    <a:pt x="12290" y="2859"/>
                  </a:lnTo>
                  <a:lnTo>
                    <a:pt x="12401" y="2859"/>
                  </a:lnTo>
                  <a:lnTo>
                    <a:pt x="12521" y="2859"/>
                  </a:lnTo>
                  <a:lnTo>
                    <a:pt x="12639" y="2875"/>
                  </a:lnTo>
                  <a:lnTo>
                    <a:pt x="12639" y="2875"/>
                  </a:lnTo>
                  <a:lnTo>
                    <a:pt x="12751" y="2891"/>
                  </a:lnTo>
                  <a:lnTo>
                    <a:pt x="12870" y="2914"/>
                  </a:lnTo>
                  <a:lnTo>
                    <a:pt x="12980" y="2946"/>
                  </a:lnTo>
                  <a:lnTo>
                    <a:pt x="13084" y="2985"/>
                  </a:lnTo>
                  <a:lnTo>
                    <a:pt x="13196" y="3033"/>
                  </a:lnTo>
                  <a:lnTo>
                    <a:pt x="13298" y="3081"/>
                  </a:lnTo>
                  <a:lnTo>
                    <a:pt x="13402" y="3145"/>
                  </a:lnTo>
                  <a:lnTo>
                    <a:pt x="13497" y="3208"/>
                  </a:lnTo>
                  <a:lnTo>
                    <a:pt x="13497" y="3208"/>
                  </a:lnTo>
                  <a:lnTo>
                    <a:pt x="13433" y="3343"/>
                  </a:lnTo>
                  <a:lnTo>
                    <a:pt x="13362" y="3471"/>
                  </a:lnTo>
                  <a:lnTo>
                    <a:pt x="13283" y="3597"/>
                  </a:lnTo>
                  <a:lnTo>
                    <a:pt x="13187" y="3716"/>
                  </a:lnTo>
                  <a:lnTo>
                    <a:pt x="13187" y="3716"/>
                  </a:lnTo>
                  <a:lnTo>
                    <a:pt x="13084" y="3828"/>
                  </a:lnTo>
                  <a:lnTo>
                    <a:pt x="12980" y="3922"/>
                  </a:lnTo>
                  <a:lnTo>
                    <a:pt x="12870" y="4010"/>
                  </a:lnTo>
                  <a:lnTo>
                    <a:pt x="12743" y="4082"/>
                  </a:lnTo>
                  <a:lnTo>
                    <a:pt x="12623" y="4145"/>
                  </a:lnTo>
                  <a:lnTo>
                    <a:pt x="12488" y="4200"/>
                  </a:lnTo>
                  <a:lnTo>
                    <a:pt x="12353" y="4248"/>
                  </a:lnTo>
                  <a:lnTo>
                    <a:pt x="12211" y="4288"/>
                  </a:lnTo>
                  <a:lnTo>
                    <a:pt x="12211" y="4288"/>
                  </a:lnTo>
                  <a:lnTo>
                    <a:pt x="12020" y="4327"/>
                  </a:lnTo>
                  <a:lnTo>
                    <a:pt x="11829" y="4343"/>
                  </a:lnTo>
                  <a:lnTo>
                    <a:pt x="11639" y="4360"/>
                  </a:lnTo>
                  <a:lnTo>
                    <a:pt x="11449" y="4352"/>
                  </a:lnTo>
                  <a:lnTo>
                    <a:pt x="11449" y="4352"/>
                  </a:lnTo>
                  <a:lnTo>
                    <a:pt x="11425" y="4360"/>
                  </a:lnTo>
                  <a:lnTo>
                    <a:pt x="11401" y="4368"/>
                  </a:lnTo>
                  <a:lnTo>
                    <a:pt x="11393" y="4375"/>
                  </a:lnTo>
                  <a:lnTo>
                    <a:pt x="11377" y="4399"/>
                  </a:lnTo>
                  <a:lnTo>
                    <a:pt x="11377" y="4399"/>
                  </a:lnTo>
                  <a:lnTo>
                    <a:pt x="11258" y="4677"/>
                  </a:lnTo>
                  <a:lnTo>
                    <a:pt x="11131" y="4939"/>
                  </a:lnTo>
                  <a:lnTo>
                    <a:pt x="10996" y="5201"/>
                  </a:lnTo>
                  <a:lnTo>
                    <a:pt x="10845" y="5455"/>
                  </a:lnTo>
                  <a:lnTo>
                    <a:pt x="10694" y="5709"/>
                  </a:lnTo>
                  <a:lnTo>
                    <a:pt x="10519" y="5947"/>
                  </a:lnTo>
                  <a:lnTo>
                    <a:pt x="10345" y="6185"/>
                  </a:lnTo>
                  <a:lnTo>
                    <a:pt x="10147" y="6416"/>
                  </a:lnTo>
                  <a:lnTo>
                    <a:pt x="10147" y="6416"/>
                  </a:lnTo>
                  <a:lnTo>
                    <a:pt x="10027" y="6551"/>
                  </a:lnTo>
                  <a:lnTo>
                    <a:pt x="9900" y="6678"/>
                  </a:lnTo>
                  <a:lnTo>
                    <a:pt x="9773" y="6805"/>
                  </a:lnTo>
                  <a:lnTo>
                    <a:pt x="9638" y="6932"/>
                  </a:lnTo>
                  <a:lnTo>
                    <a:pt x="9503" y="7051"/>
                  </a:lnTo>
                  <a:lnTo>
                    <a:pt x="9368" y="7162"/>
                  </a:lnTo>
                  <a:lnTo>
                    <a:pt x="9225" y="7273"/>
                  </a:lnTo>
                  <a:lnTo>
                    <a:pt x="9082" y="7376"/>
                  </a:lnTo>
                  <a:lnTo>
                    <a:pt x="8939" y="7480"/>
                  </a:lnTo>
                  <a:lnTo>
                    <a:pt x="8789" y="7583"/>
                  </a:lnTo>
                  <a:lnTo>
                    <a:pt x="8638" y="7678"/>
                  </a:lnTo>
                  <a:lnTo>
                    <a:pt x="8479" y="7766"/>
                  </a:lnTo>
                  <a:lnTo>
                    <a:pt x="8320" y="7853"/>
                  </a:lnTo>
                  <a:lnTo>
                    <a:pt x="8162" y="7932"/>
                  </a:lnTo>
                  <a:lnTo>
                    <a:pt x="7994" y="8011"/>
                  </a:lnTo>
                  <a:lnTo>
                    <a:pt x="7828" y="8091"/>
                  </a:lnTo>
                  <a:lnTo>
                    <a:pt x="7828" y="8091"/>
                  </a:lnTo>
                  <a:lnTo>
                    <a:pt x="7613" y="8178"/>
                  </a:lnTo>
                  <a:lnTo>
                    <a:pt x="7391" y="8258"/>
                  </a:lnTo>
                  <a:lnTo>
                    <a:pt x="7169" y="8337"/>
                  </a:lnTo>
                  <a:lnTo>
                    <a:pt x="6947" y="8400"/>
                  </a:lnTo>
                  <a:lnTo>
                    <a:pt x="6724" y="8464"/>
                  </a:lnTo>
                  <a:lnTo>
                    <a:pt x="6494" y="8520"/>
                  </a:lnTo>
                  <a:lnTo>
                    <a:pt x="6264" y="8568"/>
                  </a:lnTo>
                  <a:lnTo>
                    <a:pt x="6033" y="8607"/>
                  </a:lnTo>
                  <a:lnTo>
                    <a:pt x="6033" y="8607"/>
                  </a:lnTo>
                  <a:lnTo>
                    <a:pt x="5780" y="8647"/>
                  </a:lnTo>
                  <a:lnTo>
                    <a:pt x="5525" y="8678"/>
                  </a:lnTo>
                  <a:lnTo>
                    <a:pt x="5271" y="8703"/>
                  </a:lnTo>
                  <a:lnTo>
                    <a:pt x="5017" y="8726"/>
                  </a:lnTo>
                  <a:lnTo>
                    <a:pt x="5017" y="8726"/>
                  </a:lnTo>
                  <a:lnTo>
                    <a:pt x="4581" y="8734"/>
                  </a:lnTo>
                  <a:lnTo>
                    <a:pt x="4367" y="8734"/>
                  </a:lnTo>
                  <a:lnTo>
                    <a:pt x="4145" y="8726"/>
                  </a:lnTo>
                  <a:lnTo>
                    <a:pt x="3930" y="8718"/>
                  </a:lnTo>
                  <a:lnTo>
                    <a:pt x="3716" y="8694"/>
                  </a:lnTo>
                  <a:lnTo>
                    <a:pt x="3501" y="8663"/>
                  </a:lnTo>
                  <a:lnTo>
                    <a:pt x="3287" y="8622"/>
                  </a:lnTo>
                  <a:lnTo>
                    <a:pt x="3287" y="8622"/>
                  </a:lnTo>
                  <a:lnTo>
                    <a:pt x="3041" y="8568"/>
                  </a:lnTo>
                  <a:lnTo>
                    <a:pt x="2795" y="8496"/>
                  </a:lnTo>
                  <a:lnTo>
                    <a:pt x="2556" y="8416"/>
                  </a:lnTo>
                  <a:lnTo>
                    <a:pt x="2327" y="8321"/>
                  </a:lnTo>
                  <a:lnTo>
                    <a:pt x="2096" y="8218"/>
                  </a:lnTo>
                  <a:lnTo>
                    <a:pt x="1874" y="8091"/>
                  </a:lnTo>
                  <a:lnTo>
                    <a:pt x="1667" y="7956"/>
                  </a:lnTo>
                  <a:lnTo>
                    <a:pt x="1461" y="7805"/>
                  </a:lnTo>
                  <a:lnTo>
                    <a:pt x="1461" y="7805"/>
                  </a:lnTo>
                  <a:lnTo>
                    <a:pt x="1310" y="7686"/>
                  </a:lnTo>
                  <a:lnTo>
                    <a:pt x="1175" y="7559"/>
                  </a:lnTo>
                  <a:lnTo>
                    <a:pt x="1040" y="7432"/>
                  </a:lnTo>
                  <a:lnTo>
                    <a:pt x="913" y="7297"/>
                  </a:lnTo>
                  <a:lnTo>
                    <a:pt x="794" y="7154"/>
                  </a:lnTo>
                  <a:lnTo>
                    <a:pt x="683" y="7003"/>
                  </a:lnTo>
                  <a:lnTo>
                    <a:pt x="572" y="6844"/>
                  </a:lnTo>
                  <a:lnTo>
                    <a:pt x="477" y="6686"/>
                  </a:lnTo>
                  <a:lnTo>
                    <a:pt x="477" y="6686"/>
                  </a:lnTo>
                  <a:lnTo>
                    <a:pt x="396" y="6535"/>
                  </a:lnTo>
                  <a:lnTo>
                    <a:pt x="325" y="6376"/>
                  </a:lnTo>
                  <a:lnTo>
                    <a:pt x="261" y="6225"/>
                  </a:lnTo>
                  <a:lnTo>
                    <a:pt x="198" y="6059"/>
                  </a:lnTo>
                  <a:lnTo>
                    <a:pt x="151" y="5899"/>
                  </a:lnTo>
                  <a:lnTo>
                    <a:pt x="111" y="5733"/>
                  </a:lnTo>
                  <a:lnTo>
                    <a:pt x="72" y="5566"/>
                  </a:lnTo>
                  <a:lnTo>
                    <a:pt x="47" y="5399"/>
                  </a:lnTo>
                  <a:lnTo>
                    <a:pt x="47" y="5399"/>
                  </a:lnTo>
                  <a:lnTo>
                    <a:pt x="24" y="5249"/>
                  </a:lnTo>
                  <a:lnTo>
                    <a:pt x="16" y="5098"/>
                  </a:lnTo>
                  <a:lnTo>
                    <a:pt x="8" y="4939"/>
                  </a:lnTo>
                  <a:lnTo>
                    <a:pt x="0" y="4788"/>
                  </a:lnTo>
                  <a:lnTo>
                    <a:pt x="8" y="4637"/>
                  </a:lnTo>
                  <a:lnTo>
                    <a:pt x="16" y="4478"/>
                  </a:lnTo>
                  <a:lnTo>
                    <a:pt x="39" y="4169"/>
                  </a:lnTo>
                  <a:close/>
                  <a:moveTo>
                    <a:pt x="1079" y="7178"/>
                  </a:moveTo>
                  <a:lnTo>
                    <a:pt x="1079" y="7178"/>
                  </a:lnTo>
                  <a:lnTo>
                    <a:pt x="1119" y="7218"/>
                  </a:lnTo>
                  <a:lnTo>
                    <a:pt x="1119" y="7218"/>
                  </a:lnTo>
                  <a:lnTo>
                    <a:pt x="1262" y="7353"/>
                  </a:lnTo>
                  <a:lnTo>
                    <a:pt x="1413" y="7488"/>
                  </a:lnTo>
                  <a:lnTo>
                    <a:pt x="1572" y="7615"/>
                  </a:lnTo>
                  <a:lnTo>
                    <a:pt x="1739" y="7733"/>
                  </a:lnTo>
                  <a:lnTo>
                    <a:pt x="1739" y="7733"/>
                  </a:lnTo>
                  <a:lnTo>
                    <a:pt x="1922" y="7861"/>
                  </a:lnTo>
                  <a:lnTo>
                    <a:pt x="2112" y="7972"/>
                  </a:lnTo>
                  <a:lnTo>
                    <a:pt x="2302" y="8067"/>
                  </a:lnTo>
                  <a:lnTo>
                    <a:pt x="2501" y="8163"/>
                  </a:lnTo>
                  <a:lnTo>
                    <a:pt x="2707" y="8234"/>
                  </a:lnTo>
                  <a:lnTo>
                    <a:pt x="2913" y="8306"/>
                  </a:lnTo>
                  <a:lnTo>
                    <a:pt x="3129" y="8361"/>
                  </a:lnTo>
                  <a:lnTo>
                    <a:pt x="3343" y="8408"/>
                  </a:lnTo>
                  <a:lnTo>
                    <a:pt x="3343" y="8408"/>
                  </a:lnTo>
                  <a:lnTo>
                    <a:pt x="3525" y="8441"/>
                  </a:lnTo>
                  <a:lnTo>
                    <a:pt x="3700" y="8464"/>
                  </a:lnTo>
                  <a:lnTo>
                    <a:pt x="3883" y="8480"/>
                  </a:lnTo>
                  <a:lnTo>
                    <a:pt x="4057" y="8496"/>
                  </a:lnTo>
                  <a:lnTo>
                    <a:pt x="4240" y="8504"/>
                  </a:lnTo>
                  <a:lnTo>
                    <a:pt x="4423" y="8504"/>
                  </a:lnTo>
                  <a:lnTo>
                    <a:pt x="4779" y="8504"/>
                  </a:lnTo>
                  <a:lnTo>
                    <a:pt x="4779" y="8504"/>
                  </a:lnTo>
                  <a:lnTo>
                    <a:pt x="4810" y="8496"/>
                  </a:lnTo>
                  <a:lnTo>
                    <a:pt x="4810" y="8496"/>
                  </a:lnTo>
                  <a:lnTo>
                    <a:pt x="4763" y="8472"/>
                  </a:lnTo>
                  <a:lnTo>
                    <a:pt x="4763" y="8472"/>
                  </a:lnTo>
                  <a:lnTo>
                    <a:pt x="4541" y="8353"/>
                  </a:lnTo>
                  <a:lnTo>
                    <a:pt x="4541" y="8353"/>
                  </a:lnTo>
                  <a:lnTo>
                    <a:pt x="4343" y="8226"/>
                  </a:lnTo>
                  <a:lnTo>
                    <a:pt x="4161" y="8099"/>
                  </a:lnTo>
                  <a:lnTo>
                    <a:pt x="3986" y="7948"/>
                  </a:lnTo>
                  <a:lnTo>
                    <a:pt x="3827" y="7797"/>
                  </a:lnTo>
                  <a:lnTo>
                    <a:pt x="3677" y="7623"/>
                  </a:lnTo>
                  <a:lnTo>
                    <a:pt x="3613" y="7535"/>
                  </a:lnTo>
                  <a:lnTo>
                    <a:pt x="3549" y="7440"/>
                  </a:lnTo>
                  <a:lnTo>
                    <a:pt x="3486" y="7345"/>
                  </a:lnTo>
                  <a:lnTo>
                    <a:pt x="3430" y="7249"/>
                  </a:lnTo>
                  <a:lnTo>
                    <a:pt x="3374" y="7146"/>
                  </a:lnTo>
                  <a:lnTo>
                    <a:pt x="3327" y="7035"/>
                  </a:lnTo>
                  <a:lnTo>
                    <a:pt x="3327" y="7035"/>
                  </a:lnTo>
                  <a:lnTo>
                    <a:pt x="3311" y="7019"/>
                  </a:lnTo>
                  <a:lnTo>
                    <a:pt x="3303" y="7019"/>
                  </a:lnTo>
                  <a:lnTo>
                    <a:pt x="3272" y="7019"/>
                  </a:lnTo>
                  <a:lnTo>
                    <a:pt x="3272" y="7019"/>
                  </a:lnTo>
                  <a:lnTo>
                    <a:pt x="3002" y="7083"/>
                  </a:lnTo>
                  <a:lnTo>
                    <a:pt x="2724" y="7130"/>
                  </a:lnTo>
                  <a:lnTo>
                    <a:pt x="2437" y="7162"/>
                  </a:lnTo>
                  <a:lnTo>
                    <a:pt x="2159" y="7178"/>
                  </a:lnTo>
                  <a:lnTo>
                    <a:pt x="2159" y="7178"/>
                  </a:lnTo>
                  <a:lnTo>
                    <a:pt x="1889" y="7178"/>
                  </a:lnTo>
                  <a:lnTo>
                    <a:pt x="1619" y="7178"/>
                  </a:lnTo>
                  <a:lnTo>
                    <a:pt x="1079" y="7178"/>
                  </a:lnTo>
                  <a:close/>
                  <a:moveTo>
                    <a:pt x="1453" y="2994"/>
                  </a:moveTo>
                  <a:lnTo>
                    <a:pt x="1453" y="2994"/>
                  </a:lnTo>
                  <a:lnTo>
                    <a:pt x="1453" y="4185"/>
                  </a:lnTo>
                  <a:lnTo>
                    <a:pt x="1453" y="4185"/>
                  </a:lnTo>
                  <a:lnTo>
                    <a:pt x="2643" y="4185"/>
                  </a:lnTo>
                  <a:lnTo>
                    <a:pt x="2643" y="4185"/>
                  </a:lnTo>
                  <a:lnTo>
                    <a:pt x="2643" y="2994"/>
                  </a:lnTo>
                  <a:lnTo>
                    <a:pt x="2643" y="2994"/>
                  </a:lnTo>
                  <a:lnTo>
                    <a:pt x="1453" y="2994"/>
                  </a:lnTo>
                  <a:close/>
                  <a:moveTo>
                    <a:pt x="5589" y="2994"/>
                  </a:moveTo>
                  <a:lnTo>
                    <a:pt x="5589" y="2994"/>
                  </a:lnTo>
                  <a:lnTo>
                    <a:pt x="5589" y="4185"/>
                  </a:lnTo>
                  <a:lnTo>
                    <a:pt x="5589" y="4185"/>
                  </a:lnTo>
                  <a:lnTo>
                    <a:pt x="6779" y="4185"/>
                  </a:lnTo>
                  <a:lnTo>
                    <a:pt x="6779" y="4185"/>
                  </a:lnTo>
                  <a:lnTo>
                    <a:pt x="6779" y="2994"/>
                  </a:lnTo>
                  <a:lnTo>
                    <a:pt x="6779" y="2994"/>
                  </a:lnTo>
                  <a:lnTo>
                    <a:pt x="5589" y="2994"/>
                  </a:lnTo>
                  <a:close/>
                  <a:moveTo>
                    <a:pt x="6779" y="231"/>
                  </a:moveTo>
                  <a:lnTo>
                    <a:pt x="6779" y="231"/>
                  </a:lnTo>
                  <a:lnTo>
                    <a:pt x="5589" y="231"/>
                  </a:lnTo>
                  <a:lnTo>
                    <a:pt x="5589" y="231"/>
                  </a:lnTo>
                  <a:lnTo>
                    <a:pt x="5589" y="1421"/>
                  </a:lnTo>
                  <a:lnTo>
                    <a:pt x="5589" y="1421"/>
                  </a:lnTo>
                  <a:lnTo>
                    <a:pt x="6779" y="1421"/>
                  </a:lnTo>
                  <a:lnTo>
                    <a:pt x="6779" y="1421"/>
                  </a:lnTo>
                  <a:lnTo>
                    <a:pt x="6779" y="231"/>
                  </a:lnTo>
                  <a:close/>
                  <a:moveTo>
                    <a:pt x="5589" y="1612"/>
                  </a:moveTo>
                  <a:lnTo>
                    <a:pt x="5589" y="1612"/>
                  </a:lnTo>
                  <a:lnTo>
                    <a:pt x="5589" y="2803"/>
                  </a:lnTo>
                  <a:lnTo>
                    <a:pt x="5589" y="2803"/>
                  </a:lnTo>
                  <a:lnTo>
                    <a:pt x="6779" y="2803"/>
                  </a:lnTo>
                  <a:lnTo>
                    <a:pt x="6779" y="2803"/>
                  </a:lnTo>
                  <a:lnTo>
                    <a:pt x="6779" y="1612"/>
                  </a:lnTo>
                  <a:lnTo>
                    <a:pt x="6779" y="1612"/>
                  </a:lnTo>
                  <a:lnTo>
                    <a:pt x="5589" y="1612"/>
                  </a:lnTo>
                  <a:close/>
                  <a:moveTo>
                    <a:pt x="4208" y="4185"/>
                  </a:moveTo>
                  <a:lnTo>
                    <a:pt x="4208" y="4185"/>
                  </a:lnTo>
                  <a:lnTo>
                    <a:pt x="5398" y="4185"/>
                  </a:lnTo>
                  <a:lnTo>
                    <a:pt x="5398" y="4185"/>
                  </a:lnTo>
                  <a:lnTo>
                    <a:pt x="5398" y="2994"/>
                  </a:lnTo>
                  <a:lnTo>
                    <a:pt x="5398" y="2994"/>
                  </a:lnTo>
                  <a:lnTo>
                    <a:pt x="4208" y="2994"/>
                  </a:lnTo>
                  <a:lnTo>
                    <a:pt x="4208" y="2994"/>
                  </a:lnTo>
                  <a:lnTo>
                    <a:pt x="4208" y="4185"/>
                  </a:lnTo>
                  <a:close/>
                  <a:moveTo>
                    <a:pt x="6970" y="4185"/>
                  </a:moveTo>
                  <a:lnTo>
                    <a:pt x="6970" y="4185"/>
                  </a:lnTo>
                  <a:lnTo>
                    <a:pt x="8162" y="4185"/>
                  </a:lnTo>
                  <a:lnTo>
                    <a:pt x="8162" y="4185"/>
                  </a:lnTo>
                  <a:lnTo>
                    <a:pt x="8162" y="2994"/>
                  </a:lnTo>
                  <a:lnTo>
                    <a:pt x="8162" y="2994"/>
                  </a:lnTo>
                  <a:lnTo>
                    <a:pt x="6970" y="2994"/>
                  </a:lnTo>
                  <a:lnTo>
                    <a:pt x="6970" y="2994"/>
                  </a:lnTo>
                  <a:lnTo>
                    <a:pt x="6970" y="4185"/>
                  </a:lnTo>
                  <a:close/>
                  <a:moveTo>
                    <a:pt x="4018" y="4185"/>
                  </a:moveTo>
                  <a:lnTo>
                    <a:pt x="4018" y="4185"/>
                  </a:lnTo>
                  <a:lnTo>
                    <a:pt x="4018" y="2994"/>
                  </a:lnTo>
                  <a:lnTo>
                    <a:pt x="4018" y="2994"/>
                  </a:lnTo>
                  <a:lnTo>
                    <a:pt x="2834" y="2994"/>
                  </a:lnTo>
                  <a:lnTo>
                    <a:pt x="2834" y="2994"/>
                  </a:lnTo>
                  <a:lnTo>
                    <a:pt x="2834" y="4185"/>
                  </a:lnTo>
                  <a:lnTo>
                    <a:pt x="2834" y="4185"/>
                  </a:lnTo>
                  <a:lnTo>
                    <a:pt x="4018" y="4185"/>
                  </a:lnTo>
                  <a:close/>
                  <a:moveTo>
                    <a:pt x="4208" y="2803"/>
                  </a:moveTo>
                  <a:lnTo>
                    <a:pt x="4208" y="2803"/>
                  </a:lnTo>
                  <a:lnTo>
                    <a:pt x="5398" y="2803"/>
                  </a:lnTo>
                  <a:lnTo>
                    <a:pt x="5398" y="2803"/>
                  </a:lnTo>
                  <a:lnTo>
                    <a:pt x="5398" y="1612"/>
                  </a:lnTo>
                  <a:lnTo>
                    <a:pt x="5398" y="1612"/>
                  </a:lnTo>
                  <a:lnTo>
                    <a:pt x="4208" y="1612"/>
                  </a:lnTo>
                  <a:lnTo>
                    <a:pt x="4208" y="1612"/>
                  </a:lnTo>
                  <a:lnTo>
                    <a:pt x="4208" y="2803"/>
                  </a:lnTo>
                  <a:close/>
                  <a:moveTo>
                    <a:pt x="4018" y="1612"/>
                  </a:moveTo>
                  <a:lnTo>
                    <a:pt x="4018" y="1612"/>
                  </a:lnTo>
                  <a:lnTo>
                    <a:pt x="2834" y="1612"/>
                  </a:lnTo>
                  <a:lnTo>
                    <a:pt x="2834" y="1612"/>
                  </a:lnTo>
                  <a:lnTo>
                    <a:pt x="2834" y="2803"/>
                  </a:lnTo>
                  <a:lnTo>
                    <a:pt x="2834" y="2803"/>
                  </a:lnTo>
                  <a:lnTo>
                    <a:pt x="4018" y="2803"/>
                  </a:lnTo>
                  <a:lnTo>
                    <a:pt x="4018" y="2803"/>
                  </a:lnTo>
                  <a:lnTo>
                    <a:pt x="4018" y="1612"/>
                  </a:lnTo>
                  <a:close/>
                  <a:moveTo>
                    <a:pt x="3947" y="6781"/>
                  </a:moveTo>
                  <a:lnTo>
                    <a:pt x="3947" y="6781"/>
                  </a:lnTo>
                  <a:lnTo>
                    <a:pt x="4018" y="6773"/>
                  </a:lnTo>
                  <a:lnTo>
                    <a:pt x="4082" y="6757"/>
                  </a:lnTo>
                  <a:lnTo>
                    <a:pt x="4136" y="6725"/>
                  </a:lnTo>
                  <a:lnTo>
                    <a:pt x="4184" y="6686"/>
                  </a:lnTo>
                  <a:lnTo>
                    <a:pt x="4224" y="6638"/>
                  </a:lnTo>
                  <a:lnTo>
                    <a:pt x="4256" y="6582"/>
                  </a:lnTo>
                  <a:lnTo>
                    <a:pt x="4271" y="6518"/>
                  </a:lnTo>
                  <a:lnTo>
                    <a:pt x="4279" y="6455"/>
                  </a:lnTo>
                  <a:lnTo>
                    <a:pt x="4279" y="6455"/>
                  </a:lnTo>
                  <a:lnTo>
                    <a:pt x="4271" y="6383"/>
                  </a:lnTo>
                  <a:lnTo>
                    <a:pt x="4256" y="6329"/>
                  </a:lnTo>
                  <a:lnTo>
                    <a:pt x="4224" y="6273"/>
                  </a:lnTo>
                  <a:lnTo>
                    <a:pt x="4184" y="6217"/>
                  </a:lnTo>
                  <a:lnTo>
                    <a:pt x="4136" y="6177"/>
                  </a:lnTo>
                  <a:lnTo>
                    <a:pt x="4082" y="6146"/>
                  </a:lnTo>
                  <a:lnTo>
                    <a:pt x="4018" y="6130"/>
                  </a:lnTo>
                  <a:lnTo>
                    <a:pt x="3947" y="6122"/>
                  </a:lnTo>
                  <a:lnTo>
                    <a:pt x="3947" y="6122"/>
                  </a:lnTo>
                  <a:lnTo>
                    <a:pt x="3883" y="6130"/>
                  </a:lnTo>
                  <a:lnTo>
                    <a:pt x="3819" y="6146"/>
                  </a:lnTo>
                  <a:lnTo>
                    <a:pt x="3764" y="6177"/>
                  </a:lnTo>
                  <a:lnTo>
                    <a:pt x="3716" y="6217"/>
                  </a:lnTo>
                  <a:lnTo>
                    <a:pt x="3677" y="6265"/>
                  </a:lnTo>
                  <a:lnTo>
                    <a:pt x="3644" y="6329"/>
                  </a:lnTo>
                  <a:lnTo>
                    <a:pt x="3629" y="6383"/>
                  </a:lnTo>
                  <a:lnTo>
                    <a:pt x="3621" y="6455"/>
                  </a:lnTo>
                  <a:lnTo>
                    <a:pt x="3621" y="6455"/>
                  </a:lnTo>
                  <a:lnTo>
                    <a:pt x="3629" y="6518"/>
                  </a:lnTo>
                  <a:lnTo>
                    <a:pt x="3644" y="6582"/>
                  </a:lnTo>
                  <a:lnTo>
                    <a:pt x="3677" y="6638"/>
                  </a:lnTo>
                  <a:lnTo>
                    <a:pt x="3716" y="6686"/>
                  </a:lnTo>
                  <a:lnTo>
                    <a:pt x="3764" y="6725"/>
                  </a:lnTo>
                  <a:lnTo>
                    <a:pt x="3819" y="6757"/>
                  </a:lnTo>
                  <a:lnTo>
                    <a:pt x="3883" y="6773"/>
                  </a:lnTo>
                  <a:lnTo>
                    <a:pt x="3947" y="6781"/>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5" name="Freeform 10"/>
            <p:cNvSpPr>
              <a:spLocks noChangeArrowheads="1"/>
            </p:cNvSpPr>
            <p:nvPr/>
          </p:nvSpPr>
          <p:spPr bwMode="auto">
            <a:xfrm>
              <a:off x="4291013" y="5548313"/>
              <a:ext cx="31750" cy="357187"/>
            </a:xfrm>
            <a:custGeom>
              <a:avLst/>
              <a:gdLst>
                <a:gd name="T0" fmla="*/ 87 w 88"/>
                <a:gd name="T1" fmla="*/ 993 h 994"/>
                <a:gd name="T2" fmla="*/ 87 w 88"/>
                <a:gd name="T3" fmla="*/ 993 h 994"/>
                <a:gd name="T4" fmla="*/ 0 w 88"/>
                <a:gd name="T5" fmla="*/ 993 h 994"/>
                <a:gd name="T6" fmla="*/ 0 w 88"/>
                <a:gd name="T7" fmla="*/ 993 h 994"/>
                <a:gd name="T8" fmla="*/ 0 w 88"/>
                <a:gd name="T9" fmla="*/ 0 h 994"/>
                <a:gd name="T10" fmla="*/ 0 w 88"/>
                <a:gd name="T11" fmla="*/ 0 h 994"/>
                <a:gd name="T12" fmla="*/ 87 w 88"/>
                <a:gd name="T13" fmla="*/ 0 h 994"/>
                <a:gd name="T14" fmla="*/ 87 w 88"/>
                <a:gd name="T15" fmla="*/ 0 h 994"/>
                <a:gd name="T16" fmla="*/ 87 w 88"/>
                <a:gd name="T17" fmla="*/ 993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94">
                  <a:moveTo>
                    <a:pt x="87" y="993"/>
                  </a:moveTo>
                  <a:lnTo>
                    <a:pt x="87" y="993"/>
                  </a:lnTo>
                  <a:lnTo>
                    <a:pt x="0" y="993"/>
                  </a:lnTo>
                  <a:lnTo>
                    <a:pt x="0" y="993"/>
                  </a:lnTo>
                  <a:lnTo>
                    <a:pt x="0" y="0"/>
                  </a:lnTo>
                  <a:lnTo>
                    <a:pt x="0" y="0"/>
                  </a:lnTo>
                  <a:lnTo>
                    <a:pt x="87" y="0"/>
                  </a:lnTo>
                  <a:lnTo>
                    <a:pt x="87" y="0"/>
                  </a:lnTo>
                  <a:lnTo>
                    <a:pt x="87" y="99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7" name="Freeform 11"/>
            <p:cNvSpPr>
              <a:spLocks noChangeArrowheads="1"/>
            </p:cNvSpPr>
            <p:nvPr/>
          </p:nvSpPr>
          <p:spPr bwMode="auto">
            <a:xfrm>
              <a:off x="4225925" y="5548313"/>
              <a:ext cx="34925" cy="357187"/>
            </a:xfrm>
            <a:custGeom>
              <a:avLst/>
              <a:gdLst>
                <a:gd name="T0" fmla="*/ 95 w 96"/>
                <a:gd name="T1" fmla="*/ 993 h 994"/>
                <a:gd name="T2" fmla="*/ 95 w 96"/>
                <a:gd name="T3" fmla="*/ 993 h 994"/>
                <a:gd name="T4" fmla="*/ 0 w 96"/>
                <a:gd name="T5" fmla="*/ 993 h 994"/>
                <a:gd name="T6" fmla="*/ 0 w 96"/>
                <a:gd name="T7" fmla="*/ 993 h 994"/>
                <a:gd name="T8" fmla="*/ 0 w 96"/>
                <a:gd name="T9" fmla="*/ 0 h 994"/>
                <a:gd name="T10" fmla="*/ 0 w 96"/>
                <a:gd name="T11" fmla="*/ 0 h 994"/>
                <a:gd name="T12" fmla="*/ 95 w 96"/>
                <a:gd name="T13" fmla="*/ 0 h 994"/>
                <a:gd name="T14" fmla="*/ 95 w 96"/>
                <a:gd name="T15" fmla="*/ 0 h 994"/>
                <a:gd name="T16" fmla="*/ 95 w 96"/>
                <a:gd name="T17" fmla="*/ 993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994">
                  <a:moveTo>
                    <a:pt x="95" y="993"/>
                  </a:moveTo>
                  <a:lnTo>
                    <a:pt x="95" y="993"/>
                  </a:lnTo>
                  <a:lnTo>
                    <a:pt x="0" y="993"/>
                  </a:lnTo>
                  <a:lnTo>
                    <a:pt x="0" y="993"/>
                  </a:lnTo>
                  <a:lnTo>
                    <a:pt x="0" y="0"/>
                  </a:lnTo>
                  <a:lnTo>
                    <a:pt x="0" y="0"/>
                  </a:lnTo>
                  <a:lnTo>
                    <a:pt x="95" y="0"/>
                  </a:lnTo>
                  <a:lnTo>
                    <a:pt x="95" y="0"/>
                  </a:lnTo>
                  <a:lnTo>
                    <a:pt x="95" y="99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8" name="Freeform 12"/>
            <p:cNvSpPr>
              <a:spLocks noChangeArrowheads="1"/>
            </p:cNvSpPr>
            <p:nvPr/>
          </p:nvSpPr>
          <p:spPr bwMode="auto">
            <a:xfrm>
              <a:off x="3965575" y="5548313"/>
              <a:ext cx="31750" cy="357187"/>
            </a:xfrm>
            <a:custGeom>
              <a:avLst/>
              <a:gdLst>
                <a:gd name="T0" fmla="*/ 0 w 89"/>
                <a:gd name="T1" fmla="*/ 0 h 994"/>
                <a:gd name="T2" fmla="*/ 0 w 89"/>
                <a:gd name="T3" fmla="*/ 0 h 994"/>
                <a:gd name="T4" fmla="*/ 88 w 89"/>
                <a:gd name="T5" fmla="*/ 0 h 994"/>
                <a:gd name="T6" fmla="*/ 88 w 89"/>
                <a:gd name="T7" fmla="*/ 0 h 994"/>
                <a:gd name="T8" fmla="*/ 88 w 89"/>
                <a:gd name="T9" fmla="*/ 993 h 994"/>
                <a:gd name="T10" fmla="*/ 88 w 89"/>
                <a:gd name="T11" fmla="*/ 993 h 994"/>
                <a:gd name="T12" fmla="*/ 0 w 89"/>
                <a:gd name="T13" fmla="*/ 993 h 994"/>
                <a:gd name="T14" fmla="*/ 0 w 89"/>
                <a:gd name="T15" fmla="*/ 993 h 994"/>
                <a:gd name="T16" fmla="*/ 0 w 89"/>
                <a:gd name="T17" fmla="*/ 0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 h="994">
                  <a:moveTo>
                    <a:pt x="0" y="0"/>
                  </a:moveTo>
                  <a:lnTo>
                    <a:pt x="0" y="0"/>
                  </a:lnTo>
                  <a:lnTo>
                    <a:pt x="88" y="0"/>
                  </a:lnTo>
                  <a:lnTo>
                    <a:pt x="88" y="0"/>
                  </a:lnTo>
                  <a:lnTo>
                    <a:pt x="88" y="993"/>
                  </a:lnTo>
                  <a:lnTo>
                    <a:pt x="88" y="993"/>
                  </a:lnTo>
                  <a:lnTo>
                    <a:pt x="0" y="993"/>
                  </a:lnTo>
                  <a:lnTo>
                    <a:pt x="0" y="993"/>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9" name="Freeform 13"/>
            <p:cNvSpPr>
              <a:spLocks noChangeArrowheads="1"/>
            </p:cNvSpPr>
            <p:nvPr/>
          </p:nvSpPr>
          <p:spPr bwMode="auto">
            <a:xfrm>
              <a:off x="4030663" y="5548313"/>
              <a:ext cx="31750" cy="357187"/>
            </a:xfrm>
            <a:custGeom>
              <a:avLst/>
              <a:gdLst>
                <a:gd name="T0" fmla="*/ 87 w 88"/>
                <a:gd name="T1" fmla="*/ 993 h 994"/>
                <a:gd name="T2" fmla="*/ 87 w 88"/>
                <a:gd name="T3" fmla="*/ 993 h 994"/>
                <a:gd name="T4" fmla="*/ 0 w 88"/>
                <a:gd name="T5" fmla="*/ 993 h 994"/>
                <a:gd name="T6" fmla="*/ 0 w 88"/>
                <a:gd name="T7" fmla="*/ 993 h 994"/>
                <a:gd name="T8" fmla="*/ 0 w 88"/>
                <a:gd name="T9" fmla="*/ 0 h 994"/>
                <a:gd name="T10" fmla="*/ 0 w 88"/>
                <a:gd name="T11" fmla="*/ 0 h 994"/>
                <a:gd name="T12" fmla="*/ 87 w 88"/>
                <a:gd name="T13" fmla="*/ 0 h 994"/>
                <a:gd name="T14" fmla="*/ 87 w 88"/>
                <a:gd name="T15" fmla="*/ 0 h 994"/>
                <a:gd name="T16" fmla="*/ 87 w 88"/>
                <a:gd name="T17" fmla="*/ 993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94">
                  <a:moveTo>
                    <a:pt x="87" y="993"/>
                  </a:moveTo>
                  <a:lnTo>
                    <a:pt x="87" y="993"/>
                  </a:lnTo>
                  <a:lnTo>
                    <a:pt x="0" y="993"/>
                  </a:lnTo>
                  <a:lnTo>
                    <a:pt x="0" y="993"/>
                  </a:lnTo>
                  <a:lnTo>
                    <a:pt x="0" y="0"/>
                  </a:lnTo>
                  <a:lnTo>
                    <a:pt x="0" y="0"/>
                  </a:lnTo>
                  <a:lnTo>
                    <a:pt x="87" y="0"/>
                  </a:lnTo>
                  <a:lnTo>
                    <a:pt x="87" y="0"/>
                  </a:lnTo>
                  <a:lnTo>
                    <a:pt x="87" y="99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0" name="Freeform 14"/>
            <p:cNvSpPr>
              <a:spLocks noChangeArrowheads="1"/>
            </p:cNvSpPr>
            <p:nvPr/>
          </p:nvSpPr>
          <p:spPr bwMode="auto">
            <a:xfrm>
              <a:off x="4097338" y="5548313"/>
              <a:ext cx="31750" cy="357187"/>
            </a:xfrm>
            <a:custGeom>
              <a:avLst/>
              <a:gdLst>
                <a:gd name="T0" fmla="*/ 0 w 88"/>
                <a:gd name="T1" fmla="*/ 0 h 994"/>
                <a:gd name="T2" fmla="*/ 0 w 88"/>
                <a:gd name="T3" fmla="*/ 0 h 994"/>
                <a:gd name="T4" fmla="*/ 87 w 88"/>
                <a:gd name="T5" fmla="*/ 0 h 994"/>
                <a:gd name="T6" fmla="*/ 87 w 88"/>
                <a:gd name="T7" fmla="*/ 0 h 994"/>
                <a:gd name="T8" fmla="*/ 87 w 88"/>
                <a:gd name="T9" fmla="*/ 993 h 994"/>
                <a:gd name="T10" fmla="*/ 87 w 88"/>
                <a:gd name="T11" fmla="*/ 993 h 994"/>
                <a:gd name="T12" fmla="*/ 0 w 88"/>
                <a:gd name="T13" fmla="*/ 993 h 994"/>
                <a:gd name="T14" fmla="*/ 0 w 88"/>
                <a:gd name="T15" fmla="*/ 993 h 994"/>
                <a:gd name="T16" fmla="*/ 0 w 88"/>
                <a:gd name="T17" fmla="*/ 0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94">
                  <a:moveTo>
                    <a:pt x="0" y="0"/>
                  </a:moveTo>
                  <a:lnTo>
                    <a:pt x="0" y="0"/>
                  </a:lnTo>
                  <a:lnTo>
                    <a:pt x="87" y="0"/>
                  </a:lnTo>
                  <a:lnTo>
                    <a:pt x="87" y="0"/>
                  </a:lnTo>
                  <a:lnTo>
                    <a:pt x="87" y="993"/>
                  </a:lnTo>
                  <a:lnTo>
                    <a:pt x="87" y="993"/>
                  </a:lnTo>
                  <a:lnTo>
                    <a:pt x="0" y="993"/>
                  </a:lnTo>
                  <a:lnTo>
                    <a:pt x="0" y="993"/>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1" name="Freeform 15"/>
            <p:cNvSpPr>
              <a:spLocks noChangeArrowheads="1"/>
            </p:cNvSpPr>
            <p:nvPr/>
          </p:nvSpPr>
          <p:spPr bwMode="auto">
            <a:xfrm>
              <a:off x="4162425" y="5548313"/>
              <a:ext cx="31750" cy="357187"/>
            </a:xfrm>
            <a:custGeom>
              <a:avLst/>
              <a:gdLst>
                <a:gd name="T0" fmla="*/ 0 w 89"/>
                <a:gd name="T1" fmla="*/ 0 h 994"/>
                <a:gd name="T2" fmla="*/ 0 w 89"/>
                <a:gd name="T3" fmla="*/ 0 h 994"/>
                <a:gd name="T4" fmla="*/ 88 w 89"/>
                <a:gd name="T5" fmla="*/ 0 h 994"/>
                <a:gd name="T6" fmla="*/ 88 w 89"/>
                <a:gd name="T7" fmla="*/ 0 h 994"/>
                <a:gd name="T8" fmla="*/ 88 w 89"/>
                <a:gd name="T9" fmla="*/ 993 h 994"/>
                <a:gd name="T10" fmla="*/ 88 w 89"/>
                <a:gd name="T11" fmla="*/ 993 h 994"/>
                <a:gd name="T12" fmla="*/ 0 w 89"/>
                <a:gd name="T13" fmla="*/ 993 h 994"/>
                <a:gd name="T14" fmla="*/ 0 w 89"/>
                <a:gd name="T15" fmla="*/ 993 h 994"/>
                <a:gd name="T16" fmla="*/ 0 w 89"/>
                <a:gd name="T17" fmla="*/ 0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 h="994">
                  <a:moveTo>
                    <a:pt x="0" y="0"/>
                  </a:moveTo>
                  <a:lnTo>
                    <a:pt x="0" y="0"/>
                  </a:lnTo>
                  <a:lnTo>
                    <a:pt x="88" y="0"/>
                  </a:lnTo>
                  <a:lnTo>
                    <a:pt x="88" y="0"/>
                  </a:lnTo>
                  <a:lnTo>
                    <a:pt x="88" y="993"/>
                  </a:lnTo>
                  <a:lnTo>
                    <a:pt x="88" y="993"/>
                  </a:lnTo>
                  <a:lnTo>
                    <a:pt x="0" y="993"/>
                  </a:lnTo>
                  <a:lnTo>
                    <a:pt x="0" y="993"/>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2" name="Freeform 16"/>
            <p:cNvSpPr>
              <a:spLocks noChangeArrowheads="1"/>
            </p:cNvSpPr>
            <p:nvPr/>
          </p:nvSpPr>
          <p:spPr bwMode="auto">
            <a:xfrm>
              <a:off x="5780088" y="5548313"/>
              <a:ext cx="34925" cy="357187"/>
            </a:xfrm>
            <a:custGeom>
              <a:avLst/>
              <a:gdLst>
                <a:gd name="T0" fmla="*/ 0 w 97"/>
                <a:gd name="T1" fmla="*/ 0 h 994"/>
                <a:gd name="T2" fmla="*/ 0 w 97"/>
                <a:gd name="T3" fmla="*/ 0 h 994"/>
                <a:gd name="T4" fmla="*/ 96 w 97"/>
                <a:gd name="T5" fmla="*/ 0 h 994"/>
                <a:gd name="T6" fmla="*/ 96 w 97"/>
                <a:gd name="T7" fmla="*/ 0 h 994"/>
                <a:gd name="T8" fmla="*/ 96 w 97"/>
                <a:gd name="T9" fmla="*/ 993 h 994"/>
                <a:gd name="T10" fmla="*/ 96 w 97"/>
                <a:gd name="T11" fmla="*/ 993 h 994"/>
                <a:gd name="T12" fmla="*/ 0 w 97"/>
                <a:gd name="T13" fmla="*/ 993 h 994"/>
                <a:gd name="T14" fmla="*/ 0 w 97"/>
                <a:gd name="T15" fmla="*/ 993 h 994"/>
                <a:gd name="T16" fmla="*/ 0 w 97"/>
                <a:gd name="T17" fmla="*/ 0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994">
                  <a:moveTo>
                    <a:pt x="0" y="0"/>
                  </a:moveTo>
                  <a:lnTo>
                    <a:pt x="0" y="0"/>
                  </a:lnTo>
                  <a:lnTo>
                    <a:pt x="96" y="0"/>
                  </a:lnTo>
                  <a:lnTo>
                    <a:pt x="96" y="0"/>
                  </a:lnTo>
                  <a:lnTo>
                    <a:pt x="96" y="993"/>
                  </a:lnTo>
                  <a:lnTo>
                    <a:pt x="96" y="993"/>
                  </a:lnTo>
                  <a:lnTo>
                    <a:pt x="0" y="993"/>
                  </a:lnTo>
                  <a:lnTo>
                    <a:pt x="0" y="993"/>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3" name="Freeform 17"/>
            <p:cNvSpPr>
              <a:spLocks noChangeArrowheads="1"/>
            </p:cNvSpPr>
            <p:nvPr/>
          </p:nvSpPr>
          <p:spPr bwMode="auto">
            <a:xfrm>
              <a:off x="5456238" y="5548313"/>
              <a:ext cx="31750" cy="357187"/>
            </a:xfrm>
            <a:custGeom>
              <a:avLst/>
              <a:gdLst>
                <a:gd name="T0" fmla="*/ 0 w 89"/>
                <a:gd name="T1" fmla="*/ 0 h 994"/>
                <a:gd name="T2" fmla="*/ 0 w 89"/>
                <a:gd name="T3" fmla="*/ 0 h 994"/>
                <a:gd name="T4" fmla="*/ 88 w 89"/>
                <a:gd name="T5" fmla="*/ 0 h 994"/>
                <a:gd name="T6" fmla="*/ 88 w 89"/>
                <a:gd name="T7" fmla="*/ 0 h 994"/>
                <a:gd name="T8" fmla="*/ 88 w 89"/>
                <a:gd name="T9" fmla="*/ 993 h 994"/>
                <a:gd name="T10" fmla="*/ 88 w 89"/>
                <a:gd name="T11" fmla="*/ 993 h 994"/>
                <a:gd name="T12" fmla="*/ 0 w 89"/>
                <a:gd name="T13" fmla="*/ 993 h 994"/>
                <a:gd name="T14" fmla="*/ 0 w 89"/>
                <a:gd name="T15" fmla="*/ 993 h 994"/>
                <a:gd name="T16" fmla="*/ 0 w 89"/>
                <a:gd name="T17" fmla="*/ 0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 h="994">
                  <a:moveTo>
                    <a:pt x="0" y="0"/>
                  </a:moveTo>
                  <a:lnTo>
                    <a:pt x="0" y="0"/>
                  </a:lnTo>
                  <a:lnTo>
                    <a:pt x="88" y="0"/>
                  </a:lnTo>
                  <a:lnTo>
                    <a:pt x="88" y="0"/>
                  </a:lnTo>
                  <a:lnTo>
                    <a:pt x="88" y="993"/>
                  </a:lnTo>
                  <a:lnTo>
                    <a:pt x="88" y="993"/>
                  </a:lnTo>
                  <a:lnTo>
                    <a:pt x="0" y="993"/>
                  </a:lnTo>
                  <a:lnTo>
                    <a:pt x="0" y="993"/>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4" name="Freeform 18"/>
            <p:cNvSpPr>
              <a:spLocks noChangeArrowheads="1"/>
            </p:cNvSpPr>
            <p:nvPr/>
          </p:nvSpPr>
          <p:spPr bwMode="auto">
            <a:xfrm>
              <a:off x="5519738" y="5548313"/>
              <a:ext cx="34925" cy="357187"/>
            </a:xfrm>
            <a:custGeom>
              <a:avLst/>
              <a:gdLst>
                <a:gd name="T0" fmla="*/ 0 w 96"/>
                <a:gd name="T1" fmla="*/ 0 h 994"/>
                <a:gd name="T2" fmla="*/ 0 w 96"/>
                <a:gd name="T3" fmla="*/ 0 h 994"/>
                <a:gd name="T4" fmla="*/ 95 w 96"/>
                <a:gd name="T5" fmla="*/ 0 h 994"/>
                <a:gd name="T6" fmla="*/ 95 w 96"/>
                <a:gd name="T7" fmla="*/ 0 h 994"/>
                <a:gd name="T8" fmla="*/ 95 w 96"/>
                <a:gd name="T9" fmla="*/ 993 h 994"/>
                <a:gd name="T10" fmla="*/ 95 w 96"/>
                <a:gd name="T11" fmla="*/ 993 h 994"/>
                <a:gd name="T12" fmla="*/ 0 w 96"/>
                <a:gd name="T13" fmla="*/ 993 h 994"/>
                <a:gd name="T14" fmla="*/ 0 w 96"/>
                <a:gd name="T15" fmla="*/ 993 h 994"/>
                <a:gd name="T16" fmla="*/ 0 w 96"/>
                <a:gd name="T17" fmla="*/ 0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994">
                  <a:moveTo>
                    <a:pt x="0" y="0"/>
                  </a:moveTo>
                  <a:lnTo>
                    <a:pt x="0" y="0"/>
                  </a:lnTo>
                  <a:lnTo>
                    <a:pt x="95" y="0"/>
                  </a:lnTo>
                  <a:lnTo>
                    <a:pt x="95" y="0"/>
                  </a:lnTo>
                  <a:lnTo>
                    <a:pt x="95" y="993"/>
                  </a:lnTo>
                  <a:lnTo>
                    <a:pt x="95" y="993"/>
                  </a:lnTo>
                  <a:lnTo>
                    <a:pt x="0" y="993"/>
                  </a:lnTo>
                  <a:lnTo>
                    <a:pt x="0" y="993"/>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5" name="Freeform 19"/>
            <p:cNvSpPr>
              <a:spLocks noChangeArrowheads="1"/>
            </p:cNvSpPr>
            <p:nvPr/>
          </p:nvSpPr>
          <p:spPr bwMode="auto">
            <a:xfrm>
              <a:off x="5716588" y="5548313"/>
              <a:ext cx="31750" cy="357187"/>
            </a:xfrm>
            <a:custGeom>
              <a:avLst/>
              <a:gdLst>
                <a:gd name="T0" fmla="*/ 0 w 88"/>
                <a:gd name="T1" fmla="*/ 0 h 994"/>
                <a:gd name="T2" fmla="*/ 0 w 88"/>
                <a:gd name="T3" fmla="*/ 0 h 994"/>
                <a:gd name="T4" fmla="*/ 87 w 88"/>
                <a:gd name="T5" fmla="*/ 0 h 994"/>
                <a:gd name="T6" fmla="*/ 87 w 88"/>
                <a:gd name="T7" fmla="*/ 0 h 994"/>
                <a:gd name="T8" fmla="*/ 87 w 88"/>
                <a:gd name="T9" fmla="*/ 993 h 994"/>
                <a:gd name="T10" fmla="*/ 87 w 88"/>
                <a:gd name="T11" fmla="*/ 993 h 994"/>
                <a:gd name="T12" fmla="*/ 0 w 88"/>
                <a:gd name="T13" fmla="*/ 993 h 994"/>
                <a:gd name="T14" fmla="*/ 0 w 88"/>
                <a:gd name="T15" fmla="*/ 993 h 994"/>
                <a:gd name="T16" fmla="*/ 0 w 88"/>
                <a:gd name="T17" fmla="*/ 0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94">
                  <a:moveTo>
                    <a:pt x="0" y="0"/>
                  </a:moveTo>
                  <a:lnTo>
                    <a:pt x="0" y="0"/>
                  </a:lnTo>
                  <a:lnTo>
                    <a:pt x="87" y="0"/>
                  </a:lnTo>
                  <a:lnTo>
                    <a:pt x="87" y="0"/>
                  </a:lnTo>
                  <a:lnTo>
                    <a:pt x="87" y="993"/>
                  </a:lnTo>
                  <a:lnTo>
                    <a:pt x="87" y="993"/>
                  </a:lnTo>
                  <a:lnTo>
                    <a:pt x="0" y="993"/>
                  </a:lnTo>
                  <a:lnTo>
                    <a:pt x="0" y="993"/>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6" name="Freeform 20"/>
            <p:cNvSpPr>
              <a:spLocks noChangeArrowheads="1"/>
            </p:cNvSpPr>
            <p:nvPr/>
          </p:nvSpPr>
          <p:spPr bwMode="auto">
            <a:xfrm>
              <a:off x="5651500" y="5548313"/>
              <a:ext cx="31750" cy="357187"/>
            </a:xfrm>
            <a:custGeom>
              <a:avLst/>
              <a:gdLst>
                <a:gd name="T0" fmla="*/ 87 w 88"/>
                <a:gd name="T1" fmla="*/ 993 h 994"/>
                <a:gd name="T2" fmla="*/ 87 w 88"/>
                <a:gd name="T3" fmla="*/ 993 h 994"/>
                <a:gd name="T4" fmla="*/ 0 w 88"/>
                <a:gd name="T5" fmla="*/ 993 h 994"/>
                <a:gd name="T6" fmla="*/ 0 w 88"/>
                <a:gd name="T7" fmla="*/ 993 h 994"/>
                <a:gd name="T8" fmla="*/ 0 w 88"/>
                <a:gd name="T9" fmla="*/ 0 h 994"/>
                <a:gd name="T10" fmla="*/ 0 w 88"/>
                <a:gd name="T11" fmla="*/ 0 h 994"/>
                <a:gd name="T12" fmla="*/ 87 w 88"/>
                <a:gd name="T13" fmla="*/ 0 h 994"/>
                <a:gd name="T14" fmla="*/ 87 w 88"/>
                <a:gd name="T15" fmla="*/ 0 h 994"/>
                <a:gd name="T16" fmla="*/ 87 w 88"/>
                <a:gd name="T17" fmla="*/ 993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94">
                  <a:moveTo>
                    <a:pt x="87" y="993"/>
                  </a:moveTo>
                  <a:lnTo>
                    <a:pt x="87" y="993"/>
                  </a:lnTo>
                  <a:lnTo>
                    <a:pt x="0" y="993"/>
                  </a:lnTo>
                  <a:lnTo>
                    <a:pt x="0" y="993"/>
                  </a:lnTo>
                  <a:lnTo>
                    <a:pt x="0" y="0"/>
                  </a:lnTo>
                  <a:lnTo>
                    <a:pt x="0" y="0"/>
                  </a:lnTo>
                  <a:lnTo>
                    <a:pt x="87" y="0"/>
                  </a:lnTo>
                  <a:lnTo>
                    <a:pt x="87" y="0"/>
                  </a:lnTo>
                  <a:lnTo>
                    <a:pt x="87" y="99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7" name="Freeform 21"/>
            <p:cNvSpPr>
              <a:spLocks noChangeArrowheads="1"/>
            </p:cNvSpPr>
            <p:nvPr/>
          </p:nvSpPr>
          <p:spPr bwMode="auto">
            <a:xfrm>
              <a:off x="5584825" y="5548313"/>
              <a:ext cx="31750" cy="357187"/>
            </a:xfrm>
            <a:custGeom>
              <a:avLst/>
              <a:gdLst>
                <a:gd name="T0" fmla="*/ 0 w 89"/>
                <a:gd name="T1" fmla="*/ 0 h 994"/>
                <a:gd name="T2" fmla="*/ 0 w 89"/>
                <a:gd name="T3" fmla="*/ 0 h 994"/>
                <a:gd name="T4" fmla="*/ 88 w 89"/>
                <a:gd name="T5" fmla="*/ 0 h 994"/>
                <a:gd name="T6" fmla="*/ 88 w 89"/>
                <a:gd name="T7" fmla="*/ 0 h 994"/>
                <a:gd name="T8" fmla="*/ 88 w 89"/>
                <a:gd name="T9" fmla="*/ 993 h 994"/>
                <a:gd name="T10" fmla="*/ 88 w 89"/>
                <a:gd name="T11" fmla="*/ 993 h 994"/>
                <a:gd name="T12" fmla="*/ 0 w 89"/>
                <a:gd name="T13" fmla="*/ 993 h 994"/>
                <a:gd name="T14" fmla="*/ 0 w 89"/>
                <a:gd name="T15" fmla="*/ 993 h 994"/>
                <a:gd name="T16" fmla="*/ 0 w 89"/>
                <a:gd name="T17" fmla="*/ 0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 h="994">
                  <a:moveTo>
                    <a:pt x="0" y="0"/>
                  </a:moveTo>
                  <a:lnTo>
                    <a:pt x="0" y="0"/>
                  </a:lnTo>
                  <a:lnTo>
                    <a:pt x="88" y="0"/>
                  </a:lnTo>
                  <a:lnTo>
                    <a:pt x="88" y="0"/>
                  </a:lnTo>
                  <a:lnTo>
                    <a:pt x="88" y="993"/>
                  </a:lnTo>
                  <a:lnTo>
                    <a:pt x="88" y="993"/>
                  </a:lnTo>
                  <a:lnTo>
                    <a:pt x="0" y="993"/>
                  </a:lnTo>
                  <a:lnTo>
                    <a:pt x="0" y="993"/>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8" name="Freeform 22"/>
            <p:cNvSpPr>
              <a:spLocks noChangeArrowheads="1"/>
            </p:cNvSpPr>
            <p:nvPr/>
          </p:nvSpPr>
          <p:spPr bwMode="auto">
            <a:xfrm>
              <a:off x="5519738" y="4556125"/>
              <a:ext cx="34925" cy="357188"/>
            </a:xfrm>
            <a:custGeom>
              <a:avLst/>
              <a:gdLst>
                <a:gd name="T0" fmla="*/ 0 w 96"/>
                <a:gd name="T1" fmla="*/ 0 h 993"/>
                <a:gd name="T2" fmla="*/ 0 w 96"/>
                <a:gd name="T3" fmla="*/ 0 h 993"/>
                <a:gd name="T4" fmla="*/ 95 w 96"/>
                <a:gd name="T5" fmla="*/ 0 h 993"/>
                <a:gd name="T6" fmla="*/ 95 w 96"/>
                <a:gd name="T7" fmla="*/ 0 h 993"/>
                <a:gd name="T8" fmla="*/ 95 w 96"/>
                <a:gd name="T9" fmla="*/ 992 h 993"/>
                <a:gd name="T10" fmla="*/ 95 w 96"/>
                <a:gd name="T11" fmla="*/ 992 h 993"/>
                <a:gd name="T12" fmla="*/ 0 w 96"/>
                <a:gd name="T13" fmla="*/ 992 h 993"/>
                <a:gd name="T14" fmla="*/ 0 w 96"/>
                <a:gd name="T15" fmla="*/ 992 h 993"/>
                <a:gd name="T16" fmla="*/ 0 w 96"/>
                <a:gd name="T17" fmla="*/ 0 h 9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993">
                  <a:moveTo>
                    <a:pt x="0" y="0"/>
                  </a:moveTo>
                  <a:lnTo>
                    <a:pt x="0" y="0"/>
                  </a:lnTo>
                  <a:lnTo>
                    <a:pt x="95" y="0"/>
                  </a:lnTo>
                  <a:lnTo>
                    <a:pt x="95" y="0"/>
                  </a:lnTo>
                  <a:lnTo>
                    <a:pt x="95" y="992"/>
                  </a:lnTo>
                  <a:lnTo>
                    <a:pt x="95" y="992"/>
                  </a:lnTo>
                  <a:lnTo>
                    <a:pt x="0" y="992"/>
                  </a:lnTo>
                  <a:lnTo>
                    <a:pt x="0" y="992"/>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9" name="Freeform 23"/>
            <p:cNvSpPr>
              <a:spLocks noChangeArrowheads="1"/>
            </p:cNvSpPr>
            <p:nvPr/>
          </p:nvSpPr>
          <p:spPr bwMode="auto">
            <a:xfrm>
              <a:off x="5780088" y="4556125"/>
              <a:ext cx="34925" cy="357188"/>
            </a:xfrm>
            <a:custGeom>
              <a:avLst/>
              <a:gdLst>
                <a:gd name="T0" fmla="*/ 96 w 97"/>
                <a:gd name="T1" fmla="*/ 0 h 993"/>
                <a:gd name="T2" fmla="*/ 96 w 97"/>
                <a:gd name="T3" fmla="*/ 0 h 993"/>
                <a:gd name="T4" fmla="*/ 96 w 97"/>
                <a:gd name="T5" fmla="*/ 992 h 993"/>
                <a:gd name="T6" fmla="*/ 96 w 97"/>
                <a:gd name="T7" fmla="*/ 992 h 993"/>
                <a:gd name="T8" fmla="*/ 0 w 97"/>
                <a:gd name="T9" fmla="*/ 992 h 993"/>
                <a:gd name="T10" fmla="*/ 0 w 97"/>
                <a:gd name="T11" fmla="*/ 992 h 993"/>
                <a:gd name="T12" fmla="*/ 0 w 97"/>
                <a:gd name="T13" fmla="*/ 0 h 993"/>
                <a:gd name="T14" fmla="*/ 0 w 97"/>
                <a:gd name="T15" fmla="*/ 0 h 993"/>
                <a:gd name="T16" fmla="*/ 96 w 97"/>
                <a:gd name="T17" fmla="*/ 0 h 9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993">
                  <a:moveTo>
                    <a:pt x="96" y="0"/>
                  </a:moveTo>
                  <a:lnTo>
                    <a:pt x="96" y="0"/>
                  </a:lnTo>
                  <a:lnTo>
                    <a:pt x="96" y="992"/>
                  </a:lnTo>
                  <a:lnTo>
                    <a:pt x="96" y="992"/>
                  </a:lnTo>
                  <a:lnTo>
                    <a:pt x="0" y="992"/>
                  </a:lnTo>
                  <a:lnTo>
                    <a:pt x="0" y="992"/>
                  </a:lnTo>
                  <a:lnTo>
                    <a:pt x="0" y="0"/>
                  </a:lnTo>
                  <a:lnTo>
                    <a:pt x="0" y="0"/>
                  </a:lnTo>
                  <a:lnTo>
                    <a:pt x="96"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0" name="Freeform 24"/>
            <p:cNvSpPr>
              <a:spLocks noChangeArrowheads="1"/>
            </p:cNvSpPr>
            <p:nvPr/>
          </p:nvSpPr>
          <p:spPr bwMode="auto">
            <a:xfrm>
              <a:off x="5456238" y="4556125"/>
              <a:ext cx="31750" cy="357188"/>
            </a:xfrm>
            <a:custGeom>
              <a:avLst/>
              <a:gdLst>
                <a:gd name="T0" fmla="*/ 0 w 89"/>
                <a:gd name="T1" fmla="*/ 0 h 993"/>
                <a:gd name="T2" fmla="*/ 0 w 89"/>
                <a:gd name="T3" fmla="*/ 0 h 993"/>
                <a:gd name="T4" fmla="*/ 88 w 89"/>
                <a:gd name="T5" fmla="*/ 0 h 993"/>
                <a:gd name="T6" fmla="*/ 88 w 89"/>
                <a:gd name="T7" fmla="*/ 0 h 993"/>
                <a:gd name="T8" fmla="*/ 88 w 89"/>
                <a:gd name="T9" fmla="*/ 55 h 993"/>
                <a:gd name="T10" fmla="*/ 88 w 89"/>
                <a:gd name="T11" fmla="*/ 55 h 993"/>
                <a:gd name="T12" fmla="*/ 88 w 89"/>
                <a:gd name="T13" fmla="*/ 913 h 993"/>
                <a:gd name="T14" fmla="*/ 88 w 89"/>
                <a:gd name="T15" fmla="*/ 913 h 993"/>
                <a:gd name="T16" fmla="*/ 88 w 89"/>
                <a:gd name="T17" fmla="*/ 969 h 993"/>
                <a:gd name="T18" fmla="*/ 79 w 89"/>
                <a:gd name="T19" fmla="*/ 977 h 993"/>
                <a:gd name="T20" fmla="*/ 79 w 89"/>
                <a:gd name="T21" fmla="*/ 992 h 993"/>
                <a:gd name="T22" fmla="*/ 63 w 89"/>
                <a:gd name="T23" fmla="*/ 992 h 993"/>
                <a:gd name="T24" fmla="*/ 48 w 89"/>
                <a:gd name="T25" fmla="*/ 992 h 993"/>
                <a:gd name="T26" fmla="*/ 0 w 89"/>
                <a:gd name="T27" fmla="*/ 985 h 993"/>
                <a:gd name="T28" fmla="*/ 0 w 89"/>
                <a:gd name="T29" fmla="*/ 985 h 993"/>
                <a:gd name="T30" fmla="*/ 0 w 89"/>
                <a:gd name="T31" fmla="*/ 0 h 9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993">
                  <a:moveTo>
                    <a:pt x="0" y="0"/>
                  </a:moveTo>
                  <a:lnTo>
                    <a:pt x="0" y="0"/>
                  </a:lnTo>
                  <a:lnTo>
                    <a:pt x="88" y="0"/>
                  </a:lnTo>
                  <a:lnTo>
                    <a:pt x="88" y="0"/>
                  </a:lnTo>
                  <a:lnTo>
                    <a:pt x="88" y="55"/>
                  </a:lnTo>
                  <a:lnTo>
                    <a:pt x="88" y="55"/>
                  </a:lnTo>
                  <a:lnTo>
                    <a:pt x="88" y="913"/>
                  </a:lnTo>
                  <a:lnTo>
                    <a:pt x="88" y="913"/>
                  </a:lnTo>
                  <a:lnTo>
                    <a:pt x="88" y="969"/>
                  </a:lnTo>
                  <a:lnTo>
                    <a:pt x="79" y="977"/>
                  </a:lnTo>
                  <a:lnTo>
                    <a:pt x="79" y="992"/>
                  </a:lnTo>
                  <a:lnTo>
                    <a:pt x="63" y="992"/>
                  </a:lnTo>
                  <a:lnTo>
                    <a:pt x="48" y="992"/>
                  </a:lnTo>
                  <a:lnTo>
                    <a:pt x="0" y="985"/>
                  </a:lnTo>
                  <a:lnTo>
                    <a:pt x="0" y="985"/>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1" name="Freeform 25"/>
            <p:cNvSpPr>
              <a:spLocks noChangeArrowheads="1"/>
            </p:cNvSpPr>
            <p:nvPr/>
          </p:nvSpPr>
          <p:spPr bwMode="auto">
            <a:xfrm>
              <a:off x="5715000" y="4556125"/>
              <a:ext cx="34925" cy="357188"/>
            </a:xfrm>
            <a:custGeom>
              <a:avLst/>
              <a:gdLst>
                <a:gd name="T0" fmla="*/ 95 w 96"/>
                <a:gd name="T1" fmla="*/ 992 h 993"/>
                <a:gd name="T2" fmla="*/ 95 w 96"/>
                <a:gd name="T3" fmla="*/ 992 h 993"/>
                <a:gd name="T4" fmla="*/ 0 w 96"/>
                <a:gd name="T5" fmla="*/ 992 h 993"/>
                <a:gd name="T6" fmla="*/ 0 w 96"/>
                <a:gd name="T7" fmla="*/ 992 h 993"/>
                <a:gd name="T8" fmla="*/ 0 w 96"/>
                <a:gd name="T9" fmla="*/ 0 h 993"/>
                <a:gd name="T10" fmla="*/ 0 w 96"/>
                <a:gd name="T11" fmla="*/ 0 h 993"/>
                <a:gd name="T12" fmla="*/ 95 w 96"/>
                <a:gd name="T13" fmla="*/ 0 h 993"/>
                <a:gd name="T14" fmla="*/ 95 w 96"/>
                <a:gd name="T15" fmla="*/ 0 h 993"/>
                <a:gd name="T16" fmla="*/ 95 w 96"/>
                <a:gd name="T17" fmla="*/ 992 h 9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993">
                  <a:moveTo>
                    <a:pt x="95" y="992"/>
                  </a:moveTo>
                  <a:lnTo>
                    <a:pt x="95" y="992"/>
                  </a:lnTo>
                  <a:lnTo>
                    <a:pt x="0" y="992"/>
                  </a:lnTo>
                  <a:lnTo>
                    <a:pt x="0" y="992"/>
                  </a:lnTo>
                  <a:lnTo>
                    <a:pt x="0" y="0"/>
                  </a:lnTo>
                  <a:lnTo>
                    <a:pt x="0" y="0"/>
                  </a:lnTo>
                  <a:lnTo>
                    <a:pt x="95" y="0"/>
                  </a:lnTo>
                  <a:lnTo>
                    <a:pt x="95" y="0"/>
                  </a:lnTo>
                  <a:lnTo>
                    <a:pt x="95" y="99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2" name="Freeform 26"/>
            <p:cNvSpPr>
              <a:spLocks noChangeArrowheads="1"/>
            </p:cNvSpPr>
            <p:nvPr/>
          </p:nvSpPr>
          <p:spPr bwMode="auto">
            <a:xfrm>
              <a:off x="5651500" y="4556125"/>
              <a:ext cx="31750" cy="357188"/>
            </a:xfrm>
            <a:custGeom>
              <a:avLst/>
              <a:gdLst>
                <a:gd name="T0" fmla="*/ 87 w 88"/>
                <a:gd name="T1" fmla="*/ 992 h 993"/>
                <a:gd name="T2" fmla="*/ 87 w 88"/>
                <a:gd name="T3" fmla="*/ 992 h 993"/>
                <a:gd name="T4" fmla="*/ 0 w 88"/>
                <a:gd name="T5" fmla="*/ 992 h 993"/>
                <a:gd name="T6" fmla="*/ 0 w 88"/>
                <a:gd name="T7" fmla="*/ 992 h 993"/>
                <a:gd name="T8" fmla="*/ 0 w 88"/>
                <a:gd name="T9" fmla="*/ 0 h 993"/>
                <a:gd name="T10" fmla="*/ 0 w 88"/>
                <a:gd name="T11" fmla="*/ 0 h 993"/>
                <a:gd name="T12" fmla="*/ 87 w 88"/>
                <a:gd name="T13" fmla="*/ 0 h 993"/>
                <a:gd name="T14" fmla="*/ 87 w 88"/>
                <a:gd name="T15" fmla="*/ 0 h 993"/>
                <a:gd name="T16" fmla="*/ 87 w 88"/>
                <a:gd name="T17" fmla="*/ 992 h 9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93">
                  <a:moveTo>
                    <a:pt x="87" y="992"/>
                  </a:moveTo>
                  <a:lnTo>
                    <a:pt x="87" y="992"/>
                  </a:lnTo>
                  <a:lnTo>
                    <a:pt x="0" y="992"/>
                  </a:lnTo>
                  <a:lnTo>
                    <a:pt x="0" y="992"/>
                  </a:lnTo>
                  <a:lnTo>
                    <a:pt x="0" y="0"/>
                  </a:lnTo>
                  <a:lnTo>
                    <a:pt x="0" y="0"/>
                  </a:lnTo>
                  <a:lnTo>
                    <a:pt x="87" y="0"/>
                  </a:lnTo>
                  <a:lnTo>
                    <a:pt x="87" y="0"/>
                  </a:lnTo>
                  <a:lnTo>
                    <a:pt x="87" y="99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4" name="Freeform 27"/>
            <p:cNvSpPr>
              <a:spLocks noChangeArrowheads="1"/>
            </p:cNvSpPr>
            <p:nvPr/>
          </p:nvSpPr>
          <p:spPr bwMode="auto">
            <a:xfrm>
              <a:off x="5584825" y="4556125"/>
              <a:ext cx="31750" cy="357188"/>
            </a:xfrm>
            <a:custGeom>
              <a:avLst/>
              <a:gdLst>
                <a:gd name="T0" fmla="*/ 0 w 89"/>
                <a:gd name="T1" fmla="*/ 0 h 993"/>
                <a:gd name="T2" fmla="*/ 0 w 89"/>
                <a:gd name="T3" fmla="*/ 0 h 993"/>
                <a:gd name="T4" fmla="*/ 88 w 89"/>
                <a:gd name="T5" fmla="*/ 0 h 993"/>
                <a:gd name="T6" fmla="*/ 88 w 89"/>
                <a:gd name="T7" fmla="*/ 0 h 993"/>
                <a:gd name="T8" fmla="*/ 88 w 89"/>
                <a:gd name="T9" fmla="*/ 992 h 993"/>
                <a:gd name="T10" fmla="*/ 88 w 89"/>
                <a:gd name="T11" fmla="*/ 992 h 993"/>
                <a:gd name="T12" fmla="*/ 0 w 89"/>
                <a:gd name="T13" fmla="*/ 992 h 993"/>
                <a:gd name="T14" fmla="*/ 0 w 89"/>
                <a:gd name="T15" fmla="*/ 992 h 993"/>
                <a:gd name="T16" fmla="*/ 0 w 89"/>
                <a:gd name="T17" fmla="*/ 0 h 9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 h="993">
                  <a:moveTo>
                    <a:pt x="0" y="0"/>
                  </a:moveTo>
                  <a:lnTo>
                    <a:pt x="0" y="0"/>
                  </a:lnTo>
                  <a:lnTo>
                    <a:pt x="88" y="0"/>
                  </a:lnTo>
                  <a:lnTo>
                    <a:pt x="88" y="0"/>
                  </a:lnTo>
                  <a:lnTo>
                    <a:pt x="88" y="992"/>
                  </a:lnTo>
                  <a:lnTo>
                    <a:pt x="88" y="992"/>
                  </a:lnTo>
                  <a:lnTo>
                    <a:pt x="0" y="992"/>
                  </a:lnTo>
                  <a:lnTo>
                    <a:pt x="0" y="992"/>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6" name="Freeform 28"/>
            <p:cNvSpPr>
              <a:spLocks noChangeArrowheads="1"/>
            </p:cNvSpPr>
            <p:nvPr/>
          </p:nvSpPr>
          <p:spPr bwMode="auto">
            <a:xfrm>
              <a:off x="5780088" y="5054600"/>
              <a:ext cx="34925" cy="354013"/>
            </a:xfrm>
            <a:custGeom>
              <a:avLst/>
              <a:gdLst>
                <a:gd name="T0" fmla="*/ 0 w 97"/>
                <a:gd name="T1" fmla="*/ 0 h 985"/>
                <a:gd name="T2" fmla="*/ 0 w 97"/>
                <a:gd name="T3" fmla="*/ 0 h 985"/>
                <a:gd name="T4" fmla="*/ 96 w 97"/>
                <a:gd name="T5" fmla="*/ 0 h 985"/>
                <a:gd name="T6" fmla="*/ 96 w 97"/>
                <a:gd name="T7" fmla="*/ 0 h 985"/>
                <a:gd name="T8" fmla="*/ 96 w 97"/>
                <a:gd name="T9" fmla="*/ 984 h 985"/>
                <a:gd name="T10" fmla="*/ 96 w 97"/>
                <a:gd name="T11" fmla="*/ 984 h 985"/>
                <a:gd name="T12" fmla="*/ 0 w 97"/>
                <a:gd name="T13" fmla="*/ 984 h 985"/>
                <a:gd name="T14" fmla="*/ 0 w 97"/>
                <a:gd name="T15" fmla="*/ 984 h 985"/>
                <a:gd name="T16" fmla="*/ 0 w 97"/>
                <a:gd name="T17" fmla="*/ 0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985">
                  <a:moveTo>
                    <a:pt x="0" y="0"/>
                  </a:moveTo>
                  <a:lnTo>
                    <a:pt x="0" y="0"/>
                  </a:lnTo>
                  <a:lnTo>
                    <a:pt x="96" y="0"/>
                  </a:lnTo>
                  <a:lnTo>
                    <a:pt x="96" y="0"/>
                  </a:lnTo>
                  <a:lnTo>
                    <a:pt x="96" y="984"/>
                  </a:lnTo>
                  <a:lnTo>
                    <a:pt x="96" y="984"/>
                  </a:lnTo>
                  <a:lnTo>
                    <a:pt x="0" y="984"/>
                  </a:lnTo>
                  <a:lnTo>
                    <a:pt x="0" y="984"/>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7" name="Freeform 29"/>
            <p:cNvSpPr>
              <a:spLocks noChangeArrowheads="1"/>
            </p:cNvSpPr>
            <p:nvPr/>
          </p:nvSpPr>
          <p:spPr bwMode="auto">
            <a:xfrm>
              <a:off x="5715000" y="5054600"/>
              <a:ext cx="34925" cy="354013"/>
            </a:xfrm>
            <a:custGeom>
              <a:avLst/>
              <a:gdLst>
                <a:gd name="T0" fmla="*/ 95 w 96"/>
                <a:gd name="T1" fmla="*/ 984 h 985"/>
                <a:gd name="T2" fmla="*/ 95 w 96"/>
                <a:gd name="T3" fmla="*/ 984 h 985"/>
                <a:gd name="T4" fmla="*/ 0 w 96"/>
                <a:gd name="T5" fmla="*/ 984 h 985"/>
                <a:gd name="T6" fmla="*/ 0 w 96"/>
                <a:gd name="T7" fmla="*/ 984 h 985"/>
                <a:gd name="T8" fmla="*/ 0 w 96"/>
                <a:gd name="T9" fmla="*/ 0 h 985"/>
                <a:gd name="T10" fmla="*/ 0 w 96"/>
                <a:gd name="T11" fmla="*/ 0 h 985"/>
                <a:gd name="T12" fmla="*/ 95 w 96"/>
                <a:gd name="T13" fmla="*/ 0 h 985"/>
                <a:gd name="T14" fmla="*/ 95 w 96"/>
                <a:gd name="T15" fmla="*/ 0 h 985"/>
                <a:gd name="T16" fmla="*/ 95 w 96"/>
                <a:gd name="T17" fmla="*/ 984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985">
                  <a:moveTo>
                    <a:pt x="95" y="984"/>
                  </a:moveTo>
                  <a:lnTo>
                    <a:pt x="95" y="984"/>
                  </a:lnTo>
                  <a:lnTo>
                    <a:pt x="0" y="984"/>
                  </a:lnTo>
                  <a:lnTo>
                    <a:pt x="0" y="984"/>
                  </a:lnTo>
                  <a:lnTo>
                    <a:pt x="0" y="0"/>
                  </a:lnTo>
                  <a:lnTo>
                    <a:pt x="0" y="0"/>
                  </a:lnTo>
                  <a:lnTo>
                    <a:pt x="95" y="0"/>
                  </a:lnTo>
                  <a:lnTo>
                    <a:pt x="95" y="0"/>
                  </a:lnTo>
                  <a:lnTo>
                    <a:pt x="95" y="98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8" name="Freeform 30"/>
            <p:cNvSpPr>
              <a:spLocks noChangeArrowheads="1"/>
            </p:cNvSpPr>
            <p:nvPr/>
          </p:nvSpPr>
          <p:spPr bwMode="auto">
            <a:xfrm>
              <a:off x="5456238" y="5054600"/>
              <a:ext cx="31750" cy="354013"/>
            </a:xfrm>
            <a:custGeom>
              <a:avLst/>
              <a:gdLst>
                <a:gd name="T0" fmla="*/ 0 w 89"/>
                <a:gd name="T1" fmla="*/ 0 h 985"/>
                <a:gd name="T2" fmla="*/ 0 w 89"/>
                <a:gd name="T3" fmla="*/ 0 h 985"/>
                <a:gd name="T4" fmla="*/ 88 w 89"/>
                <a:gd name="T5" fmla="*/ 0 h 985"/>
                <a:gd name="T6" fmla="*/ 88 w 89"/>
                <a:gd name="T7" fmla="*/ 0 h 985"/>
                <a:gd name="T8" fmla="*/ 88 w 89"/>
                <a:gd name="T9" fmla="*/ 984 h 985"/>
                <a:gd name="T10" fmla="*/ 88 w 89"/>
                <a:gd name="T11" fmla="*/ 984 h 985"/>
                <a:gd name="T12" fmla="*/ 0 w 89"/>
                <a:gd name="T13" fmla="*/ 984 h 985"/>
                <a:gd name="T14" fmla="*/ 0 w 89"/>
                <a:gd name="T15" fmla="*/ 984 h 985"/>
                <a:gd name="T16" fmla="*/ 0 w 89"/>
                <a:gd name="T17" fmla="*/ 0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 h="985">
                  <a:moveTo>
                    <a:pt x="0" y="0"/>
                  </a:moveTo>
                  <a:lnTo>
                    <a:pt x="0" y="0"/>
                  </a:lnTo>
                  <a:lnTo>
                    <a:pt x="88" y="0"/>
                  </a:lnTo>
                  <a:lnTo>
                    <a:pt x="88" y="0"/>
                  </a:lnTo>
                  <a:lnTo>
                    <a:pt x="88" y="984"/>
                  </a:lnTo>
                  <a:lnTo>
                    <a:pt x="88" y="984"/>
                  </a:lnTo>
                  <a:lnTo>
                    <a:pt x="0" y="984"/>
                  </a:lnTo>
                  <a:lnTo>
                    <a:pt x="0" y="984"/>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9" name="Freeform 31"/>
            <p:cNvSpPr>
              <a:spLocks noChangeArrowheads="1"/>
            </p:cNvSpPr>
            <p:nvPr/>
          </p:nvSpPr>
          <p:spPr bwMode="auto">
            <a:xfrm>
              <a:off x="5519738" y="5054600"/>
              <a:ext cx="34925" cy="354013"/>
            </a:xfrm>
            <a:custGeom>
              <a:avLst/>
              <a:gdLst>
                <a:gd name="T0" fmla="*/ 95 w 96"/>
                <a:gd name="T1" fmla="*/ 0 h 985"/>
                <a:gd name="T2" fmla="*/ 95 w 96"/>
                <a:gd name="T3" fmla="*/ 0 h 985"/>
                <a:gd name="T4" fmla="*/ 95 w 96"/>
                <a:gd name="T5" fmla="*/ 984 h 985"/>
                <a:gd name="T6" fmla="*/ 95 w 96"/>
                <a:gd name="T7" fmla="*/ 984 h 985"/>
                <a:gd name="T8" fmla="*/ 0 w 96"/>
                <a:gd name="T9" fmla="*/ 984 h 985"/>
                <a:gd name="T10" fmla="*/ 0 w 96"/>
                <a:gd name="T11" fmla="*/ 984 h 985"/>
                <a:gd name="T12" fmla="*/ 0 w 96"/>
                <a:gd name="T13" fmla="*/ 0 h 985"/>
                <a:gd name="T14" fmla="*/ 0 w 96"/>
                <a:gd name="T15" fmla="*/ 0 h 985"/>
                <a:gd name="T16" fmla="*/ 95 w 96"/>
                <a:gd name="T17" fmla="*/ 0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985">
                  <a:moveTo>
                    <a:pt x="95" y="0"/>
                  </a:moveTo>
                  <a:lnTo>
                    <a:pt x="95" y="0"/>
                  </a:lnTo>
                  <a:lnTo>
                    <a:pt x="95" y="984"/>
                  </a:lnTo>
                  <a:lnTo>
                    <a:pt x="95" y="984"/>
                  </a:lnTo>
                  <a:lnTo>
                    <a:pt x="0" y="984"/>
                  </a:lnTo>
                  <a:lnTo>
                    <a:pt x="0" y="984"/>
                  </a:lnTo>
                  <a:lnTo>
                    <a:pt x="0" y="0"/>
                  </a:lnTo>
                  <a:lnTo>
                    <a:pt x="0" y="0"/>
                  </a:lnTo>
                  <a:lnTo>
                    <a:pt x="95"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0" name="Freeform 32"/>
            <p:cNvSpPr>
              <a:spLocks noChangeArrowheads="1"/>
            </p:cNvSpPr>
            <p:nvPr/>
          </p:nvSpPr>
          <p:spPr bwMode="auto">
            <a:xfrm>
              <a:off x="5651500" y="5054600"/>
              <a:ext cx="31750" cy="354013"/>
            </a:xfrm>
            <a:custGeom>
              <a:avLst/>
              <a:gdLst>
                <a:gd name="T0" fmla="*/ 0 w 88"/>
                <a:gd name="T1" fmla="*/ 0 h 985"/>
                <a:gd name="T2" fmla="*/ 0 w 88"/>
                <a:gd name="T3" fmla="*/ 0 h 985"/>
                <a:gd name="T4" fmla="*/ 87 w 88"/>
                <a:gd name="T5" fmla="*/ 0 h 985"/>
                <a:gd name="T6" fmla="*/ 87 w 88"/>
                <a:gd name="T7" fmla="*/ 0 h 985"/>
                <a:gd name="T8" fmla="*/ 87 w 88"/>
                <a:gd name="T9" fmla="*/ 984 h 985"/>
                <a:gd name="T10" fmla="*/ 87 w 88"/>
                <a:gd name="T11" fmla="*/ 984 h 985"/>
                <a:gd name="T12" fmla="*/ 0 w 88"/>
                <a:gd name="T13" fmla="*/ 984 h 985"/>
                <a:gd name="T14" fmla="*/ 0 w 88"/>
                <a:gd name="T15" fmla="*/ 984 h 985"/>
                <a:gd name="T16" fmla="*/ 0 w 88"/>
                <a:gd name="T17" fmla="*/ 0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85">
                  <a:moveTo>
                    <a:pt x="0" y="0"/>
                  </a:moveTo>
                  <a:lnTo>
                    <a:pt x="0" y="0"/>
                  </a:lnTo>
                  <a:lnTo>
                    <a:pt x="87" y="0"/>
                  </a:lnTo>
                  <a:lnTo>
                    <a:pt x="87" y="0"/>
                  </a:lnTo>
                  <a:lnTo>
                    <a:pt x="87" y="984"/>
                  </a:lnTo>
                  <a:lnTo>
                    <a:pt x="87" y="984"/>
                  </a:lnTo>
                  <a:lnTo>
                    <a:pt x="0" y="984"/>
                  </a:lnTo>
                  <a:lnTo>
                    <a:pt x="0" y="984"/>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1" name="Freeform 33"/>
            <p:cNvSpPr>
              <a:spLocks noChangeArrowheads="1"/>
            </p:cNvSpPr>
            <p:nvPr/>
          </p:nvSpPr>
          <p:spPr bwMode="auto">
            <a:xfrm>
              <a:off x="5584825" y="5054600"/>
              <a:ext cx="31750" cy="354013"/>
            </a:xfrm>
            <a:custGeom>
              <a:avLst/>
              <a:gdLst>
                <a:gd name="T0" fmla="*/ 0 w 89"/>
                <a:gd name="T1" fmla="*/ 0 h 985"/>
                <a:gd name="T2" fmla="*/ 0 w 89"/>
                <a:gd name="T3" fmla="*/ 0 h 985"/>
                <a:gd name="T4" fmla="*/ 88 w 89"/>
                <a:gd name="T5" fmla="*/ 0 h 985"/>
                <a:gd name="T6" fmla="*/ 88 w 89"/>
                <a:gd name="T7" fmla="*/ 0 h 985"/>
                <a:gd name="T8" fmla="*/ 88 w 89"/>
                <a:gd name="T9" fmla="*/ 984 h 985"/>
                <a:gd name="T10" fmla="*/ 88 w 89"/>
                <a:gd name="T11" fmla="*/ 984 h 985"/>
                <a:gd name="T12" fmla="*/ 0 w 89"/>
                <a:gd name="T13" fmla="*/ 984 h 985"/>
                <a:gd name="T14" fmla="*/ 0 w 89"/>
                <a:gd name="T15" fmla="*/ 984 h 985"/>
                <a:gd name="T16" fmla="*/ 0 w 89"/>
                <a:gd name="T17" fmla="*/ 0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 h="985">
                  <a:moveTo>
                    <a:pt x="0" y="0"/>
                  </a:moveTo>
                  <a:lnTo>
                    <a:pt x="0" y="0"/>
                  </a:lnTo>
                  <a:lnTo>
                    <a:pt x="88" y="0"/>
                  </a:lnTo>
                  <a:lnTo>
                    <a:pt x="88" y="0"/>
                  </a:lnTo>
                  <a:lnTo>
                    <a:pt x="88" y="984"/>
                  </a:lnTo>
                  <a:lnTo>
                    <a:pt x="88" y="984"/>
                  </a:lnTo>
                  <a:lnTo>
                    <a:pt x="0" y="984"/>
                  </a:lnTo>
                  <a:lnTo>
                    <a:pt x="0" y="984"/>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4" name="Freeform 34"/>
            <p:cNvSpPr>
              <a:spLocks noChangeArrowheads="1"/>
            </p:cNvSpPr>
            <p:nvPr/>
          </p:nvSpPr>
          <p:spPr bwMode="auto">
            <a:xfrm>
              <a:off x="5087938" y="5548313"/>
              <a:ext cx="34925" cy="357187"/>
            </a:xfrm>
            <a:custGeom>
              <a:avLst/>
              <a:gdLst>
                <a:gd name="T0" fmla="*/ 96 w 97"/>
                <a:gd name="T1" fmla="*/ 993 h 994"/>
                <a:gd name="T2" fmla="*/ 96 w 97"/>
                <a:gd name="T3" fmla="*/ 993 h 994"/>
                <a:gd name="T4" fmla="*/ 0 w 97"/>
                <a:gd name="T5" fmla="*/ 993 h 994"/>
                <a:gd name="T6" fmla="*/ 0 w 97"/>
                <a:gd name="T7" fmla="*/ 993 h 994"/>
                <a:gd name="T8" fmla="*/ 0 w 97"/>
                <a:gd name="T9" fmla="*/ 0 h 994"/>
                <a:gd name="T10" fmla="*/ 0 w 97"/>
                <a:gd name="T11" fmla="*/ 0 h 994"/>
                <a:gd name="T12" fmla="*/ 96 w 97"/>
                <a:gd name="T13" fmla="*/ 0 h 994"/>
                <a:gd name="T14" fmla="*/ 96 w 97"/>
                <a:gd name="T15" fmla="*/ 0 h 994"/>
                <a:gd name="T16" fmla="*/ 96 w 97"/>
                <a:gd name="T17" fmla="*/ 993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994">
                  <a:moveTo>
                    <a:pt x="96" y="993"/>
                  </a:moveTo>
                  <a:lnTo>
                    <a:pt x="96" y="993"/>
                  </a:lnTo>
                  <a:lnTo>
                    <a:pt x="0" y="993"/>
                  </a:lnTo>
                  <a:lnTo>
                    <a:pt x="0" y="993"/>
                  </a:lnTo>
                  <a:lnTo>
                    <a:pt x="0" y="0"/>
                  </a:lnTo>
                  <a:lnTo>
                    <a:pt x="0" y="0"/>
                  </a:lnTo>
                  <a:lnTo>
                    <a:pt x="96" y="0"/>
                  </a:lnTo>
                  <a:lnTo>
                    <a:pt x="96" y="0"/>
                  </a:lnTo>
                  <a:lnTo>
                    <a:pt x="96" y="99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5" name="Freeform 35"/>
            <p:cNvSpPr>
              <a:spLocks noChangeArrowheads="1"/>
            </p:cNvSpPr>
            <p:nvPr/>
          </p:nvSpPr>
          <p:spPr bwMode="auto">
            <a:xfrm>
              <a:off x="5022850" y="5548313"/>
              <a:ext cx="34925" cy="357187"/>
            </a:xfrm>
            <a:custGeom>
              <a:avLst/>
              <a:gdLst>
                <a:gd name="T0" fmla="*/ 0 w 96"/>
                <a:gd name="T1" fmla="*/ 0 h 994"/>
                <a:gd name="T2" fmla="*/ 0 w 96"/>
                <a:gd name="T3" fmla="*/ 0 h 994"/>
                <a:gd name="T4" fmla="*/ 95 w 96"/>
                <a:gd name="T5" fmla="*/ 0 h 994"/>
                <a:gd name="T6" fmla="*/ 95 w 96"/>
                <a:gd name="T7" fmla="*/ 0 h 994"/>
                <a:gd name="T8" fmla="*/ 95 w 96"/>
                <a:gd name="T9" fmla="*/ 993 h 994"/>
                <a:gd name="T10" fmla="*/ 95 w 96"/>
                <a:gd name="T11" fmla="*/ 993 h 994"/>
                <a:gd name="T12" fmla="*/ 0 w 96"/>
                <a:gd name="T13" fmla="*/ 993 h 994"/>
                <a:gd name="T14" fmla="*/ 0 w 96"/>
                <a:gd name="T15" fmla="*/ 993 h 994"/>
                <a:gd name="T16" fmla="*/ 0 w 96"/>
                <a:gd name="T17" fmla="*/ 0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994">
                  <a:moveTo>
                    <a:pt x="0" y="0"/>
                  </a:moveTo>
                  <a:lnTo>
                    <a:pt x="0" y="0"/>
                  </a:lnTo>
                  <a:lnTo>
                    <a:pt x="95" y="0"/>
                  </a:lnTo>
                  <a:lnTo>
                    <a:pt x="95" y="0"/>
                  </a:lnTo>
                  <a:lnTo>
                    <a:pt x="95" y="993"/>
                  </a:lnTo>
                  <a:lnTo>
                    <a:pt x="95" y="993"/>
                  </a:lnTo>
                  <a:lnTo>
                    <a:pt x="0" y="993"/>
                  </a:lnTo>
                  <a:lnTo>
                    <a:pt x="0" y="993"/>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6" name="Freeform 36"/>
            <p:cNvSpPr>
              <a:spLocks noChangeArrowheads="1"/>
            </p:cNvSpPr>
            <p:nvPr/>
          </p:nvSpPr>
          <p:spPr bwMode="auto">
            <a:xfrm>
              <a:off x="5153025" y="5548313"/>
              <a:ext cx="31750" cy="357187"/>
            </a:xfrm>
            <a:custGeom>
              <a:avLst/>
              <a:gdLst>
                <a:gd name="T0" fmla="*/ 0 w 88"/>
                <a:gd name="T1" fmla="*/ 0 h 994"/>
                <a:gd name="T2" fmla="*/ 0 w 88"/>
                <a:gd name="T3" fmla="*/ 0 h 994"/>
                <a:gd name="T4" fmla="*/ 87 w 88"/>
                <a:gd name="T5" fmla="*/ 0 h 994"/>
                <a:gd name="T6" fmla="*/ 87 w 88"/>
                <a:gd name="T7" fmla="*/ 0 h 994"/>
                <a:gd name="T8" fmla="*/ 87 w 88"/>
                <a:gd name="T9" fmla="*/ 993 h 994"/>
                <a:gd name="T10" fmla="*/ 87 w 88"/>
                <a:gd name="T11" fmla="*/ 993 h 994"/>
                <a:gd name="T12" fmla="*/ 0 w 88"/>
                <a:gd name="T13" fmla="*/ 993 h 994"/>
                <a:gd name="T14" fmla="*/ 0 w 88"/>
                <a:gd name="T15" fmla="*/ 993 h 994"/>
                <a:gd name="T16" fmla="*/ 0 w 88"/>
                <a:gd name="T17" fmla="*/ 0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94">
                  <a:moveTo>
                    <a:pt x="0" y="0"/>
                  </a:moveTo>
                  <a:lnTo>
                    <a:pt x="0" y="0"/>
                  </a:lnTo>
                  <a:lnTo>
                    <a:pt x="87" y="0"/>
                  </a:lnTo>
                  <a:lnTo>
                    <a:pt x="87" y="0"/>
                  </a:lnTo>
                  <a:lnTo>
                    <a:pt x="87" y="993"/>
                  </a:lnTo>
                  <a:lnTo>
                    <a:pt x="87" y="993"/>
                  </a:lnTo>
                  <a:lnTo>
                    <a:pt x="0" y="993"/>
                  </a:lnTo>
                  <a:lnTo>
                    <a:pt x="0" y="993"/>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7" name="Freeform 37"/>
            <p:cNvSpPr>
              <a:spLocks noChangeArrowheads="1"/>
            </p:cNvSpPr>
            <p:nvPr/>
          </p:nvSpPr>
          <p:spPr bwMode="auto">
            <a:xfrm>
              <a:off x="5219700" y="5548313"/>
              <a:ext cx="31750" cy="357187"/>
            </a:xfrm>
            <a:custGeom>
              <a:avLst/>
              <a:gdLst>
                <a:gd name="T0" fmla="*/ 0 w 88"/>
                <a:gd name="T1" fmla="*/ 0 h 994"/>
                <a:gd name="T2" fmla="*/ 0 w 88"/>
                <a:gd name="T3" fmla="*/ 0 h 994"/>
                <a:gd name="T4" fmla="*/ 87 w 88"/>
                <a:gd name="T5" fmla="*/ 0 h 994"/>
                <a:gd name="T6" fmla="*/ 87 w 88"/>
                <a:gd name="T7" fmla="*/ 0 h 994"/>
                <a:gd name="T8" fmla="*/ 87 w 88"/>
                <a:gd name="T9" fmla="*/ 993 h 994"/>
                <a:gd name="T10" fmla="*/ 87 w 88"/>
                <a:gd name="T11" fmla="*/ 993 h 994"/>
                <a:gd name="T12" fmla="*/ 0 w 88"/>
                <a:gd name="T13" fmla="*/ 993 h 994"/>
                <a:gd name="T14" fmla="*/ 0 w 88"/>
                <a:gd name="T15" fmla="*/ 993 h 994"/>
                <a:gd name="T16" fmla="*/ 0 w 88"/>
                <a:gd name="T17" fmla="*/ 0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94">
                  <a:moveTo>
                    <a:pt x="0" y="0"/>
                  </a:moveTo>
                  <a:lnTo>
                    <a:pt x="0" y="0"/>
                  </a:lnTo>
                  <a:lnTo>
                    <a:pt x="87" y="0"/>
                  </a:lnTo>
                  <a:lnTo>
                    <a:pt x="87" y="0"/>
                  </a:lnTo>
                  <a:lnTo>
                    <a:pt x="87" y="993"/>
                  </a:lnTo>
                  <a:lnTo>
                    <a:pt x="87" y="993"/>
                  </a:lnTo>
                  <a:lnTo>
                    <a:pt x="0" y="993"/>
                  </a:lnTo>
                  <a:lnTo>
                    <a:pt x="0" y="993"/>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8" name="Freeform 38"/>
            <p:cNvSpPr>
              <a:spLocks noChangeArrowheads="1"/>
            </p:cNvSpPr>
            <p:nvPr/>
          </p:nvSpPr>
          <p:spPr bwMode="auto">
            <a:xfrm>
              <a:off x="5284788" y="5548313"/>
              <a:ext cx="31750" cy="357187"/>
            </a:xfrm>
            <a:custGeom>
              <a:avLst/>
              <a:gdLst>
                <a:gd name="T0" fmla="*/ 88 w 89"/>
                <a:gd name="T1" fmla="*/ 993 h 994"/>
                <a:gd name="T2" fmla="*/ 88 w 89"/>
                <a:gd name="T3" fmla="*/ 993 h 994"/>
                <a:gd name="T4" fmla="*/ 0 w 89"/>
                <a:gd name="T5" fmla="*/ 993 h 994"/>
                <a:gd name="T6" fmla="*/ 0 w 89"/>
                <a:gd name="T7" fmla="*/ 993 h 994"/>
                <a:gd name="T8" fmla="*/ 0 w 89"/>
                <a:gd name="T9" fmla="*/ 0 h 994"/>
                <a:gd name="T10" fmla="*/ 0 w 89"/>
                <a:gd name="T11" fmla="*/ 0 h 994"/>
                <a:gd name="T12" fmla="*/ 88 w 89"/>
                <a:gd name="T13" fmla="*/ 0 h 994"/>
                <a:gd name="T14" fmla="*/ 88 w 89"/>
                <a:gd name="T15" fmla="*/ 0 h 994"/>
                <a:gd name="T16" fmla="*/ 88 w 89"/>
                <a:gd name="T17" fmla="*/ 993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 h="994">
                  <a:moveTo>
                    <a:pt x="88" y="993"/>
                  </a:moveTo>
                  <a:lnTo>
                    <a:pt x="88" y="993"/>
                  </a:lnTo>
                  <a:lnTo>
                    <a:pt x="0" y="993"/>
                  </a:lnTo>
                  <a:lnTo>
                    <a:pt x="0" y="993"/>
                  </a:lnTo>
                  <a:lnTo>
                    <a:pt x="0" y="0"/>
                  </a:lnTo>
                  <a:lnTo>
                    <a:pt x="0" y="0"/>
                  </a:lnTo>
                  <a:lnTo>
                    <a:pt x="88" y="0"/>
                  </a:lnTo>
                  <a:lnTo>
                    <a:pt x="88" y="0"/>
                  </a:lnTo>
                  <a:lnTo>
                    <a:pt x="88" y="99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9" name="Freeform 39"/>
            <p:cNvSpPr>
              <a:spLocks noChangeArrowheads="1"/>
            </p:cNvSpPr>
            <p:nvPr/>
          </p:nvSpPr>
          <p:spPr bwMode="auto">
            <a:xfrm>
              <a:off x="4959350" y="5548313"/>
              <a:ext cx="31750" cy="357187"/>
            </a:xfrm>
            <a:custGeom>
              <a:avLst/>
              <a:gdLst>
                <a:gd name="T0" fmla="*/ 0 w 88"/>
                <a:gd name="T1" fmla="*/ 993 h 994"/>
                <a:gd name="T2" fmla="*/ 0 w 88"/>
                <a:gd name="T3" fmla="*/ 993 h 994"/>
                <a:gd name="T4" fmla="*/ 0 w 88"/>
                <a:gd name="T5" fmla="*/ 0 h 994"/>
                <a:gd name="T6" fmla="*/ 0 w 88"/>
                <a:gd name="T7" fmla="*/ 0 h 994"/>
                <a:gd name="T8" fmla="*/ 87 w 88"/>
                <a:gd name="T9" fmla="*/ 0 h 994"/>
                <a:gd name="T10" fmla="*/ 87 w 88"/>
                <a:gd name="T11" fmla="*/ 0 h 994"/>
                <a:gd name="T12" fmla="*/ 87 w 88"/>
                <a:gd name="T13" fmla="*/ 993 h 994"/>
                <a:gd name="T14" fmla="*/ 87 w 88"/>
                <a:gd name="T15" fmla="*/ 993 h 994"/>
                <a:gd name="T16" fmla="*/ 0 w 88"/>
                <a:gd name="T17" fmla="*/ 993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94">
                  <a:moveTo>
                    <a:pt x="0" y="993"/>
                  </a:moveTo>
                  <a:lnTo>
                    <a:pt x="0" y="993"/>
                  </a:lnTo>
                  <a:lnTo>
                    <a:pt x="0" y="0"/>
                  </a:lnTo>
                  <a:lnTo>
                    <a:pt x="0" y="0"/>
                  </a:lnTo>
                  <a:lnTo>
                    <a:pt x="87" y="0"/>
                  </a:lnTo>
                  <a:lnTo>
                    <a:pt x="87" y="0"/>
                  </a:lnTo>
                  <a:lnTo>
                    <a:pt x="87" y="993"/>
                  </a:lnTo>
                  <a:lnTo>
                    <a:pt x="87" y="993"/>
                  </a:lnTo>
                  <a:lnTo>
                    <a:pt x="0" y="99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0" name="Freeform 40"/>
            <p:cNvSpPr>
              <a:spLocks noChangeArrowheads="1"/>
            </p:cNvSpPr>
            <p:nvPr/>
          </p:nvSpPr>
          <p:spPr bwMode="auto">
            <a:xfrm>
              <a:off x="6211888" y="5548313"/>
              <a:ext cx="34925" cy="357187"/>
            </a:xfrm>
            <a:custGeom>
              <a:avLst/>
              <a:gdLst>
                <a:gd name="T0" fmla="*/ 0 w 96"/>
                <a:gd name="T1" fmla="*/ 0 h 994"/>
                <a:gd name="T2" fmla="*/ 0 w 96"/>
                <a:gd name="T3" fmla="*/ 0 h 994"/>
                <a:gd name="T4" fmla="*/ 95 w 96"/>
                <a:gd name="T5" fmla="*/ 0 h 994"/>
                <a:gd name="T6" fmla="*/ 95 w 96"/>
                <a:gd name="T7" fmla="*/ 0 h 994"/>
                <a:gd name="T8" fmla="*/ 95 w 96"/>
                <a:gd name="T9" fmla="*/ 993 h 994"/>
                <a:gd name="T10" fmla="*/ 95 w 96"/>
                <a:gd name="T11" fmla="*/ 993 h 994"/>
                <a:gd name="T12" fmla="*/ 0 w 96"/>
                <a:gd name="T13" fmla="*/ 993 h 994"/>
                <a:gd name="T14" fmla="*/ 0 w 96"/>
                <a:gd name="T15" fmla="*/ 993 h 994"/>
                <a:gd name="T16" fmla="*/ 0 w 96"/>
                <a:gd name="T17" fmla="*/ 0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994">
                  <a:moveTo>
                    <a:pt x="0" y="0"/>
                  </a:moveTo>
                  <a:lnTo>
                    <a:pt x="0" y="0"/>
                  </a:lnTo>
                  <a:lnTo>
                    <a:pt x="95" y="0"/>
                  </a:lnTo>
                  <a:lnTo>
                    <a:pt x="95" y="0"/>
                  </a:lnTo>
                  <a:lnTo>
                    <a:pt x="95" y="993"/>
                  </a:lnTo>
                  <a:lnTo>
                    <a:pt x="95" y="993"/>
                  </a:lnTo>
                  <a:lnTo>
                    <a:pt x="0" y="993"/>
                  </a:lnTo>
                  <a:lnTo>
                    <a:pt x="0" y="993"/>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1" name="Freeform 41"/>
            <p:cNvSpPr>
              <a:spLocks noChangeArrowheads="1"/>
            </p:cNvSpPr>
            <p:nvPr/>
          </p:nvSpPr>
          <p:spPr bwMode="auto">
            <a:xfrm>
              <a:off x="6145213" y="5548313"/>
              <a:ext cx="34925" cy="357187"/>
            </a:xfrm>
            <a:custGeom>
              <a:avLst/>
              <a:gdLst>
                <a:gd name="T0" fmla="*/ 0 w 97"/>
                <a:gd name="T1" fmla="*/ 0 h 994"/>
                <a:gd name="T2" fmla="*/ 0 w 97"/>
                <a:gd name="T3" fmla="*/ 0 h 994"/>
                <a:gd name="T4" fmla="*/ 96 w 97"/>
                <a:gd name="T5" fmla="*/ 0 h 994"/>
                <a:gd name="T6" fmla="*/ 96 w 97"/>
                <a:gd name="T7" fmla="*/ 0 h 994"/>
                <a:gd name="T8" fmla="*/ 96 w 97"/>
                <a:gd name="T9" fmla="*/ 993 h 994"/>
                <a:gd name="T10" fmla="*/ 96 w 97"/>
                <a:gd name="T11" fmla="*/ 993 h 994"/>
                <a:gd name="T12" fmla="*/ 0 w 97"/>
                <a:gd name="T13" fmla="*/ 993 h 994"/>
                <a:gd name="T14" fmla="*/ 0 w 97"/>
                <a:gd name="T15" fmla="*/ 993 h 994"/>
                <a:gd name="T16" fmla="*/ 0 w 97"/>
                <a:gd name="T17" fmla="*/ 0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994">
                  <a:moveTo>
                    <a:pt x="0" y="0"/>
                  </a:moveTo>
                  <a:lnTo>
                    <a:pt x="0" y="0"/>
                  </a:lnTo>
                  <a:lnTo>
                    <a:pt x="96" y="0"/>
                  </a:lnTo>
                  <a:lnTo>
                    <a:pt x="96" y="0"/>
                  </a:lnTo>
                  <a:lnTo>
                    <a:pt x="96" y="993"/>
                  </a:lnTo>
                  <a:lnTo>
                    <a:pt x="96" y="993"/>
                  </a:lnTo>
                  <a:lnTo>
                    <a:pt x="0" y="993"/>
                  </a:lnTo>
                  <a:lnTo>
                    <a:pt x="0" y="993"/>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2" name="Freeform 42"/>
            <p:cNvSpPr>
              <a:spLocks noChangeArrowheads="1"/>
            </p:cNvSpPr>
            <p:nvPr/>
          </p:nvSpPr>
          <p:spPr bwMode="auto">
            <a:xfrm>
              <a:off x="6083300" y="5548313"/>
              <a:ext cx="31750" cy="357187"/>
            </a:xfrm>
            <a:custGeom>
              <a:avLst/>
              <a:gdLst>
                <a:gd name="T0" fmla="*/ 0 w 88"/>
                <a:gd name="T1" fmla="*/ 0 h 994"/>
                <a:gd name="T2" fmla="*/ 0 w 88"/>
                <a:gd name="T3" fmla="*/ 0 h 994"/>
                <a:gd name="T4" fmla="*/ 87 w 88"/>
                <a:gd name="T5" fmla="*/ 0 h 994"/>
                <a:gd name="T6" fmla="*/ 87 w 88"/>
                <a:gd name="T7" fmla="*/ 0 h 994"/>
                <a:gd name="T8" fmla="*/ 87 w 88"/>
                <a:gd name="T9" fmla="*/ 993 h 994"/>
                <a:gd name="T10" fmla="*/ 87 w 88"/>
                <a:gd name="T11" fmla="*/ 993 h 994"/>
                <a:gd name="T12" fmla="*/ 0 w 88"/>
                <a:gd name="T13" fmla="*/ 993 h 994"/>
                <a:gd name="T14" fmla="*/ 0 w 88"/>
                <a:gd name="T15" fmla="*/ 993 h 994"/>
                <a:gd name="T16" fmla="*/ 0 w 88"/>
                <a:gd name="T17" fmla="*/ 0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94">
                  <a:moveTo>
                    <a:pt x="0" y="0"/>
                  </a:moveTo>
                  <a:lnTo>
                    <a:pt x="0" y="0"/>
                  </a:lnTo>
                  <a:lnTo>
                    <a:pt x="87" y="0"/>
                  </a:lnTo>
                  <a:lnTo>
                    <a:pt x="87" y="0"/>
                  </a:lnTo>
                  <a:lnTo>
                    <a:pt x="87" y="993"/>
                  </a:lnTo>
                  <a:lnTo>
                    <a:pt x="87" y="993"/>
                  </a:lnTo>
                  <a:lnTo>
                    <a:pt x="0" y="993"/>
                  </a:lnTo>
                  <a:lnTo>
                    <a:pt x="0" y="993"/>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3" name="Freeform 43"/>
            <p:cNvSpPr>
              <a:spLocks noChangeArrowheads="1"/>
            </p:cNvSpPr>
            <p:nvPr/>
          </p:nvSpPr>
          <p:spPr bwMode="auto">
            <a:xfrm>
              <a:off x="6016625" y="5548313"/>
              <a:ext cx="31750" cy="357187"/>
            </a:xfrm>
            <a:custGeom>
              <a:avLst/>
              <a:gdLst>
                <a:gd name="T0" fmla="*/ 87 w 88"/>
                <a:gd name="T1" fmla="*/ 993 h 994"/>
                <a:gd name="T2" fmla="*/ 87 w 88"/>
                <a:gd name="T3" fmla="*/ 993 h 994"/>
                <a:gd name="T4" fmla="*/ 0 w 88"/>
                <a:gd name="T5" fmla="*/ 993 h 994"/>
                <a:gd name="T6" fmla="*/ 0 w 88"/>
                <a:gd name="T7" fmla="*/ 993 h 994"/>
                <a:gd name="T8" fmla="*/ 0 w 88"/>
                <a:gd name="T9" fmla="*/ 0 h 994"/>
                <a:gd name="T10" fmla="*/ 0 w 88"/>
                <a:gd name="T11" fmla="*/ 0 h 994"/>
                <a:gd name="T12" fmla="*/ 87 w 88"/>
                <a:gd name="T13" fmla="*/ 0 h 994"/>
                <a:gd name="T14" fmla="*/ 87 w 88"/>
                <a:gd name="T15" fmla="*/ 0 h 994"/>
                <a:gd name="T16" fmla="*/ 87 w 88"/>
                <a:gd name="T17" fmla="*/ 993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94">
                  <a:moveTo>
                    <a:pt x="87" y="993"/>
                  </a:moveTo>
                  <a:lnTo>
                    <a:pt x="87" y="993"/>
                  </a:lnTo>
                  <a:lnTo>
                    <a:pt x="0" y="993"/>
                  </a:lnTo>
                  <a:lnTo>
                    <a:pt x="0" y="993"/>
                  </a:lnTo>
                  <a:lnTo>
                    <a:pt x="0" y="0"/>
                  </a:lnTo>
                  <a:lnTo>
                    <a:pt x="0" y="0"/>
                  </a:lnTo>
                  <a:lnTo>
                    <a:pt x="87" y="0"/>
                  </a:lnTo>
                  <a:lnTo>
                    <a:pt x="87" y="0"/>
                  </a:lnTo>
                  <a:lnTo>
                    <a:pt x="87" y="99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4" name="Freeform 44"/>
            <p:cNvSpPr>
              <a:spLocks noChangeArrowheads="1"/>
            </p:cNvSpPr>
            <p:nvPr/>
          </p:nvSpPr>
          <p:spPr bwMode="auto">
            <a:xfrm>
              <a:off x="6276975" y="5548313"/>
              <a:ext cx="31750" cy="357187"/>
            </a:xfrm>
            <a:custGeom>
              <a:avLst/>
              <a:gdLst>
                <a:gd name="T0" fmla="*/ 87 w 88"/>
                <a:gd name="T1" fmla="*/ 993 h 994"/>
                <a:gd name="T2" fmla="*/ 87 w 88"/>
                <a:gd name="T3" fmla="*/ 993 h 994"/>
                <a:gd name="T4" fmla="*/ 0 w 88"/>
                <a:gd name="T5" fmla="*/ 993 h 994"/>
                <a:gd name="T6" fmla="*/ 0 w 88"/>
                <a:gd name="T7" fmla="*/ 993 h 994"/>
                <a:gd name="T8" fmla="*/ 0 w 88"/>
                <a:gd name="T9" fmla="*/ 0 h 994"/>
                <a:gd name="T10" fmla="*/ 0 w 88"/>
                <a:gd name="T11" fmla="*/ 0 h 994"/>
                <a:gd name="T12" fmla="*/ 87 w 88"/>
                <a:gd name="T13" fmla="*/ 0 h 994"/>
                <a:gd name="T14" fmla="*/ 87 w 88"/>
                <a:gd name="T15" fmla="*/ 0 h 994"/>
                <a:gd name="T16" fmla="*/ 87 w 88"/>
                <a:gd name="T17" fmla="*/ 993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94">
                  <a:moveTo>
                    <a:pt x="87" y="993"/>
                  </a:moveTo>
                  <a:lnTo>
                    <a:pt x="87" y="993"/>
                  </a:lnTo>
                  <a:lnTo>
                    <a:pt x="0" y="993"/>
                  </a:lnTo>
                  <a:lnTo>
                    <a:pt x="0" y="993"/>
                  </a:lnTo>
                  <a:lnTo>
                    <a:pt x="0" y="0"/>
                  </a:lnTo>
                  <a:lnTo>
                    <a:pt x="0" y="0"/>
                  </a:lnTo>
                  <a:lnTo>
                    <a:pt x="87" y="0"/>
                  </a:lnTo>
                  <a:lnTo>
                    <a:pt x="87" y="0"/>
                  </a:lnTo>
                  <a:lnTo>
                    <a:pt x="87" y="99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5" name="Freeform 45"/>
            <p:cNvSpPr>
              <a:spLocks noChangeArrowheads="1"/>
            </p:cNvSpPr>
            <p:nvPr/>
          </p:nvSpPr>
          <p:spPr bwMode="auto">
            <a:xfrm>
              <a:off x="5954713" y="5548313"/>
              <a:ext cx="31750" cy="357187"/>
            </a:xfrm>
            <a:custGeom>
              <a:avLst/>
              <a:gdLst>
                <a:gd name="T0" fmla="*/ 87 w 88"/>
                <a:gd name="T1" fmla="*/ 0 h 994"/>
                <a:gd name="T2" fmla="*/ 87 w 88"/>
                <a:gd name="T3" fmla="*/ 0 h 994"/>
                <a:gd name="T4" fmla="*/ 87 w 88"/>
                <a:gd name="T5" fmla="*/ 993 h 994"/>
                <a:gd name="T6" fmla="*/ 87 w 88"/>
                <a:gd name="T7" fmla="*/ 993 h 994"/>
                <a:gd name="T8" fmla="*/ 0 w 88"/>
                <a:gd name="T9" fmla="*/ 993 h 994"/>
                <a:gd name="T10" fmla="*/ 0 w 88"/>
                <a:gd name="T11" fmla="*/ 993 h 994"/>
                <a:gd name="T12" fmla="*/ 0 w 88"/>
                <a:gd name="T13" fmla="*/ 0 h 994"/>
                <a:gd name="T14" fmla="*/ 0 w 88"/>
                <a:gd name="T15" fmla="*/ 0 h 994"/>
                <a:gd name="T16" fmla="*/ 87 w 88"/>
                <a:gd name="T17" fmla="*/ 0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94">
                  <a:moveTo>
                    <a:pt x="87" y="0"/>
                  </a:moveTo>
                  <a:lnTo>
                    <a:pt x="87" y="0"/>
                  </a:lnTo>
                  <a:lnTo>
                    <a:pt x="87" y="993"/>
                  </a:lnTo>
                  <a:lnTo>
                    <a:pt x="87" y="993"/>
                  </a:lnTo>
                  <a:lnTo>
                    <a:pt x="0" y="993"/>
                  </a:lnTo>
                  <a:lnTo>
                    <a:pt x="0" y="993"/>
                  </a:lnTo>
                  <a:lnTo>
                    <a:pt x="0" y="0"/>
                  </a:lnTo>
                  <a:lnTo>
                    <a:pt x="0" y="0"/>
                  </a:lnTo>
                  <a:lnTo>
                    <a:pt x="87"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6" name="Freeform 46"/>
            <p:cNvSpPr>
              <a:spLocks noChangeArrowheads="1"/>
            </p:cNvSpPr>
            <p:nvPr/>
          </p:nvSpPr>
          <p:spPr bwMode="auto">
            <a:xfrm>
              <a:off x="4722813" y="5548313"/>
              <a:ext cx="34925" cy="357187"/>
            </a:xfrm>
            <a:custGeom>
              <a:avLst/>
              <a:gdLst>
                <a:gd name="T0" fmla="*/ 96 w 97"/>
                <a:gd name="T1" fmla="*/ 993 h 994"/>
                <a:gd name="T2" fmla="*/ 96 w 97"/>
                <a:gd name="T3" fmla="*/ 993 h 994"/>
                <a:gd name="T4" fmla="*/ 0 w 97"/>
                <a:gd name="T5" fmla="*/ 993 h 994"/>
                <a:gd name="T6" fmla="*/ 0 w 97"/>
                <a:gd name="T7" fmla="*/ 993 h 994"/>
                <a:gd name="T8" fmla="*/ 0 w 97"/>
                <a:gd name="T9" fmla="*/ 0 h 994"/>
                <a:gd name="T10" fmla="*/ 0 w 97"/>
                <a:gd name="T11" fmla="*/ 0 h 994"/>
                <a:gd name="T12" fmla="*/ 96 w 97"/>
                <a:gd name="T13" fmla="*/ 0 h 994"/>
                <a:gd name="T14" fmla="*/ 96 w 97"/>
                <a:gd name="T15" fmla="*/ 0 h 994"/>
                <a:gd name="T16" fmla="*/ 96 w 97"/>
                <a:gd name="T17" fmla="*/ 993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994">
                  <a:moveTo>
                    <a:pt x="96" y="993"/>
                  </a:moveTo>
                  <a:lnTo>
                    <a:pt x="96" y="993"/>
                  </a:lnTo>
                  <a:lnTo>
                    <a:pt x="0" y="993"/>
                  </a:lnTo>
                  <a:lnTo>
                    <a:pt x="0" y="993"/>
                  </a:lnTo>
                  <a:lnTo>
                    <a:pt x="0" y="0"/>
                  </a:lnTo>
                  <a:lnTo>
                    <a:pt x="0" y="0"/>
                  </a:lnTo>
                  <a:lnTo>
                    <a:pt x="96" y="0"/>
                  </a:lnTo>
                  <a:lnTo>
                    <a:pt x="96" y="0"/>
                  </a:lnTo>
                  <a:lnTo>
                    <a:pt x="96" y="99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7" name="Freeform 47"/>
            <p:cNvSpPr>
              <a:spLocks noChangeArrowheads="1"/>
            </p:cNvSpPr>
            <p:nvPr/>
          </p:nvSpPr>
          <p:spPr bwMode="auto">
            <a:xfrm>
              <a:off x="4657725" y="5548313"/>
              <a:ext cx="34925" cy="357187"/>
            </a:xfrm>
            <a:custGeom>
              <a:avLst/>
              <a:gdLst>
                <a:gd name="T0" fmla="*/ 95 w 96"/>
                <a:gd name="T1" fmla="*/ 993 h 994"/>
                <a:gd name="T2" fmla="*/ 95 w 96"/>
                <a:gd name="T3" fmla="*/ 993 h 994"/>
                <a:gd name="T4" fmla="*/ 0 w 96"/>
                <a:gd name="T5" fmla="*/ 993 h 994"/>
                <a:gd name="T6" fmla="*/ 0 w 96"/>
                <a:gd name="T7" fmla="*/ 993 h 994"/>
                <a:gd name="T8" fmla="*/ 0 w 96"/>
                <a:gd name="T9" fmla="*/ 0 h 994"/>
                <a:gd name="T10" fmla="*/ 0 w 96"/>
                <a:gd name="T11" fmla="*/ 0 h 994"/>
                <a:gd name="T12" fmla="*/ 95 w 96"/>
                <a:gd name="T13" fmla="*/ 0 h 994"/>
                <a:gd name="T14" fmla="*/ 95 w 96"/>
                <a:gd name="T15" fmla="*/ 0 h 994"/>
                <a:gd name="T16" fmla="*/ 95 w 96"/>
                <a:gd name="T17" fmla="*/ 993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994">
                  <a:moveTo>
                    <a:pt x="95" y="993"/>
                  </a:moveTo>
                  <a:lnTo>
                    <a:pt x="95" y="993"/>
                  </a:lnTo>
                  <a:lnTo>
                    <a:pt x="0" y="993"/>
                  </a:lnTo>
                  <a:lnTo>
                    <a:pt x="0" y="993"/>
                  </a:lnTo>
                  <a:lnTo>
                    <a:pt x="0" y="0"/>
                  </a:lnTo>
                  <a:lnTo>
                    <a:pt x="0" y="0"/>
                  </a:lnTo>
                  <a:lnTo>
                    <a:pt x="95" y="0"/>
                  </a:lnTo>
                  <a:lnTo>
                    <a:pt x="95" y="0"/>
                  </a:lnTo>
                  <a:lnTo>
                    <a:pt x="95" y="99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8" name="Freeform 48"/>
            <p:cNvSpPr>
              <a:spLocks noChangeArrowheads="1"/>
            </p:cNvSpPr>
            <p:nvPr/>
          </p:nvSpPr>
          <p:spPr bwMode="auto">
            <a:xfrm>
              <a:off x="4591050" y="5548313"/>
              <a:ext cx="34925" cy="357187"/>
            </a:xfrm>
            <a:custGeom>
              <a:avLst/>
              <a:gdLst>
                <a:gd name="T0" fmla="*/ 0 w 96"/>
                <a:gd name="T1" fmla="*/ 0 h 994"/>
                <a:gd name="T2" fmla="*/ 0 w 96"/>
                <a:gd name="T3" fmla="*/ 0 h 994"/>
                <a:gd name="T4" fmla="*/ 95 w 96"/>
                <a:gd name="T5" fmla="*/ 0 h 994"/>
                <a:gd name="T6" fmla="*/ 95 w 96"/>
                <a:gd name="T7" fmla="*/ 0 h 994"/>
                <a:gd name="T8" fmla="*/ 95 w 96"/>
                <a:gd name="T9" fmla="*/ 993 h 994"/>
                <a:gd name="T10" fmla="*/ 95 w 96"/>
                <a:gd name="T11" fmla="*/ 993 h 994"/>
                <a:gd name="T12" fmla="*/ 0 w 96"/>
                <a:gd name="T13" fmla="*/ 993 h 994"/>
                <a:gd name="T14" fmla="*/ 0 w 96"/>
                <a:gd name="T15" fmla="*/ 993 h 994"/>
                <a:gd name="T16" fmla="*/ 0 w 96"/>
                <a:gd name="T17" fmla="*/ 0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994">
                  <a:moveTo>
                    <a:pt x="0" y="0"/>
                  </a:moveTo>
                  <a:lnTo>
                    <a:pt x="0" y="0"/>
                  </a:lnTo>
                  <a:lnTo>
                    <a:pt x="95" y="0"/>
                  </a:lnTo>
                  <a:lnTo>
                    <a:pt x="95" y="0"/>
                  </a:lnTo>
                  <a:lnTo>
                    <a:pt x="95" y="993"/>
                  </a:lnTo>
                  <a:lnTo>
                    <a:pt x="95" y="993"/>
                  </a:lnTo>
                  <a:lnTo>
                    <a:pt x="0" y="993"/>
                  </a:lnTo>
                  <a:lnTo>
                    <a:pt x="0" y="993"/>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9" name="Freeform 49"/>
            <p:cNvSpPr>
              <a:spLocks noChangeArrowheads="1"/>
            </p:cNvSpPr>
            <p:nvPr/>
          </p:nvSpPr>
          <p:spPr bwMode="auto">
            <a:xfrm>
              <a:off x="4525963" y="5548313"/>
              <a:ext cx="34925" cy="357187"/>
            </a:xfrm>
            <a:custGeom>
              <a:avLst/>
              <a:gdLst>
                <a:gd name="T0" fmla="*/ 96 w 97"/>
                <a:gd name="T1" fmla="*/ 993 h 994"/>
                <a:gd name="T2" fmla="*/ 96 w 97"/>
                <a:gd name="T3" fmla="*/ 993 h 994"/>
                <a:gd name="T4" fmla="*/ 0 w 97"/>
                <a:gd name="T5" fmla="*/ 993 h 994"/>
                <a:gd name="T6" fmla="*/ 0 w 97"/>
                <a:gd name="T7" fmla="*/ 993 h 994"/>
                <a:gd name="T8" fmla="*/ 0 w 97"/>
                <a:gd name="T9" fmla="*/ 0 h 994"/>
                <a:gd name="T10" fmla="*/ 0 w 97"/>
                <a:gd name="T11" fmla="*/ 0 h 994"/>
                <a:gd name="T12" fmla="*/ 96 w 97"/>
                <a:gd name="T13" fmla="*/ 0 h 994"/>
                <a:gd name="T14" fmla="*/ 96 w 97"/>
                <a:gd name="T15" fmla="*/ 0 h 994"/>
                <a:gd name="T16" fmla="*/ 96 w 97"/>
                <a:gd name="T17" fmla="*/ 993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994">
                  <a:moveTo>
                    <a:pt x="96" y="993"/>
                  </a:moveTo>
                  <a:lnTo>
                    <a:pt x="96" y="993"/>
                  </a:lnTo>
                  <a:lnTo>
                    <a:pt x="0" y="993"/>
                  </a:lnTo>
                  <a:lnTo>
                    <a:pt x="0" y="993"/>
                  </a:lnTo>
                  <a:lnTo>
                    <a:pt x="0" y="0"/>
                  </a:lnTo>
                  <a:lnTo>
                    <a:pt x="0" y="0"/>
                  </a:lnTo>
                  <a:lnTo>
                    <a:pt x="96" y="0"/>
                  </a:lnTo>
                  <a:lnTo>
                    <a:pt x="96" y="0"/>
                  </a:lnTo>
                  <a:lnTo>
                    <a:pt x="96" y="99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0" name="Freeform 50"/>
            <p:cNvSpPr>
              <a:spLocks noChangeArrowheads="1"/>
            </p:cNvSpPr>
            <p:nvPr/>
          </p:nvSpPr>
          <p:spPr bwMode="auto">
            <a:xfrm>
              <a:off x="4462463" y="5548313"/>
              <a:ext cx="31750" cy="357187"/>
            </a:xfrm>
            <a:custGeom>
              <a:avLst/>
              <a:gdLst>
                <a:gd name="T0" fmla="*/ 87 w 88"/>
                <a:gd name="T1" fmla="*/ 993 h 994"/>
                <a:gd name="T2" fmla="*/ 87 w 88"/>
                <a:gd name="T3" fmla="*/ 993 h 994"/>
                <a:gd name="T4" fmla="*/ 0 w 88"/>
                <a:gd name="T5" fmla="*/ 993 h 994"/>
                <a:gd name="T6" fmla="*/ 0 w 88"/>
                <a:gd name="T7" fmla="*/ 993 h 994"/>
                <a:gd name="T8" fmla="*/ 0 w 88"/>
                <a:gd name="T9" fmla="*/ 0 h 994"/>
                <a:gd name="T10" fmla="*/ 0 w 88"/>
                <a:gd name="T11" fmla="*/ 0 h 994"/>
                <a:gd name="T12" fmla="*/ 87 w 88"/>
                <a:gd name="T13" fmla="*/ 0 h 994"/>
                <a:gd name="T14" fmla="*/ 87 w 88"/>
                <a:gd name="T15" fmla="*/ 0 h 994"/>
                <a:gd name="T16" fmla="*/ 87 w 88"/>
                <a:gd name="T17" fmla="*/ 993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94">
                  <a:moveTo>
                    <a:pt x="87" y="993"/>
                  </a:moveTo>
                  <a:lnTo>
                    <a:pt x="87" y="993"/>
                  </a:lnTo>
                  <a:lnTo>
                    <a:pt x="0" y="993"/>
                  </a:lnTo>
                  <a:lnTo>
                    <a:pt x="0" y="993"/>
                  </a:lnTo>
                  <a:lnTo>
                    <a:pt x="0" y="0"/>
                  </a:lnTo>
                  <a:lnTo>
                    <a:pt x="0" y="0"/>
                  </a:lnTo>
                  <a:lnTo>
                    <a:pt x="87" y="0"/>
                  </a:lnTo>
                  <a:lnTo>
                    <a:pt x="87" y="0"/>
                  </a:lnTo>
                  <a:lnTo>
                    <a:pt x="87" y="99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1" name="Freeform 51"/>
            <p:cNvSpPr>
              <a:spLocks noChangeArrowheads="1"/>
            </p:cNvSpPr>
            <p:nvPr/>
          </p:nvSpPr>
          <p:spPr bwMode="auto">
            <a:xfrm>
              <a:off x="4787900" y="5548313"/>
              <a:ext cx="31750" cy="357187"/>
            </a:xfrm>
            <a:custGeom>
              <a:avLst/>
              <a:gdLst>
                <a:gd name="T0" fmla="*/ 0 w 88"/>
                <a:gd name="T1" fmla="*/ 0 h 994"/>
                <a:gd name="T2" fmla="*/ 0 w 88"/>
                <a:gd name="T3" fmla="*/ 0 h 994"/>
                <a:gd name="T4" fmla="*/ 87 w 88"/>
                <a:gd name="T5" fmla="*/ 0 h 994"/>
                <a:gd name="T6" fmla="*/ 87 w 88"/>
                <a:gd name="T7" fmla="*/ 0 h 994"/>
                <a:gd name="T8" fmla="*/ 87 w 88"/>
                <a:gd name="T9" fmla="*/ 993 h 994"/>
                <a:gd name="T10" fmla="*/ 87 w 88"/>
                <a:gd name="T11" fmla="*/ 993 h 994"/>
                <a:gd name="T12" fmla="*/ 0 w 88"/>
                <a:gd name="T13" fmla="*/ 993 h 994"/>
                <a:gd name="T14" fmla="*/ 0 w 88"/>
                <a:gd name="T15" fmla="*/ 993 h 994"/>
                <a:gd name="T16" fmla="*/ 0 w 88"/>
                <a:gd name="T17" fmla="*/ 0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94">
                  <a:moveTo>
                    <a:pt x="0" y="0"/>
                  </a:moveTo>
                  <a:lnTo>
                    <a:pt x="0" y="0"/>
                  </a:lnTo>
                  <a:lnTo>
                    <a:pt x="87" y="0"/>
                  </a:lnTo>
                  <a:lnTo>
                    <a:pt x="87" y="0"/>
                  </a:lnTo>
                  <a:lnTo>
                    <a:pt x="87" y="993"/>
                  </a:lnTo>
                  <a:lnTo>
                    <a:pt x="87" y="993"/>
                  </a:lnTo>
                  <a:lnTo>
                    <a:pt x="0" y="993"/>
                  </a:lnTo>
                  <a:lnTo>
                    <a:pt x="0" y="993"/>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2" name="Freeform 53"/>
            <p:cNvSpPr>
              <a:spLocks noChangeArrowheads="1"/>
            </p:cNvSpPr>
            <p:nvPr/>
          </p:nvSpPr>
          <p:spPr bwMode="auto">
            <a:xfrm>
              <a:off x="5087938" y="5054600"/>
              <a:ext cx="34925" cy="354013"/>
            </a:xfrm>
            <a:custGeom>
              <a:avLst/>
              <a:gdLst>
                <a:gd name="T0" fmla="*/ 0 w 97"/>
                <a:gd name="T1" fmla="*/ 0 h 985"/>
                <a:gd name="T2" fmla="*/ 0 w 97"/>
                <a:gd name="T3" fmla="*/ 0 h 985"/>
                <a:gd name="T4" fmla="*/ 96 w 97"/>
                <a:gd name="T5" fmla="*/ 0 h 985"/>
                <a:gd name="T6" fmla="*/ 96 w 97"/>
                <a:gd name="T7" fmla="*/ 0 h 985"/>
                <a:gd name="T8" fmla="*/ 96 w 97"/>
                <a:gd name="T9" fmla="*/ 984 h 985"/>
                <a:gd name="T10" fmla="*/ 96 w 97"/>
                <a:gd name="T11" fmla="*/ 984 h 985"/>
                <a:gd name="T12" fmla="*/ 0 w 97"/>
                <a:gd name="T13" fmla="*/ 984 h 985"/>
                <a:gd name="T14" fmla="*/ 0 w 97"/>
                <a:gd name="T15" fmla="*/ 984 h 985"/>
                <a:gd name="T16" fmla="*/ 0 w 97"/>
                <a:gd name="T17" fmla="*/ 0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985">
                  <a:moveTo>
                    <a:pt x="0" y="0"/>
                  </a:moveTo>
                  <a:lnTo>
                    <a:pt x="0" y="0"/>
                  </a:lnTo>
                  <a:lnTo>
                    <a:pt x="96" y="0"/>
                  </a:lnTo>
                  <a:lnTo>
                    <a:pt x="96" y="0"/>
                  </a:lnTo>
                  <a:lnTo>
                    <a:pt x="96" y="984"/>
                  </a:lnTo>
                  <a:lnTo>
                    <a:pt x="96" y="984"/>
                  </a:lnTo>
                  <a:lnTo>
                    <a:pt x="0" y="984"/>
                  </a:lnTo>
                  <a:lnTo>
                    <a:pt x="0" y="984"/>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3" name="Freeform 54"/>
            <p:cNvSpPr>
              <a:spLocks noChangeArrowheads="1"/>
            </p:cNvSpPr>
            <p:nvPr/>
          </p:nvSpPr>
          <p:spPr bwMode="auto">
            <a:xfrm>
              <a:off x="5153025" y="5054600"/>
              <a:ext cx="34925" cy="354013"/>
            </a:xfrm>
            <a:custGeom>
              <a:avLst/>
              <a:gdLst>
                <a:gd name="T0" fmla="*/ 0 w 96"/>
                <a:gd name="T1" fmla="*/ 0 h 985"/>
                <a:gd name="T2" fmla="*/ 0 w 96"/>
                <a:gd name="T3" fmla="*/ 0 h 985"/>
                <a:gd name="T4" fmla="*/ 95 w 96"/>
                <a:gd name="T5" fmla="*/ 0 h 985"/>
                <a:gd name="T6" fmla="*/ 95 w 96"/>
                <a:gd name="T7" fmla="*/ 0 h 985"/>
                <a:gd name="T8" fmla="*/ 95 w 96"/>
                <a:gd name="T9" fmla="*/ 984 h 985"/>
                <a:gd name="T10" fmla="*/ 95 w 96"/>
                <a:gd name="T11" fmla="*/ 984 h 985"/>
                <a:gd name="T12" fmla="*/ 0 w 96"/>
                <a:gd name="T13" fmla="*/ 984 h 985"/>
                <a:gd name="T14" fmla="*/ 0 w 96"/>
                <a:gd name="T15" fmla="*/ 984 h 985"/>
                <a:gd name="T16" fmla="*/ 0 w 96"/>
                <a:gd name="T17" fmla="*/ 0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985">
                  <a:moveTo>
                    <a:pt x="0" y="0"/>
                  </a:moveTo>
                  <a:lnTo>
                    <a:pt x="0" y="0"/>
                  </a:lnTo>
                  <a:lnTo>
                    <a:pt x="95" y="0"/>
                  </a:lnTo>
                  <a:lnTo>
                    <a:pt x="95" y="0"/>
                  </a:lnTo>
                  <a:lnTo>
                    <a:pt x="95" y="984"/>
                  </a:lnTo>
                  <a:lnTo>
                    <a:pt x="95" y="984"/>
                  </a:lnTo>
                  <a:lnTo>
                    <a:pt x="0" y="984"/>
                  </a:lnTo>
                  <a:lnTo>
                    <a:pt x="0" y="984"/>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4" name="Freeform 55"/>
            <p:cNvSpPr>
              <a:spLocks noChangeArrowheads="1"/>
            </p:cNvSpPr>
            <p:nvPr/>
          </p:nvSpPr>
          <p:spPr bwMode="auto">
            <a:xfrm>
              <a:off x="5219700" y="5054600"/>
              <a:ext cx="31750" cy="354013"/>
            </a:xfrm>
            <a:custGeom>
              <a:avLst/>
              <a:gdLst>
                <a:gd name="T0" fmla="*/ 87 w 88"/>
                <a:gd name="T1" fmla="*/ 984 h 985"/>
                <a:gd name="T2" fmla="*/ 87 w 88"/>
                <a:gd name="T3" fmla="*/ 984 h 985"/>
                <a:gd name="T4" fmla="*/ 0 w 88"/>
                <a:gd name="T5" fmla="*/ 984 h 985"/>
                <a:gd name="T6" fmla="*/ 0 w 88"/>
                <a:gd name="T7" fmla="*/ 984 h 985"/>
                <a:gd name="T8" fmla="*/ 0 w 88"/>
                <a:gd name="T9" fmla="*/ 0 h 985"/>
                <a:gd name="T10" fmla="*/ 0 w 88"/>
                <a:gd name="T11" fmla="*/ 0 h 985"/>
                <a:gd name="T12" fmla="*/ 87 w 88"/>
                <a:gd name="T13" fmla="*/ 0 h 985"/>
                <a:gd name="T14" fmla="*/ 87 w 88"/>
                <a:gd name="T15" fmla="*/ 0 h 985"/>
                <a:gd name="T16" fmla="*/ 87 w 88"/>
                <a:gd name="T17" fmla="*/ 984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85">
                  <a:moveTo>
                    <a:pt x="87" y="984"/>
                  </a:moveTo>
                  <a:lnTo>
                    <a:pt x="87" y="984"/>
                  </a:lnTo>
                  <a:lnTo>
                    <a:pt x="0" y="984"/>
                  </a:lnTo>
                  <a:lnTo>
                    <a:pt x="0" y="984"/>
                  </a:lnTo>
                  <a:lnTo>
                    <a:pt x="0" y="0"/>
                  </a:lnTo>
                  <a:lnTo>
                    <a:pt x="0" y="0"/>
                  </a:lnTo>
                  <a:lnTo>
                    <a:pt x="87" y="0"/>
                  </a:lnTo>
                  <a:lnTo>
                    <a:pt x="87" y="0"/>
                  </a:lnTo>
                  <a:lnTo>
                    <a:pt x="87" y="98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5" name="Freeform 57"/>
            <p:cNvSpPr>
              <a:spLocks noChangeArrowheads="1"/>
            </p:cNvSpPr>
            <p:nvPr/>
          </p:nvSpPr>
          <p:spPr bwMode="auto">
            <a:xfrm>
              <a:off x="5284788" y="5054600"/>
              <a:ext cx="31750" cy="354013"/>
            </a:xfrm>
            <a:custGeom>
              <a:avLst/>
              <a:gdLst>
                <a:gd name="T0" fmla="*/ 0 w 89"/>
                <a:gd name="T1" fmla="*/ 984 h 985"/>
                <a:gd name="T2" fmla="*/ 0 w 89"/>
                <a:gd name="T3" fmla="*/ 984 h 985"/>
                <a:gd name="T4" fmla="*/ 0 w 89"/>
                <a:gd name="T5" fmla="*/ 0 h 985"/>
                <a:gd name="T6" fmla="*/ 0 w 89"/>
                <a:gd name="T7" fmla="*/ 0 h 985"/>
                <a:gd name="T8" fmla="*/ 88 w 89"/>
                <a:gd name="T9" fmla="*/ 0 h 985"/>
                <a:gd name="T10" fmla="*/ 88 w 89"/>
                <a:gd name="T11" fmla="*/ 0 h 985"/>
                <a:gd name="T12" fmla="*/ 88 w 89"/>
                <a:gd name="T13" fmla="*/ 984 h 985"/>
                <a:gd name="T14" fmla="*/ 88 w 89"/>
                <a:gd name="T15" fmla="*/ 984 h 985"/>
                <a:gd name="T16" fmla="*/ 0 w 89"/>
                <a:gd name="T17" fmla="*/ 984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 h="985">
                  <a:moveTo>
                    <a:pt x="0" y="984"/>
                  </a:moveTo>
                  <a:lnTo>
                    <a:pt x="0" y="984"/>
                  </a:lnTo>
                  <a:lnTo>
                    <a:pt x="0" y="0"/>
                  </a:lnTo>
                  <a:lnTo>
                    <a:pt x="0" y="0"/>
                  </a:lnTo>
                  <a:lnTo>
                    <a:pt x="88" y="0"/>
                  </a:lnTo>
                  <a:lnTo>
                    <a:pt x="88" y="0"/>
                  </a:lnTo>
                  <a:lnTo>
                    <a:pt x="88" y="984"/>
                  </a:lnTo>
                  <a:lnTo>
                    <a:pt x="88" y="984"/>
                  </a:lnTo>
                  <a:lnTo>
                    <a:pt x="0" y="98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6" name="Freeform 64"/>
            <p:cNvSpPr>
              <a:spLocks noChangeArrowheads="1"/>
            </p:cNvSpPr>
            <p:nvPr/>
          </p:nvSpPr>
          <p:spPr bwMode="auto">
            <a:xfrm>
              <a:off x="4745038" y="6675438"/>
              <a:ext cx="168275" cy="169862"/>
            </a:xfrm>
            <a:custGeom>
              <a:avLst/>
              <a:gdLst>
                <a:gd name="T0" fmla="*/ 310 w 469"/>
                <a:gd name="T1" fmla="*/ 16 h 470"/>
                <a:gd name="T2" fmla="*/ 310 w 469"/>
                <a:gd name="T3" fmla="*/ 16 h 470"/>
                <a:gd name="T4" fmla="*/ 285 w 469"/>
                <a:gd name="T5" fmla="*/ 64 h 470"/>
                <a:gd name="T6" fmla="*/ 270 w 469"/>
                <a:gd name="T7" fmla="*/ 103 h 470"/>
                <a:gd name="T8" fmla="*/ 277 w 469"/>
                <a:gd name="T9" fmla="*/ 135 h 470"/>
                <a:gd name="T10" fmla="*/ 302 w 469"/>
                <a:gd name="T11" fmla="*/ 166 h 470"/>
                <a:gd name="T12" fmla="*/ 302 w 469"/>
                <a:gd name="T13" fmla="*/ 166 h 470"/>
                <a:gd name="T14" fmla="*/ 333 w 469"/>
                <a:gd name="T15" fmla="*/ 191 h 470"/>
                <a:gd name="T16" fmla="*/ 366 w 469"/>
                <a:gd name="T17" fmla="*/ 191 h 470"/>
                <a:gd name="T18" fmla="*/ 405 w 469"/>
                <a:gd name="T19" fmla="*/ 183 h 470"/>
                <a:gd name="T20" fmla="*/ 453 w 469"/>
                <a:gd name="T21" fmla="*/ 159 h 470"/>
                <a:gd name="T22" fmla="*/ 453 w 469"/>
                <a:gd name="T23" fmla="*/ 159 h 470"/>
                <a:gd name="T24" fmla="*/ 460 w 469"/>
                <a:gd name="T25" fmla="*/ 183 h 470"/>
                <a:gd name="T26" fmla="*/ 468 w 469"/>
                <a:gd name="T27" fmla="*/ 214 h 470"/>
                <a:gd name="T28" fmla="*/ 468 w 469"/>
                <a:gd name="T29" fmla="*/ 255 h 470"/>
                <a:gd name="T30" fmla="*/ 460 w 469"/>
                <a:gd name="T31" fmla="*/ 286 h 470"/>
                <a:gd name="T32" fmla="*/ 453 w 469"/>
                <a:gd name="T33" fmla="*/ 326 h 470"/>
                <a:gd name="T34" fmla="*/ 437 w 469"/>
                <a:gd name="T35" fmla="*/ 357 h 470"/>
                <a:gd name="T36" fmla="*/ 412 w 469"/>
                <a:gd name="T37" fmla="*/ 390 h 470"/>
                <a:gd name="T38" fmla="*/ 389 w 469"/>
                <a:gd name="T39" fmla="*/ 413 h 470"/>
                <a:gd name="T40" fmla="*/ 389 w 469"/>
                <a:gd name="T41" fmla="*/ 413 h 470"/>
                <a:gd name="T42" fmla="*/ 357 w 469"/>
                <a:gd name="T43" fmla="*/ 436 h 470"/>
                <a:gd name="T44" fmla="*/ 318 w 469"/>
                <a:gd name="T45" fmla="*/ 453 h 470"/>
                <a:gd name="T46" fmla="*/ 277 w 469"/>
                <a:gd name="T47" fmla="*/ 469 h 470"/>
                <a:gd name="T48" fmla="*/ 238 w 469"/>
                <a:gd name="T49" fmla="*/ 469 h 470"/>
                <a:gd name="T50" fmla="*/ 198 w 469"/>
                <a:gd name="T51" fmla="*/ 469 h 470"/>
                <a:gd name="T52" fmla="*/ 159 w 469"/>
                <a:gd name="T53" fmla="*/ 461 h 470"/>
                <a:gd name="T54" fmla="*/ 119 w 469"/>
                <a:gd name="T55" fmla="*/ 445 h 470"/>
                <a:gd name="T56" fmla="*/ 87 w 469"/>
                <a:gd name="T57" fmla="*/ 421 h 470"/>
                <a:gd name="T58" fmla="*/ 87 w 469"/>
                <a:gd name="T59" fmla="*/ 421 h 470"/>
                <a:gd name="T60" fmla="*/ 55 w 469"/>
                <a:gd name="T61" fmla="*/ 390 h 470"/>
                <a:gd name="T62" fmla="*/ 32 w 469"/>
                <a:gd name="T63" fmla="*/ 357 h 470"/>
                <a:gd name="T64" fmla="*/ 15 w 469"/>
                <a:gd name="T65" fmla="*/ 326 h 470"/>
                <a:gd name="T66" fmla="*/ 0 w 469"/>
                <a:gd name="T67" fmla="*/ 286 h 470"/>
                <a:gd name="T68" fmla="*/ 0 w 469"/>
                <a:gd name="T69" fmla="*/ 247 h 470"/>
                <a:gd name="T70" fmla="*/ 0 w 469"/>
                <a:gd name="T71" fmla="*/ 207 h 470"/>
                <a:gd name="T72" fmla="*/ 7 w 469"/>
                <a:gd name="T73" fmla="*/ 166 h 470"/>
                <a:gd name="T74" fmla="*/ 24 w 469"/>
                <a:gd name="T75" fmla="*/ 127 h 470"/>
                <a:gd name="T76" fmla="*/ 24 w 469"/>
                <a:gd name="T77" fmla="*/ 127 h 470"/>
                <a:gd name="T78" fmla="*/ 48 w 469"/>
                <a:gd name="T79" fmla="*/ 87 h 470"/>
                <a:gd name="T80" fmla="*/ 79 w 469"/>
                <a:gd name="T81" fmla="*/ 64 h 470"/>
                <a:gd name="T82" fmla="*/ 111 w 469"/>
                <a:gd name="T83" fmla="*/ 31 h 470"/>
                <a:gd name="T84" fmla="*/ 150 w 469"/>
                <a:gd name="T85" fmla="*/ 16 h 470"/>
                <a:gd name="T86" fmla="*/ 190 w 469"/>
                <a:gd name="T87" fmla="*/ 8 h 470"/>
                <a:gd name="T88" fmla="*/ 231 w 469"/>
                <a:gd name="T89" fmla="*/ 0 h 470"/>
                <a:gd name="T90" fmla="*/ 270 w 469"/>
                <a:gd name="T91" fmla="*/ 8 h 470"/>
                <a:gd name="T92" fmla="*/ 310 w 469"/>
                <a:gd name="T93" fmla="*/ 16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69" h="470">
                  <a:moveTo>
                    <a:pt x="310" y="16"/>
                  </a:moveTo>
                  <a:lnTo>
                    <a:pt x="310" y="16"/>
                  </a:lnTo>
                  <a:lnTo>
                    <a:pt x="285" y="64"/>
                  </a:lnTo>
                  <a:lnTo>
                    <a:pt x="270" y="103"/>
                  </a:lnTo>
                  <a:lnTo>
                    <a:pt x="277" y="135"/>
                  </a:lnTo>
                  <a:lnTo>
                    <a:pt x="302" y="166"/>
                  </a:lnTo>
                  <a:lnTo>
                    <a:pt x="302" y="166"/>
                  </a:lnTo>
                  <a:lnTo>
                    <a:pt x="333" y="191"/>
                  </a:lnTo>
                  <a:lnTo>
                    <a:pt x="366" y="191"/>
                  </a:lnTo>
                  <a:lnTo>
                    <a:pt x="405" y="183"/>
                  </a:lnTo>
                  <a:lnTo>
                    <a:pt x="453" y="159"/>
                  </a:lnTo>
                  <a:lnTo>
                    <a:pt x="453" y="159"/>
                  </a:lnTo>
                  <a:lnTo>
                    <a:pt x="460" y="183"/>
                  </a:lnTo>
                  <a:lnTo>
                    <a:pt x="468" y="214"/>
                  </a:lnTo>
                  <a:lnTo>
                    <a:pt x="468" y="255"/>
                  </a:lnTo>
                  <a:lnTo>
                    <a:pt x="460" y="286"/>
                  </a:lnTo>
                  <a:lnTo>
                    <a:pt x="453" y="326"/>
                  </a:lnTo>
                  <a:lnTo>
                    <a:pt x="437" y="357"/>
                  </a:lnTo>
                  <a:lnTo>
                    <a:pt x="412" y="390"/>
                  </a:lnTo>
                  <a:lnTo>
                    <a:pt x="389" y="413"/>
                  </a:lnTo>
                  <a:lnTo>
                    <a:pt x="389" y="413"/>
                  </a:lnTo>
                  <a:lnTo>
                    <a:pt x="357" y="436"/>
                  </a:lnTo>
                  <a:lnTo>
                    <a:pt x="318" y="453"/>
                  </a:lnTo>
                  <a:lnTo>
                    <a:pt x="277" y="469"/>
                  </a:lnTo>
                  <a:lnTo>
                    <a:pt x="238" y="469"/>
                  </a:lnTo>
                  <a:lnTo>
                    <a:pt x="198" y="469"/>
                  </a:lnTo>
                  <a:lnTo>
                    <a:pt x="159" y="461"/>
                  </a:lnTo>
                  <a:lnTo>
                    <a:pt x="119" y="445"/>
                  </a:lnTo>
                  <a:lnTo>
                    <a:pt x="87" y="421"/>
                  </a:lnTo>
                  <a:lnTo>
                    <a:pt x="87" y="421"/>
                  </a:lnTo>
                  <a:lnTo>
                    <a:pt x="55" y="390"/>
                  </a:lnTo>
                  <a:lnTo>
                    <a:pt x="32" y="357"/>
                  </a:lnTo>
                  <a:lnTo>
                    <a:pt x="15" y="326"/>
                  </a:lnTo>
                  <a:lnTo>
                    <a:pt x="0" y="286"/>
                  </a:lnTo>
                  <a:lnTo>
                    <a:pt x="0" y="247"/>
                  </a:lnTo>
                  <a:lnTo>
                    <a:pt x="0" y="207"/>
                  </a:lnTo>
                  <a:lnTo>
                    <a:pt x="7" y="166"/>
                  </a:lnTo>
                  <a:lnTo>
                    <a:pt x="24" y="127"/>
                  </a:lnTo>
                  <a:lnTo>
                    <a:pt x="24" y="127"/>
                  </a:lnTo>
                  <a:lnTo>
                    <a:pt x="48" y="87"/>
                  </a:lnTo>
                  <a:lnTo>
                    <a:pt x="79" y="64"/>
                  </a:lnTo>
                  <a:lnTo>
                    <a:pt x="111" y="31"/>
                  </a:lnTo>
                  <a:lnTo>
                    <a:pt x="150" y="16"/>
                  </a:lnTo>
                  <a:lnTo>
                    <a:pt x="190" y="8"/>
                  </a:lnTo>
                  <a:lnTo>
                    <a:pt x="231" y="0"/>
                  </a:lnTo>
                  <a:lnTo>
                    <a:pt x="270" y="8"/>
                  </a:lnTo>
                  <a:lnTo>
                    <a:pt x="310" y="1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7" name="Freeform 52"/>
            <p:cNvSpPr>
              <a:spLocks noChangeArrowheads="1"/>
            </p:cNvSpPr>
            <p:nvPr/>
          </p:nvSpPr>
          <p:spPr bwMode="auto">
            <a:xfrm>
              <a:off x="5022850" y="5054600"/>
              <a:ext cx="34925" cy="354013"/>
            </a:xfrm>
            <a:custGeom>
              <a:avLst/>
              <a:gdLst>
                <a:gd name="T0" fmla="*/ 0 w 96"/>
                <a:gd name="T1" fmla="*/ 984 h 985"/>
                <a:gd name="T2" fmla="*/ 0 w 96"/>
                <a:gd name="T3" fmla="*/ 984 h 985"/>
                <a:gd name="T4" fmla="*/ 0 w 96"/>
                <a:gd name="T5" fmla="*/ 0 h 985"/>
                <a:gd name="T6" fmla="*/ 0 w 96"/>
                <a:gd name="T7" fmla="*/ 0 h 985"/>
                <a:gd name="T8" fmla="*/ 95 w 96"/>
                <a:gd name="T9" fmla="*/ 0 h 985"/>
                <a:gd name="T10" fmla="*/ 95 w 96"/>
                <a:gd name="T11" fmla="*/ 0 h 985"/>
                <a:gd name="T12" fmla="*/ 95 w 96"/>
                <a:gd name="T13" fmla="*/ 984 h 985"/>
                <a:gd name="T14" fmla="*/ 95 w 96"/>
                <a:gd name="T15" fmla="*/ 984 h 985"/>
                <a:gd name="T16" fmla="*/ 0 w 96"/>
                <a:gd name="T17" fmla="*/ 984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985">
                  <a:moveTo>
                    <a:pt x="0" y="984"/>
                  </a:moveTo>
                  <a:lnTo>
                    <a:pt x="0" y="984"/>
                  </a:lnTo>
                  <a:lnTo>
                    <a:pt x="0" y="0"/>
                  </a:lnTo>
                  <a:lnTo>
                    <a:pt x="0" y="0"/>
                  </a:lnTo>
                  <a:lnTo>
                    <a:pt x="95" y="0"/>
                  </a:lnTo>
                  <a:lnTo>
                    <a:pt x="95" y="0"/>
                  </a:lnTo>
                  <a:lnTo>
                    <a:pt x="95" y="984"/>
                  </a:lnTo>
                  <a:lnTo>
                    <a:pt x="95" y="984"/>
                  </a:lnTo>
                  <a:lnTo>
                    <a:pt x="0" y="98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8" name="Freeform 56"/>
            <p:cNvSpPr>
              <a:spLocks noChangeArrowheads="1"/>
            </p:cNvSpPr>
            <p:nvPr/>
          </p:nvSpPr>
          <p:spPr bwMode="auto">
            <a:xfrm>
              <a:off x="4959350" y="5054600"/>
              <a:ext cx="31750" cy="354013"/>
            </a:xfrm>
            <a:custGeom>
              <a:avLst/>
              <a:gdLst>
                <a:gd name="T0" fmla="*/ 87 w 88"/>
                <a:gd name="T1" fmla="*/ 984 h 985"/>
                <a:gd name="T2" fmla="*/ 87 w 88"/>
                <a:gd name="T3" fmla="*/ 984 h 985"/>
                <a:gd name="T4" fmla="*/ 0 w 88"/>
                <a:gd name="T5" fmla="*/ 984 h 985"/>
                <a:gd name="T6" fmla="*/ 0 w 88"/>
                <a:gd name="T7" fmla="*/ 984 h 985"/>
                <a:gd name="T8" fmla="*/ 0 w 88"/>
                <a:gd name="T9" fmla="*/ 0 h 985"/>
                <a:gd name="T10" fmla="*/ 0 w 88"/>
                <a:gd name="T11" fmla="*/ 0 h 985"/>
                <a:gd name="T12" fmla="*/ 87 w 88"/>
                <a:gd name="T13" fmla="*/ 0 h 985"/>
                <a:gd name="T14" fmla="*/ 87 w 88"/>
                <a:gd name="T15" fmla="*/ 0 h 985"/>
                <a:gd name="T16" fmla="*/ 87 w 88"/>
                <a:gd name="T17" fmla="*/ 984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85">
                  <a:moveTo>
                    <a:pt x="87" y="984"/>
                  </a:moveTo>
                  <a:lnTo>
                    <a:pt x="87" y="984"/>
                  </a:lnTo>
                  <a:lnTo>
                    <a:pt x="0" y="984"/>
                  </a:lnTo>
                  <a:lnTo>
                    <a:pt x="0" y="984"/>
                  </a:lnTo>
                  <a:lnTo>
                    <a:pt x="0" y="0"/>
                  </a:lnTo>
                  <a:lnTo>
                    <a:pt x="0" y="0"/>
                  </a:lnTo>
                  <a:lnTo>
                    <a:pt x="87" y="0"/>
                  </a:lnTo>
                  <a:lnTo>
                    <a:pt x="87" y="0"/>
                  </a:lnTo>
                  <a:lnTo>
                    <a:pt x="87" y="98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9" name="Freeform 58"/>
            <p:cNvSpPr>
              <a:spLocks noChangeArrowheads="1"/>
            </p:cNvSpPr>
            <p:nvPr/>
          </p:nvSpPr>
          <p:spPr bwMode="auto">
            <a:xfrm>
              <a:off x="4527550" y="5054600"/>
              <a:ext cx="31750" cy="354013"/>
            </a:xfrm>
            <a:custGeom>
              <a:avLst/>
              <a:gdLst>
                <a:gd name="T0" fmla="*/ 88 w 89"/>
                <a:gd name="T1" fmla="*/ 984 h 985"/>
                <a:gd name="T2" fmla="*/ 88 w 89"/>
                <a:gd name="T3" fmla="*/ 984 h 985"/>
                <a:gd name="T4" fmla="*/ 0 w 89"/>
                <a:gd name="T5" fmla="*/ 984 h 985"/>
                <a:gd name="T6" fmla="*/ 0 w 89"/>
                <a:gd name="T7" fmla="*/ 984 h 985"/>
                <a:gd name="T8" fmla="*/ 0 w 89"/>
                <a:gd name="T9" fmla="*/ 0 h 985"/>
                <a:gd name="T10" fmla="*/ 0 w 89"/>
                <a:gd name="T11" fmla="*/ 0 h 985"/>
                <a:gd name="T12" fmla="*/ 88 w 89"/>
                <a:gd name="T13" fmla="*/ 0 h 985"/>
                <a:gd name="T14" fmla="*/ 88 w 89"/>
                <a:gd name="T15" fmla="*/ 0 h 985"/>
                <a:gd name="T16" fmla="*/ 88 w 89"/>
                <a:gd name="T17" fmla="*/ 984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 h="985">
                  <a:moveTo>
                    <a:pt x="88" y="984"/>
                  </a:moveTo>
                  <a:lnTo>
                    <a:pt x="88" y="984"/>
                  </a:lnTo>
                  <a:lnTo>
                    <a:pt x="0" y="984"/>
                  </a:lnTo>
                  <a:lnTo>
                    <a:pt x="0" y="984"/>
                  </a:lnTo>
                  <a:lnTo>
                    <a:pt x="0" y="0"/>
                  </a:lnTo>
                  <a:lnTo>
                    <a:pt x="0" y="0"/>
                  </a:lnTo>
                  <a:lnTo>
                    <a:pt x="88" y="0"/>
                  </a:lnTo>
                  <a:lnTo>
                    <a:pt x="88" y="0"/>
                  </a:lnTo>
                  <a:lnTo>
                    <a:pt x="88" y="98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0" name="Freeform 59"/>
            <p:cNvSpPr>
              <a:spLocks noChangeArrowheads="1"/>
            </p:cNvSpPr>
            <p:nvPr/>
          </p:nvSpPr>
          <p:spPr bwMode="auto">
            <a:xfrm>
              <a:off x="4591050" y="5054600"/>
              <a:ext cx="34925" cy="354013"/>
            </a:xfrm>
            <a:custGeom>
              <a:avLst/>
              <a:gdLst>
                <a:gd name="T0" fmla="*/ 95 w 96"/>
                <a:gd name="T1" fmla="*/ 984 h 985"/>
                <a:gd name="T2" fmla="*/ 95 w 96"/>
                <a:gd name="T3" fmla="*/ 984 h 985"/>
                <a:gd name="T4" fmla="*/ 0 w 96"/>
                <a:gd name="T5" fmla="*/ 984 h 985"/>
                <a:gd name="T6" fmla="*/ 0 w 96"/>
                <a:gd name="T7" fmla="*/ 984 h 985"/>
                <a:gd name="T8" fmla="*/ 0 w 96"/>
                <a:gd name="T9" fmla="*/ 0 h 985"/>
                <a:gd name="T10" fmla="*/ 0 w 96"/>
                <a:gd name="T11" fmla="*/ 0 h 985"/>
                <a:gd name="T12" fmla="*/ 95 w 96"/>
                <a:gd name="T13" fmla="*/ 0 h 985"/>
                <a:gd name="T14" fmla="*/ 95 w 96"/>
                <a:gd name="T15" fmla="*/ 0 h 985"/>
                <a:gd name="T16" fmla="*/ 95 w 96"/>
                <a:gd name="T17" fmla="*/ 984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985">
                  <a:moveTo>
                    <a:pt x="95" y="984"/>
                  </a:moveTo>
                  <a:lnTo>
                    <a:pt x="95" y="984"/>
                  </a:lnTo>
                  <a:lnTo>
                    <a:pt x="0" y="984"/>
                  </a:lnTo>
                  <a:lnTo>
                    <a:pt x="0" y="984"/>
                  </a:lnTo>
                  <a:lnTo>
                    <a:pt x="0" y="0"/>
                  </a:lnTo>
                  <a:lnTo>
                    <a:pt x="0" y="0"/>
                  </a:lnTo>
                  <a:lnTo>
                    <a:pt x="95" y="0"/>
                  </a:lnTo>
                  <a:lnTo>
                    <a:pt x="95" y="0"/>
                  </a:lnTo>
                  <a:lnTo>
                    <a:pt x="95" y="98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1" name="Freeform 60"/>
            <p:cNvSpPr>
              <a:spLocks noChangeArrowheads="1"/>
            </p:cNvSpPr>
            <p:nvPr/>
          </p:nvSpPr>
          <p:spPr bwMode="auto">
            <a:xfrm>
              <a:off x="4657725" y="5054600"/>
              <a:ext cx="34925" cy="354013"/>
            </a:xfrm>
            <a:custGeom>
              <a:avLst/>
              <a:gdLst>
                <a:gd name="T0" fmla="*/ 0 w 96"/>
                <a:gd name="T1" fmla="*/ 984 h 985"/>
                <a:gd name="T2" fmla="*/ 0 w 96"/>
                <a:gd name="T3" fmla="*/ 984 h 985"/>
                <a:gd name="T4" fmla="*/ 0 w 96"/>
                <a:gd name="T5" fmla="*/ 0 h 985"/>
                <a:gd name="T6" fmla="*/ 0 w 96"/>
                <a:gd name="T7" fmla="*/ 0 h 985"/>
                <a:gd name="T8" fmla="*/ 95 w 96"/>
                <a:gd name="T9" fmla="*/ 0 h 985"/>
                <a:gd name="T10" fmla="*/ 95 w 96"/>
                <a:gd name="T11" fmla="*/ 0 h 985"/>
                <a:gd name="T12" fmla="*/ 95 w 96"/>
                <a:gd name="T13" fmla="*/ 984 h 985"/>
                <a:gd name="T14" fmla="*/ 95 w 96"/>
                <a:gd name="T15" fmla="*/ 984 h 985"/>
                <a:gd name="T16" fmla="*/ 0 w 96"/>
                <a:gd name="T17" fmla="*/ 984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985">
                  <a:moveTo>
                    <a:pt x="0" y="984"/>
                  </a:moveTo>
                  <a:lnTo>
                    <a:pt x="0" y="984"/>
                  </a:lnTo>
                  <a:lnTo>
                    <a:pt x="0" y="0"/>
                  </a:lnTo>
                  <a:lnTo>
                    <a:pt x="0" y="0"/>
                  </a:lnTo>
                  <a:lnTo>
                    <a:pt x="95" y="0"/>
                  </a:lnTo>
                  <a:lnTo>
                    <a:pt x="95" y="0"/>
                  </a:lnTo>
                  <a:lnTo>
                    <a:pt x="95" y="984"/>
                  </a:lnTo>
                  <a:lnTo>
                    <a:pt x="95" y="984"/>
                  </a:lnTo>
                  <a:lnTo>
                    <a:pt x="0" y="98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2" name="Freeform 61"/>
            <p:cNvSpPr>
              <a:spLocks noChangeArrowheads="1"/>
            </p:cNvSpPr>
            <p:nvPr/>
          </p:nvSpPr>
          <p:spPr bwMode="auto">
            <a:xfrm>
              <a:off x="4722813" y="5054600"/>
              <a:ext cx="34925" cy="354013"/>
            </a:xfrm>
            <a:custGeom>
              <a:avLst/>
              <a:gdLst>
                <a:gd name="T0" fmla="*/ 96 w 97"/>
                <a:gd name="T1" fmla="*/ 984 h 985"/>
                <a:gd name="T2" fmla="*/ 96 w 97"/>
                <a:gd name="T3" fmla="*/ 984 h 985"/>
                <a:gd name="T4" fmla="*/ 0 w 97"/>
                <a:gd name="T5" fmla="*/ 984 h 985"/>
                <a:gd name="T6" fmla="*/ 0 w 97"/>
                <a:gd name="T7" fmla="*/ 984 h 985"/>
                <a:gd name="T8" fmla="*/ 0 w 97"/>
                <a:gd name="T9" fmla="*/ 0 h 985"/>
                <a:gd name="T10" fmla="*/ 0 w 97"/>
                <a:gd name="T11" fmla="*/ 0 h 985"/>
                <a:gd name="T12" fmla="*/ 96 w 97"/>
                <a:gd name="T13" fmla="*/ 0 h 985"/>
                <a:gd name="T14" fmla="*/ 96 w 97"/>
                <a:gd name="T15" fmla="*/ 0 h 985"/>
                <a:gd name="T16" fmla="*/ 96 w 97"/>
                <a:gd name="T17" fmla="*/ 984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985">
                  <a:moveTo>
                    <a:pt x="96" y="984"/>
                  </a:moveTo>
                  <a:lnTo>
                    <a:pt x="96" y="984"/>
                  </a:lnTo>
                  <a:lnTo>
                    <a:pt x="0" y="984"/>
                  </a:lnTo>
                  <a:lnTo>
                    <a:pt x="0" y="984"/>
                  </a:lnTo>
                  <a:lnTo>
                    <a:pt x="0" y="0"/>
                  </a:lnTo>
                  <a:lnTo>
                    <a:pt x="0" y="0"/>
                  </a:lnTo>
                  <a:lnTo>
                    <a:pt x="96" y="0"/>
                  </a:lnTo>
                  <a:lnTo>
                    <a:pt x="96" y="0"/>
                  </a:lnTo>
                  <a:lnTo>
                    <a:pt x="96" y="98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3" name="Freeform 62"/>
            <p:cNvSpPr>
              <a:spLocks noChangeArrowheads="1"/>
            </p:cNvSpPr>
            <p:nvPr/>
          </p:nvSpPr>
          <p:spPr bwMode="auto">
            <a:xfrm>
              <a:off x="4787900" y="5054600"/>
              <a:ext cx="31750" cy="354013"/>
            </a:xfrm>
            <a:custGeom>
              <a:avLst/>
              <a:gdLst>
                <a:gd name="T0" fmla="*/ 87 w 88"/>
                <a:gd name="T1" fmla="*/ 984 h 985"/>
                <a:gd name="T2" fmla="*/ 87 w 88"/>
                <a:gd name="T3" fmla="*/ 984 h 985"/>
                <a:gd name="T4" fmla="*/ 0 w 88"/>
                <a:gd name="T5" fmla="*/ 984 h 985"/>
                <a:gd name="T6" fmla="*/ 0 w 88"/>
                <a:gd name="T7" fmla="*/ 984 h 985"/>
                <a:gd name="T8" fmla="*/ 0 w 88"/>
                <a:gd name="T9" fmla="*/ 0 h 985"/>
                <a:gd name="T10" fmla="*/ 0 w 88"/>
                <a:gd name="T11" fmla="*/ 0 h 985"/>
                <a:gd name="T12" fmla="*/ 87 w 88"/>
                <a:gd name="T13" fmla="*/ 0 h 985"/>
                <a:gd name="T14" fmla="*/ 87 w 88"/>
                <a:gd name="T15" fmla="*/ 0 h 985"/>
                <a:gd name="T16" fmla="*/ 87 w 88"/>
                <a:gd name="T17" fmla="*/ 984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85">
                  <a:moveTo>
                    <a:pt x="87" y="984"/>
                  </a:moveTo>
                  <a:lnTo>
                    <a:pt x="87" y="984"/>
                  </a:lnTo>
                  <a:lnTo>
                    <a:pt x="0" y="984"/>
                  </a:lnTo>
                  <a:lnTo>
                    <a:pt x="0" y="984"/>
                  </a:lnTo>
                  <a:lnTo>
                    <a:pt x="0" y="0"/>
                  </a:lnTo>
                  <a:lnTo>
                    <a:pt x="0" y="0"/>
                  </a:lnTo>
                  <a:lnTo>
                    <a:pt x="87" y="0"/>
                  </a:lnTo>
                  <a:lnTo>
                    <a:pt x="87" y="0"/>
                  </a:lnTo>
                  <a:lnTo>
                    <a:pt x="87" y="98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4" name="Freeform 63"/>
            <p:cNvSpPr>
              <a:spLocks noChangeArrowheads="1"/>
            </p:cNvSpPr>
            <p:nvPr/>
          </p:nvSpPr>
          <p:spPr bwMode="auto">
            <a:xfrm>
              <a:off x="4462463" y="5054600"/>
              <a:ext cx="31750" cy="354013"/>
            </a:xfrm>
            <a:custGeom>
              <a:avLst/>
              <a:gdLst>
                <a:gd name="T0" fmla="*/ 0 w 88"/>
                <a:gd name="T1" fmla="*/ 0 h 985"/>
                <a:gd name="T2" fmla="*/ 0 w 88"/>
                <a:gd name="T3" fmla="*/ 0 h 985"/>
                <a:gd name="T4" fmla="*/ 87 w 88"/>
                <a:gd name="T5" fmla="*/ 0 h 985"/>
                <a:gd name="T6" fmla="*/ 87 w 88"/>
                <a:gd name="T7" fmla="*/ 0 h 985"/>
                <a:gd name="T8" fmla="*/ 87 w 88"/>
                <a:gd name="T9" fmla="*/ 984 h 985"/>
                <a:gd name="T10" fmla="*/ 87 w 88"/>
                <a:gd name="T11" fmla="*/ 984 h 985"/>
                <a:gd name="T12" fmla="*/ 0 w 88"/>
                <a:gd name="T13" fmla="*/ 984 h 985"/>
                <a:gd name="T14" fmla="*/ 0 w 88"/>
                <a:gd name="T15" fmla="*/ 984 h 985"/>
                <a:gd name="T16" fmla="*/ 0 w 88"/>
                <a:gd name="T17" fmla="*/ 0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85">
                  <a:moveTo>
                    <a:pt x="0" y="0"/>
                  </a:moveTo>
                  <a:lnTo>
                    <a:pt x="0" y="0"/>
                  </a:lnTo>
                  <a:lnTo>
                    <a:pt x="87" y="0"/>
                  </a:lnTo>
                  <a:lnTo>
                    <a:pt x="87" y="0"/>
                  </a:lnTo>
                  <a:lnTo>
                    <a:pt x="87" y="984"/>
                  </a:lnTo>
                  <a:lnTo>
                    <a:pt x="87" y="984"/>
                  </a:lnTo>
                  <a:lnTo>
                    <a:pt x="0" y="984"/>
                  </a:lnTo>
                  <a:lnTo>
                    <a:pt x="0" y="984"/>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248" name="Group 247"/>
          <p:cNvGrpSpPr/>
          <p:nvPr/>
        </p:nvGrpSpPr>
        <p:grpSpPr>
          <a:xfrm>
            <a:off x="2995708" y="5650640"/>
            <a:ext cx="433176" cy="327474"/>
            <a:chOff x="2095500" y="20638"/>
            <a:chExt cx="3116263" cy="2355850"/>
          </a:xfrm>
          <a:noFill/>
        </p:grpSpPr>
        <p:sp>
          <p:nvSpPr>
            <p:cNvPr id="249" name="Freeform 65"/>
            <p:cNvSpPr>
              <a:spLocks noChangeArrowheads="1"/>
            </p:cNvSpPr>
            <p:nvPr/>
          </p:nvSpPr>
          <p:spPr bwMode="auto">
            <a:xfrm>
              <a:off x="2095500" y="20638"/>
              <a:ext cx="3116263" cy="2355850"/>
            </a:xfrm>
            <a:custGeom>
              <a:avLst/>
              <a:gdLst>
                <a:gd name="T0" fmla="*/ 8654 w 8655"/>
                <a:gd name="T1" fmla="*/ 5446 h 6543"/>
                <a:gd name="T2" fmla="*/ 8654 w 8655"/>
                <a:gd name="T3" fmla="*/ 0 h 6543"/>
                <a:gd name="T4" fmla="*/ 0 w 8655"/>
                <a:gd name="T5" fmla="*/ 0 h 6543"/>
                <a:gd name="T6" fmla="*/ 0 w 8655"/>
                <a:gd name="T7" fmla="*/ 5446 h 6543"/>
                <a:gd name="T8" fmla="*/ 4074 w 8655"/>
                <a:gd name="T9" fmla="*/ 5446 h 6543"/>
                <a:gd name="T10" fmla="*/ 4074 w 8655"/>
                <a:gd name="T11" fmla="*/ 5994 h 6543"/>
                <a:gd name="T12" fmla="*/ 2693 w 8655"/>
                <a:gd name="T13" fmla="*/ 5994 h 6543"/>
                <a:gd name="T14" fmla="*/ 2693 w 8655"/>
                <a:gd name="T15" fmla="*/ 6542 h 6543"/>
                <a:gd name="T16" fmla="*/ 5964 w 8655"/>
                <a:gd name="T17" fmla="*/ 6542 h 6543"/>
                <a:gd name="T18" fmla="*/ 5964 w 8655"/>
                <a:gd name="T19" fmla="*/ 5994 h 6543"/>
                <a:gd name="T20" fmla="*/ 4614 w 8655"/>
                <a:gd name="T21" fmla="*/ 5994 h 6543"/>
                <a:gd name="T22" fmla="*/ 4614 w 8655"/>
                <a:gd name="T23" fmla="*/ 5446 h 6543"/>
                <a:gd name="T24" fmla="*/ 8654 w 8655"/>
                <a:gd name="T25" fmla="*/ 5446 h 6543"/>
                <a:gd name="T26" fmla="*/ 548 w 8655"/>
                <a:gd name="T27" fmla="*/ 4899 h 6543"/>
                <a:gd name="T28" fmla="*/ 548 w 8655"/>
                <a:gd name="T29" fmla="*/ 548 h 6543"/>
                <a:gd name="T30" fmla="*/ 8107 w 8655"/>
                <a:gd name="T31" fmla="*/ 548 h 6543"/>
                <a:gd name="T32" fmla="*/ 8107 w 8655"/>
                <a:gd name="T33" fmla="*/ 4899 h 6543"/>
                <a:gd name="T34" fmla="*/ 548 w 8655"/>
                <a:gd name="T35" fmla="*/ 4899 h 6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655" h="6543">
                  <a:moveTo>
                    <a:pt x="8654" y="5446"/>
                  </a:moveTo>
                  <a:lnTo>
                    <a:pt x="8654" y="0"/>
                  </a:lnTo>
                  <a:lnTo>
                    <a:pt x="0" y="0"/>
                  </a:lnTo>
                  <a:lnTo>
                    <a:pt x="0" y="5446"/>
                  </a:lnTo>
                  <a:lnTo>
                    <a:pt x="4074" y="5446"/>
                  </a:lnTo>
                  <a:lnTo>
                    <a:pt x="4074" y="5994"/>
                  </a:lnTo>
                  <a:lnTo>
                    <a:pt x="2693" y="5994"/>
                  </a:lnTo>
                  <a:lnTo>
                    <a:pt x="2693" y="6542"/>
                  </a:lnTo>
                  <a:lnTo>
                    <a:pt x="5964" y="6542"/>
                  </a:lnTo>
                  <a:lnTo>
                    <a:pt x="5964" y="5994"/>
                  </a:lnTo>
                  <a:lnTo>
                    <a:pt x="4614" y="5994"/>
                  </a:lnTo>
                  <a:lnTo>
                    <a:pt x="4614" y="5446"/>
                  </a:lnTo>
                  <a:lnTo>
                    <a:pt x="8654" y="5446"/>
                  </a:lnTo>
                  <a:close/>
                  <a:moveTo>
                    <a:pt x="548" y="4899"/>
                  </a:moveTo>
                  <a:lnTo>
                    <a:pt x="548" y="548"/>
                  </a:lnTo>
                  <a:lnTo>
                    <a:pt x="8107" y="548"/>
                  </a:lnTo>
                  <a:lnTo>
                    <a:pt x="8107" y="4899"/>
                  </a:lnTo>
                  <a:lnTo>
                    <a:pt x="548" y="4899"/>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50" name="Freeform 66"/>
            <p:cNvSpPr>
              <a:spLocks noChangeArrowheads="1"/>
            </p:cNvSpPr>
            <p:nvPr/>
          </p:nvSpPr>
          <p:spPr bwMode="auto">
            <a:xfrm>
              <a:off x="3127375" y="349250"/>
              <a:ext cx="1054100" cy="1249363"/>
            </a:xfrm>
            <a:custGeom>
              <a:avLst/>
              <a:gdLst>
                <a:gd name="T0" fmla="*/ 2898 w 2930"/>
                <a:gd name="T1" fmla="*/ 826 h 3470"/>
                <a:gd name="T2" fmla="*/ 2898 w 2930"/>
                <a:gd name="T3" fmla="*/ 826 h 3470"/>
                <a:gd name="T4" fmla="*/ 2890 w 2930"/>
                <a:gd name="T5" fmla="*/ 818 h 3470"/>
                <a:gd name="T6" fmla="*/ 1485 w 2930"/>
                <a:gd name="T7" fmla="*/ 8 h 3470"/>
                <a:gd name="T8" fmla="*/ 1485 w 2930"/>
                <a:gd name="T9" fmla="*/ 8 h 3470"/>
                <a:gd name="T10" fmla="*/ 1461 w 2930"/>
                <a:gd name="T11" fmla="*/ 0 h 3470"/>
                <a:gd name="T12" fmla="*/ 1437 w 2930"/>
                <a:gd name="T13" fmla="*/ 8 h 3470"/>
                <a:gd name="T14" fmla="*/ 32 w 2930"/>
                <a:gd name="T15" fmla="*/ 818 h 3470"/>
                <a:gd name="T16" fmla="*/ 32 w 2930"/>
                <a:gd name="T17" fmla="*/ 818 h 3470"/>
                <a:gd name="T18" fmla="*/ 23 w 2930"/>
                <a:gd name="T19" fmla="*/ 826 h 3470"/>
                <a:gd name="T20" fmla="*/ 23 w 2930"/>
                <a:gd name="T21" fmla="*/ 826 h 3470"/>
                <a:gd name="T22" fmla="*/ 0 w 2930"/>
                <a:gd name="T23" fmla="*/ 842 h 3470"/>
                <a:gd name="T24" fmla="*/ 0 w 2930"/>
                <a:gd name="T25" fmla="*/ 873 h 3470"/>
                <a:gd name="T26" fmla="*/ 0 w 2930"/>
                <a:gd name="T27" fmla="*/ 2597 h 3470"/>
                <a:gd name="T28" fmla="*/ 0 w 2930"/>
                <a:gd name="T29" fmla="*/ 2597 h 3470"/>
                <a:gd name="T30" fmla="*/ 0 w 2930"/>
                <a:gd name="T31" fmla="*/ 2620 h 3470"/>
                <a:gd name="T32" fmla="*/ 23 w 2930"/>
                <a:gd name="T33" fmla="*/ 2644 h 3470"/>
                <a:gd name="T34" fmla="*/ 1437 w 2930"/>
                <a:gd name="T35" fmla="*/ 3461 h 3470"/>
                <a:gd name="T36" fmla="*/ 1437 w 2930"/>
                <a:gd name="T37" fmla="*/ 3461 h 3470"/>
                <a:gd name="T38" fmla="*/ 1461 w 2930"/>
                <a:gd name="T39" fmla="*/ 3469 h 3470"/>
                <a:gd name="T40" fmla="*/ 1461 w 2930"/>
                <a:gd name="T41" fmla="*/ 3469 h 3470"/>
                <a:gd name="T42" fmla="*/ 1485 w 2930"/>
                <a:gd name="T43" fmla="*/ 3461 h 3470"/>
                <a:gd name="T44" fmla="*/ 2898 w 2930"/>
                <a:gd name="T45" fmla="*/ 2644 h 3470"/>
                <a:gd name="T46" fmla="*/ 2898 w 2930"/>
                <a:gd name="T47" fmla="*/ 2644 h 3470"/>
                <a:gd name="T48" fmla="*/ 2922 w 2930"/>
                <a:gd name="T49" fmla="*/ 2620 h 3470"/>
                <a:gd name="T50" fmla="*/ 2929 w 2930"/>
                <a:gd name="T51" fmla="*/ 2597 h 3470"/>
                <a:gd name="T52" fmla="*/ 2929 w 2930"/>
                <a:gd name="T53" fmla="*/ 865 h 3470"/>
                <a:gd name="T54" fmla="*/ 2929 w 2930"/>
                <a:gd name="T55" fmla="*/ 865 h 3470"/>
                <a:gd name="T56" fmla="*/ 2922 w 2930"/>
                <a:gd name="T57" fmla="*/ 842 h 3470"/>
                <a:gd name="T58" fmla="*/ 2898 w 2930"/>
                <a:gd name="T59" fmla="*/ 826 h 3470"/>
                <a:gd name="T60" fmla="*/ 2565 w 2930"/>
                <a:gd name="T61" fmla="*/ 985 h 3470"/>
                <a:gd name="T62" fmla="*/ 1461 w 2930"/>
                <a:gd name="T63" fmla="*/ 1627 h 3470"/>
                <a:gd name="T64" fmla="*/ 357 w 2930"/>
                <a:gd name="T65" fmla="*/ 985 h 3470"/>
                <a:gd name="T66" fmla="*/ 1461 w 2930"/>
                <a:gd name="T67" fmla="*/ 350 h 3470"/>
                <a:gd name="T68" fmla="*/ 2565 w 2930"/>
                <a:gd name="T69" fmla="*/ 985 h 3470"/>
                <a:gd name="T70" fmla="*/ 2620 w 2930"/>
                <a:gd name="T71" fmla="*/ 1310 h 3470"/>
                <a:gd name="T72" fmla="*/ 2620 w 2930"/>
                <a:gd name="T73" fmla="*/ 2445 h 3470"/>
                <a:gd name="T74" fmla="*/ 1620 w 2930"/>
                <a:gd name="T75" fmla="*/ 3033 h 3470"/>
                <a:gd name="T76" fmla="*/ 1620 w 2930"/>
                <a:gd name="T77" fmla="*/ 1889 h 3470"/>
                <a:gd name="T78" fmla="*/ 2620 w 2930"/>
                <a:gd name="T79" fmla="*/ 1310 h 3470"/>
                <a:gd name="T80" fmla="*/ 1309 w 2930"/>
                <a:gd name="T81" fmla="*/ 1889 h 3470"/>
                <a:gd name="T82" fmla="*/ 1309 w 2930"/>
                <a:gd name="T83" fmla="*/ 3033 h 3470"/>
                <a:gd name="T84" fmla="*/ 302 w 2930"/>
                <a:gd name="T85" fmla="*/ 2445 h 3470"/>
                <a:gd name="T86" fmla="*/ 302 w 2930"/>
                <a:gd name="T87" fmla="*/ 1310 h 3470"/>
                <a:gd name="T88" fmla="*/ 1309 w 2930"/>
                <a:gd name="T89" fmla="*/ 1889 h 3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930" h="3470">
                  <a:moveTo>
                    <a:pt x="2898" y="826"/>
                  </a:moveTo>
                  <a:lnTo>
                    <a:pt x="2898" y="826"/>
                  </a:lnTo>
                  <a:lnTo>
                    <a:pt x="2890" y="818"/>
                  </a:lnTo>
                  <a:lnTo>
                    <a:pt x="1485" y="8"/>
                  </a:lnTo>
                  <a:lnTo>
                    <a:pt x="1485" y="8"/>
                  </a:lnTo>
                  <a:lnTo>
                    <a:pt x="1461" y="0"/>
                  </a:lnTo>
                  <a:lnTo>
                    <a:pt x="1437" y="8"/>
                  </a:lnTo>
                  <a:lnTo>
                    <a:pt x="32" y="818"/>
                  </a:lnTo>
                  <a:lnTo>
                    <a:pt x="32" y="818"/>
                  </a:lnTo>
                  <a:lnTo>
                    <a:pt x="23" y="826"/>
                  </a:lnTo>
                  <a:lnTo>
                    <a:pt x="23" y="826"/>
                  </a:lnTo>
                  <a:lnTo>
                    <a:pt x="0" y="842"/>
                  </a:lnTo>
                  <a:lnTo>
                    <a:pt x="0" y="873"/>
                  </a:lnTo>
                  <a:lnTo>
                    <a:pt x="0" y="2597"/>
                  </a:lnTo>
                  <a:lnTo>
                    <a:pt x="0" y="2597"/>
                  </a:lnTo>
                  <a:lnTo>
                    <a:pt x="0" y="2620"/>
                  </a:lnTo>
                  <a:lnTo>
                    <a:pt x="23" y="2644"/>
                  </a:lnTo>
                  <a:lnTo>
                    <a:pt x="1437" y="3461"/>
                  </a:lnTo>
                  <a:lnTo>
                    <a:pt x="1437" y="3461"/>
                  </a:lnTo>
                  <a:lnTo>
                    <a:pt x="1461" y="3469"/>
                  </a:lnTo>
                  <a:lnTo>
                    <a:pt x="1461" y="3469"/>
                  </a:lnTo>
                  <a:lnTo>
                    <a:pt x="1485" y="3461"/>
                  </a:lnTo>
                  <a:lnTo>
                    <a:pt x="2898" y="2644"/>
                  </a:lnTo>
                  <a:lnTo>
                    <a:pt x="2898" y="2644"/>
                  </a:lnTo>
                  <a:lnTo>
                    <a:pt x="2922" y="2620"/>
                  </a:lnTo>
                  <a:lnTo>
                    <a:pt x="2929" y="2597"/>
                  </a:lnTo>
                  <a:lnTo>
                    <a:pt x="2929" y="865"/>
                  </a:lnTo>
                  <a:lnTo>
                    <a:pt x="2929" y="865"/>
                  </a:lnTo>
                  <a:lnTo>
                    <a:pt x="2922" y="842"/>
                  </a:lnTo>
                  <a:lnTo>
                    <a:pt x="2898" y="826"/>
                  </a:lnTo>
                  <a:close/>
                  <a:moveTo>
                    <a:pt x="2565" y="985"/>
                  </a:moveTo>
                  <a:lnTo>
                    <a:pt x="1461" y="1627"/>
                  </a:lnTo>
                  <a:lnTo>
                    <a:pt x="357" y="985"/>
                  </a:lnTo>
                  <a:lnTo>
                    <a:pt x="1461" y="350"/>
                  </a:lnTo>
                  <a:lnTo>
                    <a:pt x="2565" y="985"/>
                  </a:lnTo>
                  <a:close/>
                  <a:moveTo>
                    <a:pt x="2620" y="1310"/>
                  </a:moveTo>
                  <a:lnTo>
                    <a:pt x="2620" y="2445"/>
                  </a:lnTo>
                  <a:lnTo>
                    <a:pt x="1620" y="3033"/>
                  </a:lnTo>
                  <a:lnTo>
                    <a:pt x="1620" y="1889"/>
                  </a:lnTo>
                  <a:lnTo>
                    <a:pt x="2620" y="1310"/>
                  </a:lnTo>
                  <a:close/>
                  <a:moveTo>
                    <a:pt x="1309" y="1889"/>
                  </a:moveTo>
                  <a:lnTo>
                    <a:pt x="1309" y="3033"/>
                  </a:lnTo>
                  <a:lnTo>
                    <a:pt x="302" y="2445"/>
                  </a:lnTo>
                  <a:lnTo>
                    <a:pt x="302" y="1310"/>
                  </a:lnTo>
                  <a:lnTo>
                    <a:pt x="1309" y="1889"/>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116" name="Rectangle 115">
            <a:extLst>
              <a:ext uri="{FF2B5EF4-FFF2-40B4-BE49-F238E27FC236}">
                <a16:creationId xmlns:a16="http://schemas.microsoft.com/office/drawing/2014/main" id="{D0A32857-E4F2-40CC-BB62-8FE3568EB6F0}"/>
              </a:ext>
            </a:extLst>
          </p:cNvPr>
          <p:cNvSpPr/>
          <p:nvPr/>
        </p:nvSpPr>
        <p:spPr>
          <a:xfrm>
            <a:off x="554076" y="5744961"/>
            <a:ext cx="889779" cy="331899"/>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568" b="0" i="0" u="none" strike="noStrike" kern="0" cap="none" spc="49" normalizeH="0" baseline="0" noProof="0">
                <a:ln>
                  <a:noFill/>
                </a:ln>
                <a:solidFill>
                  <a:srgbClr val="353535">
                    <a:lumMod val="40000"/>
                    <a:lumOff val="60000"/>
                  </a:srgbClr>
                </a:solidFill>
                <a:effectLst/>
                <a:uLnTx/>
                <a:uFillTx/>
                <a:latin typeface="Segoe UI" panose="020B0502040204020203" pitchFamily="34" charset="0"/>
                <a:ea typeface="+mn-ea"/>
                <a:cs typeface="Segoe UI" panose="020B0502040204020203" pitchFamily="34" charset="0"/>
              </a:rPr>
              <a:t>Trusted</a:t>
            </a:r>
          </a:p>
        </p:txBody>
      </p:sp>
      <p:sp>
        <p:nvSpPr>
          <p:cNvPr id="133" name="Rectangle 132">
            <a:extLst>
              <a:ext uri="{FF2B5EF4-FFF2-40B4-BE49-F238E27FC236}">
                <a16:creationId xmlns:a16="http://schemas.microsoft.com/office/drawing/2014/main" id="{587D7066-8B06-48F6-9D9D-CE8DB483B2C3}"/>
              </a:ext>
            </a:extLst>
          </p:cNvPr>
          <p:cNvSpPr/>
          <p:nvPr/>
        </p:nvSpPr>
        <p:spPr>
          <a:xfrm>
            <a:off x="214024" y="4423914"/>
            <a:ext cx="1590664" cy="452590"/>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2353" b="0" i="0" u="none" strike="noStrike" kern="0" cap="none" spc="49" normalizeH="0" baseline="0" noProof="0">
                <a:ln>
                  <a:noFill/>
                </a:ln>
                <a:solidFill>
                  <a:srgbClr val="0078D7"/>
                </a:solidFill>
                <a:effectLst/>
                <a:uLnTx/>
                <a:uFillTx/>
                <a:latin typeface="Segoe UI" panose="020B0502040204020203" pitchFamily="34" charset="0"/>
                <a:ea typeface="+mn-ea"/>
                <a:cs typeface="Segoe UI" panose="020B0502040204020203" pitchFamily="34" charset="0"/>
              </a:rPr>
              <a:t>Intelligent</a:t>
            </a:r>
          </a:p>
        </p:txBody>
      </p:sp>
      <p:sp>
        <p:nvSpPr>
          <p:cNvPr id="135" name="Rectangle 134">
            <a:extLst>
              <a:ext uri="{FF2B5EF4-FFF2-40B4-BE49-F238E27FC236}">
                <a16:creationId xmlns:a16="http://schemas.microsoft.com/office/drawing/2014/main" id="{E01FCFB5-BFC8-40DA-8851-C75F6FE1147A}"/>
              </a:ext>
            </a:extLst>
          </p:cNvPr>
          <p:cNvSpPr/>
          <p:nvPr/>
        </p:nvSpPr>
        <p:spPr>
          <a:xfrm>
            <a:off x="600013" y="3102867"/>
            <a:ext cx="818686" cy="333617"/>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568" b="0" i="0" u="none" strike="noStrike" kern="0" cap="none" spc="49" normalizeH="0" baseline="0" noProof="0">
                <a:ln>
                  <a:noFill/>
                </a:ln>
                <a:solidFill>
                  <a:srgbClr val="353535">
                    <a:lumMod val="40000"/>
                    <a:lumOff val="60000"/>
                  </a:srgbClr>
                </a:solidFill>
                <a:effectLst/>
                <a:uLnTx/>
                <a:uFillTx/>
                <a:latin typeface="Segoe UI" panose="020B0502040204020203" pitchFamily="34" charset="0"/>
                <a:ea typeface="+mn-ea"/>
                <a:cs typeface="Segoe UI" panose="020B0502040204020203" pitchFamily="34" charset="0"/>
              </a:rPr>
              <a:t>Hybrid</a:t>
            </a:r>
          </a:p>
        </p:txBody>
      </p:sp>
      <p:sp>
        <p:nvSpPr>
          <p:cNvPr id="143" name="Rectangle 142">
            <a:extLst>
              <a:ext uri="{FF2B5EF4-FFF2-40B4-BE49-F238E27FC236}">
                <a16:creationId xmlns:a16="http://schemas.microsoft.com/office/drawing/2014/main" id="{6ACC106D-0B3A-451A-97C3-CBECB9DA5404}"/>
              </a:ext>
            </a:extLst>
          </p:cNvPr>
          <p:cNvSpPr/>
          <p:nvPr/>
        </p:nvSpPr>
        <p:spPr>
          <a:xfrm>
            <a:off x="412719" y="1791255"/>
            <a:ext cx="1193275" cy="333617"/>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568" b="0" i="0" u="none" strike="noStrike" kern="0" cap="none" spc="49" normalizeH="0" baseline="0" noProof="0">
                <a:ln>
                  <a:noFill/>
                </a:ln>
                <a:solidFill>
                  <a:srgbClr val="353535">
                    <a:lumMod val="40000"/>
                    <a:lumOff val="60000"/>
                  </a:srgbClr>
                </a:solidFill>
                <a:effectLst/>
                <a:uLnTx/>
                <a:uFillTx/>
                <a:latin typeface="Segoe UI" panose="020B0502040204020203" pitchFamily="34" charset="0"/>
                <a:ea typeface="+mn-ea"/>
                <a:cs typeface="Segoe UI" panose="020B0502040204020203" pitchFamily="34" charset="0"/>
              </a:rPr>
              <a:t>Productive</a:t>
            </a:r>
          </a:p>
        </p:txBody>
      </p:sp>
      <p:sp>
        <p:nvSpPr>
          <p:cNvPr id="175" name="Freeform 174"/>
          <p:cNvSpPr>
            <a:spLocks noChangeArrowheads="1"/>
          </p:cNvSpPr>
          <p:nvPr/>
        </p:nvSpPr>
        <p:spPr bwMode="auto">
          <a:xfrm>
            <a:off x="768595" y="5091515"/>
            <a:ext cx="471273" cy="466323"/>
          </a:xfrm>
          <a:custGeom>
            <a:avLst/>
            <a:gdLst>
              <a:gd name="T0" fmla="*/ 3212 w 13440"/>
              <a:gd name="T1" fmla="*/ 3671 h 13299"/>
              <a:gd name="T2" fmla="*/ 3433 w 13440"/>
              <a:gd name="T3" fmla="*/ 3583 h 13299"/>
              <a:gd name="T4" fmla="*/ 3600 w 13440"/>
              <a:gd name="T5" fmla="*/ 3415 h 13299"/>
              <a:gd name="T6" fmla="*/ 3689 w 13440"/>
              <a:gd name="T7" fmla="*/ 3194 h 13299"/>
              <a:gd name="T8" fmla="*/ 3697 w 13440"/>
              <a:gd name="T9" fmla="*/ 3009 h 13299"/>
              <a:gd name="T10" fmla="*/ 3627 w 13440"/>
              <a:gd name="T11" fmla="*/ 2762 h 13299"/>
              <a:gd name="T12" fmla="*/ 3477 w 13440"/>
              <a:gd name="T13" fmla="*/ 2577 h 13299"/>
              <a:gd name="T14" fmla="*/ 3274 w 13440"/>
              <a:gd name="T15" fmla="*/ 2462 h 13299"/>
              <a:gd name="T16" fmla="*/ 3088 w 13440"/>
              <a:gd name="T17" fmla="*/ 2427 h 13299"/>
              <a:gd name="T18" fmla="*/ 2833 w 13440"/>
              <a:gd name="T19" fmla="*/ 2480 h 13299"/>
              <a:gd name="T20" fmla="*/ 2630 w 13440"/>
              <a:gd name="T21" fmla="*/ 2621 h 13299"/>
              <a:gd name="T22" fmla="*/ 2488 w 13440"/>
              <a:gd name="T23" fmla="*/ 2824 h 13299"/>
              <a:gd name="T24" fmla="*/ 2444 w 13440"/>
              <a:gd name="T25" fmla="*/ 3080 h 13299"/>
              <a:gd name="T26" fmla="*/ 2471 w 13440"/>
              <a:gd name="T27" fmla="*/ 3256 h 13299"/>
              <a:gd name="T28" fmla="*/ 2585 w 13440"/>
              <a:gd name="T29" fmla="*/ 3459 h 13299"/>
              <a:gd name="T30" fmla="*/ 2780 w 13440"/>
              <a:gd name="T31" fmla="*/ 3609 h 13299"/>
              <a:gd name="T32" fmla="*/ 3027 w 13440"/>
              <a:gd name="T33" fmla="*/ 3680 h 13299"/>
              <a:gd name="T34" fmla="*/ 6988 w 13440"/>
              <a:gd name="T35" fmla="*/ 8127 h 13299"/>
              <a:gd name="T36" fmla="*/ 6380 w 13440"/>
              <a:gd name="T37" fmla="*/ 8480 h 13299"/>
              <a:gd name="T38" fmla="*/ 5718 w 13440"/>
              <a:gd name="T39" fmla="*/ 8736 h 13299"/>
              <a:gd name="T40" fmla="*/ 5004 w 13440"/>
              <a:gd name="T41" fmla="*/ 8886 h 13299"/>
              <a:gd name="T42" fmla="*/ 4439 w 13440"/>
              <a:gd name="T43" fmla="*/ 8921 h 13299"/>
              <a:gd name="T44" fmla="*/ 3547 w 13440"/>
              <a:gd name="T45" fmla="*/ 8824 h 13299"/>
              <a:gd name="T46" fmla="*/ 2709 w 13440"/>
              <a:gd name="T47" fmla="*/ 8568 h 13299"/>
              <a:gd name="T48" fmla="*/ 1959 w 13440"/>
              <a:gd name="T49" fmla="*/ 8153 h 13299"/>
              <a:gd name="T50" fmla="*/ 1297 w 13440"/>
              <a:gd name="T51" fmla="*/ 7615 h 13299"/>
              <a:gd name="T52" fmla="*/ 759 w 13440"/>
              <a:gd name="T53" fmla="*/ 6953 h 13299"/>
              <a:gd name="T54" fmla="*/ 344 w 13440"/>
              <a:gd name="T55" fmla="*/ 6195 h 13299"/>
              <a:gd name="T56" fmla="*/ 88 w 13440"/>
              <a:gd name="T57" fmla="*/ 5357 h 13299"/>
              <a:gd name="T58" fmla="*/ 0 w 13440"/>
              <a:gd name="T59" fmla="*/ 4456 h 13299"/>
              <a:gd name="T60" fmla="*/ 44 w 13440"/>
              <a:gd name="T61" fmla="*/ 3777 h 13299"/>
              <a:gd name="T62" fmla="*/ 264 w 13440"/>
              <a:gd name="T63" fmla="*/ 2921 h 13299"/>
              <a:gd name="T64" fmla="*/ 644 w 13440"/>
              <a:gd name="T65" fmla="*/ 2135 h 13299"/>
              <a:gd name="T66" fmla="*/ 1156 w 13440"/>
              <a:gd name="T67" fmla="*/ 1456 h 13299"/>
              <a:gd name="T68" fmla="*/ 1782 w 13440"/>
              <a:gd name="T69" fmla="*/ 882 h 13299"/>
              <a:gd name="T70" fmla="*/ 2515 w 13440"/>
              <a:gd name="T71" fmla="*/ 432 h 13299"/>
              <a:gd name="T72" fmla="*/ 3327 w 13440"/>
              <a:gd name="T73" fmla="*/ 132 h 13299"/>
              <a:gd name="T74" fmla="*/ 4209 w 13440"/>
              <a:gd name="T75" fmla="*/ 0 h 13299"/>
              <a:gd name="T76" fmla="*/ 4898 w 13440"/>
              <a:gd name="T77" fmla="*/ 17 h 13299"/>
              <a:gd name="T78" fmla="*/ 5771 w 13440"/>
              <a:gd name="T79" fmla="*/ 194 h 13299"/>
              <a:gd name="T80" fmla="*/ 6574 w 13440"/>
              <a:gd name="T81" fmla="*/ 529 h 13299"/>
              <a:gd name="T82" fmla="*/ 7288 w 13440"/>
              <a:gd name="T83" fmla="*/ 1015 h 13299"/>
              <a:gd name="T84" fmla="*/ 7897 w 13440"/>
              <a:gd name="T85" fmla="*/ 1615 h 13299"/>
              <a:gd name="T86" fmla="*/ 8383 w 13440"/>
              <a:gd name="T87" fmla="*/ 2329 h 13299"/>
              <a:gd name="T88" fmla="*/ 8718 w 13440"/>
              <a:gd name="T89" fmla="*/ 3124 h 13299"/>
              <a:gd name="T90" fmla="*/ 8894 w 13440"/>
              <a:gd name="T91" fmla="*/ 3997 h 13299"/>
              <a:gd name="T92" fmla="*/ 8912 w 13440"/>
              <a:gd name="T93" fmla="*/ 4642 h 13299"/>
              <a:gd name="T94" fmla="*/ 8833 w 13440"/>
              <a:gd name="T95" fmla="*/ 5321 h 13299"/>
              <a:gd name="T96" fmla="*/ 13439 w 13440"/>
              <a:gd name="T97" fmla="*/ 10456 h 13299"/>
              <a:gd name="T98" fmla="*/ 10748 w 13440"/>
              <a:gd name="T99" fmla="*/ 13298 h 13299"/>
              <a:gd name="T100" fmla="*/ 9000 w 13440"/>
              <a:gd name="T101" fmla="*/ 11471 h 13299"/>
              <a:gd name="T102" fmla="*/ 7129 w 13440"/>
              <a:gd name="T103" fmla="*/ 9689 h 13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440" h="13299">
                <a:moveTo>
                  <a:pt x="3088" y="3689"/>
                </a:moveTo>
                <a:lnTo>
                  <a:pt x="3088" y="3689"/>
                </a:lnTo>
                <a:lnTo>
                  <a:pt x="3150" y="3680"/>
                </a:lnTo>
                <a:lnTo>
                  <a:pt x="3212" y="3671"/>
                </a:lnTo>
                <a:lnTo>
                  <a:pt x="3274" y="3662"/>
                </a:lnTo>
                <a:lnTo>
                  <a:pt x="3327" y="3636"/>
                </a:lnTo>
                <a:lnTo>
                  <a:pt x="3380" y="3609"/>
                </a:lnTo>
                <a:lnTo>
                  <a:pt x="3433" y="3583"/>
                </a:lnTo>
                <a:lnTo>
                  <a:pt x="3477" y="3547"/>
                </a:lnTo>
                <a:lnTo>
                  <a:pt x="3521" y="3503"/>
                </a:lnTo>
                <a:lnTo>
                  <a:pt x="3556" y="3459"/>
                </a:lnTo>
                <a:lnTo>
                  <a:pt x="3600" y="3415"/>
                </a:lnTo>
                <a:lnTo>
                  <a:pt x="3627" y="3362"/>
                </a:lnTo>
                <a:lnTo>
                  <a:pt x="3653" y="3309"/>
                </a:lnTo>
                <a:lnTo>
                  <a:pt x="3671" y="3256"/>
                </a:lnTo>
                <a:lnTo>
                  <a:pt x="3689" y="3194"/>
                </a:lnTo>
                <a:lnTo>
                  <a:pt x="3697" y="3141"/>
                </a:lnTo>
                <a:lnTo>
                  <a:pt x="3706" y="3080"/>
                </a:lnTo>
                <a:lnTo>
                  <a:pt x="3706" y="3080"/>
                </a:lnTo>
                <a:lnTo>
                  <a:pt x="3697" y="3009"/>
                </a:lnTo>
                <a:lnTo>
                  <a:pt x="3689" y="2947"/>
                </a:lnTo>
                <a:lnTo>
                  <a:pt x="3671" y="2885"/>
                </a:lnTo>
                <a:lnTo>
                  <a:pt x="3653" y="2824"/>
                </a:lnTo>
                <a:lnTo>
                  <a:pt x="3627" y="2762"/>
                </a:lnTo>
                <a:lnTo>
                  <a:pt x="3600" y="2709"/>
                </a:lnTo>
                <a:lnTo>
                  <a:pt x="3556" y="2665"/>
                </a:lnTo>
                <a:lnTo>
                  <a:pt x="3521" y="2621"/>
                </a:lnTo>
                <a:lnTo>
                  <a:pt x="3477" y="2577"/>
                </a:lnTo>
                <a:lnTo>
                  <a:pt x="3433" y="2541"/>
                </a:lnTo>
                <a:lnTo>
                  <a:pt x="3380" y="2506"/>
                </a:lnTo>
                <a:lnTo>
                  <a:pt x="3327" y="2480"/>
                </a:lnTo>
                <a:lnTo>
                  <a:pt x="3274" y="2462"/>
                </a:lnTo>
                <a:lnTo>
                  <a:pt x="3212" y="2444"/>
                </a:lnTo>
                <a:lnTo>
                  <a:pt x="3150" y="2435"/>
                </a:lnTo>
                <a:lnTo>
                  <a:pt x="3088" y="2427"/>
                </a:lnTo>
                <a:lnTo>
                  <a:pt x="3088" y="2427"/>
                </a:lnTo>
                <a:lnTo>
                  <a:pt x="3027" y="2435"/>
                </a:lnTo>
                <a:lnTo>
                  <a:pt x="2956" y="2444"/>
                </a:lnTo>
                <a:lnTo>
                  <a:pt x="2894" y="2462"/>
                </a:lnTo>
                <a:lnTo>
                  <a:pt x="2833" y="2480"/>
                </a:lnTo>
                <a:lnTo>
                  <a:pt x="2780" y="2506"/>
                </a:lnTo>
                <a:lnTo>
                  <a:pt x="2727" y="2541"/>
                </a:lnTo>
                <a:lnTo>
                  <a:pt x="2674" y="2577"/>
                </a:lnTo>
                <a:lnTo>
                  <a:pt x="2630" y="2621"/>
                </a:lnTo>
                <a:lnTo>
                  <a:pt x="2585" y="2665"/>
                </a:lnTo>
                <a:lnTo>
                  <a:pt x="2550" y="2709"/>
                </a:lnTo>
                <a:lnTo>
                  <a:pt x="2515" y="2762"/>
                </a:lnTo>
                <a:lnTo>
                  <a:pt x="2488" y="2824"/>
                </a:lnTo>
                <a:lnTo>
                  <a:pt x="2471" y="2885"/>
                </a:lnTo>
                <a:lnTo>
                  <a:pt x="2453" y="2947"/>
                </a:lnTo>
                <a:lnTo>
                  <a:pt x="2444" y="3009"/>
                </a:lnTo>
                <a:lnTo>
                  <a:pt x="2444" y="3080"/>
                </a:lnTo>
                <a:lnTo>
                  <a:pt x="2444" y="3080"/>
                </a:lnTo>
                <a:lnTo>
                  <a:pt x="2444" y="3141"/>
                </a:lnTo>
                <a:lnTo>
                  <a:pt x="2453" y="3194"/>
                </a:lnTo>
                <a:lnTo>
                  <a:pt x="2471" y="3256"/>
                </a:lnTo>
                <a:lnTo>
                  <a:pt x="2488" y="3309"/>
                </a:lnTo>
                <a:lnTo>
                  <a:pt x="2515" y="3362"/>
                </a:lnTo>
                <a:lnTo>
                  <a:pt x="2550" y="3415"/>
                </a:lnTo>
                <a:lnTo>
                  <a:pt x="2585" y="3459"/>
                </a:lnTo>
                <a:lnTo>
                  <a:pt x="2630" y="3503"/>
                </a:lnTo>
                <a:lnTo>
                  <a:pt x="2674" y="3547"/>
                </a:lnTo>
                <a:lnTo>
                  <a:pt x="2727" y="3583"/>
                </a:lnTo>
                <a:lnTo>
                  <a:pt x="2780" y="3609"/>
                </a:lnTo>
                <a:lnTo>
                  <a:pt x="2833" y="3636"/>
                </a:lnTo>
                <a:lnTo>
                  <a:pt x="2894" y="3662"/>
                </a:lnTo>
                <a:lnTo>
                  <a:pt x="2956" y="3671"/>
                </a:lnTo>
                <a:lnTo>
                  <a:pt x="3027" y="3680"/>
                </a:lnTo>
                <a:lnTo>
                  <a:pt x="3088" y="3689"/>
                </a:lnTo>
                <a:close/>
                <a:moveTo>
                  <a:pt x="7129" y="8021"/>
                </a:moveTo>
                <a:lnTo>
                  <a:pt x="7129" y="8021"/>
                </a:lnTo>
                <a:lnTo>
                  <a:pt x="6988" y="8127"/>
                </a:lnTo>
                <a:lnTo>
                  <a:pt x="6838" y="8224"/>
                </a:lnTo>
                <a:lnTo>
                  <a:pt x="6689" y="8321"/>
                </a:lnTo>
                <a:lnTo>
                  <a:pt x="6539" y="8400"/>
                </a:lnTo>
                <a:lnTo>
                  <a:pt x="6380" y="8480"/>
                </a:lnTo>
                <a:lnTo>
                  <a:pt x="6221" y="8559"/>
                </a:lnTo>
                <a:lnTo>
                  <a:pt x="6054" y="8621"/>
                </a:lnTo>
                <a:lnTo>
                  <a:pt x="5886" y="8683"/>
                </a:lnTo>
                <a:lnTo>
                  <a:pt x="5718" y="8736"/>
                </a:lnTo>
                <a:lnTo>
                  <a:pt x="5542" y="8789"/>
                </a:lnTo>
                <a:lnTo>
                  <a:pt x="5365" y="8824"/>
                </a:lnTo>
                <a:lnTo>
                  <a:pt x="5180" y="8859"/>
                </a:lnTo>
                <a:lnTo>
                  <a:pt x="5004" y="8886"/>
                </a:lnTo>
                <a:lnTo>
                  <a:pt x="4818" y="8903"/>
                </a:lnTo>
                <a:lnTo>
                  <a:pt x="4624" y="8912"/>
                </a:lnTo>
                <a:lnTo>
                  <a:pt x="4439" y="8921"/>
                </a:lnTo>
                <a:lnTo>
                  <a:pt x="4439" y="8921"/>
                </a:lnTo>
                <a:lnTo>
                  <a:pt x="4209" y="8912"/>
                </a:lnTo>
                <a:lnTo>
                  <a:pt x="3989" y="8894"/>
                </a:lnTo>
                <a:lnTo>
                  <a:pt x="3759" y="8868"/>
                </a:lnTo>
                <a:lnTo>
                  <a:pt x="3547" y="8824"/>
                </a:lnTo>
                <a:lnTo>
                  <a:pt x="3327" y="8780"/>
                </a:lnTo>
                <a:lnTo>
                  <a:pt x="3124" y="8718"/>
                </a:lnTo>
                <a:lnTo>
                  <a:pt x="2912" y="8647"/>
                </a:lnTo>
                <a:lnTo>
                  <a:pt x="2709" y="8568"/>
                </a:lnTo>
                <a:lnTo>
                  <a:pt x="2515" y="8480"/>
                </a:lnTo>
                <a:lnTo>
                  <a:pt x="2321" y="8383"/>
                </a:lnTo>
                <a:lnTo>
                  <a:pt x="2135" y="8277"/>
                </a:lnTo>
                <a:lnTo>
                  <a:pt x="1959" y="8153"/>
                </a:lnTo>
                <a:lnTo>
                  <a:pt x="1782" y="8030"/>
                </a:lnTo>
                <a:lnTo>
                  <a:pt x="1615" y="7897"/>
                </a:lnTo>
                <a:lnTo>
                  <a:pt x="1456" y="7765"/>
                </a:lnTo>
                <a:lnTo>
                  <a:pt x="1297" y="7615"/>
                </a:lnTo>
                <a:lnTo>
                  <a:pt x="1156" y="7456"/>
                </a:lnTo>
                <a:lnTo>
                  <a:pt x="1015" y="7297"/>
                </a:lnTo>
                <a:lnTo>
                  <a:pt x="882" y="7129"/>
                </a:lnTo>
                <a:lnTo>
                  <a:pt x="759" y="6953"/>
                </a:lnTo>
                <a:lnTo>
                  <a:pt x="644" y="6776"/>
                </a:lnTo>
                <a:lnTo>
                  <a:pt x="529" y="6583"/>
                </a:lnTo>
                <a:lnTo>
                  <a:pt x="432" y="6398"/>
                </a:lnTo>
                <a:lnTo>
                  <a:pt x="344" y="6195"/>
                </a:lnTo>
                <a:lnTo>
                  <a:pt x="264" y="5992"/>
                </a:lnTo>
                <a:lnTo>
                  <a:pt x="194" y="5789"/>
                </a:lnTo>
                <a:lnTo>
                  <a:pt x="132" y="5577"/>
                </a:lnTo>
                <a:lnTo>
                  <a:pt x="88" y="5357"/>
                </a:lnTo>
                <a:lnTo>
                  <a:pt x="44" y="5136"/>
                </a:lnTo>
                <a:lnTo>
                  <a:pt x="17" y="4915"/>
                </a:lnTo>
                <a:lnTo>
                  <a:pt x="0" y="4686"/>
                </a:lnTo>
                <a:lnTo>
                  <a:pt x="0" y="4456"/>
                </a:lnTo>
                <a:lnTo>
                  <a:pt x="0" y="4456"/>
                </a:lnTo>
                <a:lnTo>
                  <a:pt x="0" y="4227"/>
                </a:lnTo>
                <a:lnTo>
                  <a:pt x="17" y="3997"/>
                </a:lnTo>
                <a:lnTo>
                  <a:pt x="44" y="3777"/>
                </a:lnTo>
                <a:lnTo>
                  <a:pt x="88" y="3556"/>
                </a:lnTo>
                <a:lnTo>
                  <a:pt x="132" y="3336"/>
                </a:lnTo>
                <a:lnTo>
                  <a:pt x="194" y="3124"/>
                </a:lnTo>
                <a:lnTo>
                  <a:pt x="264" y="2921"/>
                </a:lnTo>
                <a:lnTo>
                  <a:pt x="344" y="2718"/>
                </a:lnTo>
                <a:lnTo>
                  <a:pt x="432" y="2515"/>
                </a:lnTo>
                <a:lnTo>
                  <a:pt x="529" y="2329"/>
                </a:lnTo>
                <a:lnTo>
                  <a:pt x="644" y="2135"/>
                </a:lnTo>
                <a:lnTo>
                  <a:pt x="759" y="1959"/>
                </a:lnTo>
                <a:lnTo>
                  <a:pt x="882" y="1782"/>
                </a:lnTo>
                <a:lnTo>
                  <a:pt x="1015" y="1615"/>
                </a:lnTo>
                <a:lnTo>
                  <a:pt x="1156" y="1456"/>
                </a:lnTo>
                <a:lnTo>
                  <a:pt x="1297" y="1297"/>
                </a:lnTo>
                <a:lnTo>
                  <a:pt x="1456" y="1147"/>
                </a:lnTo>
                <a:lnTo>
                  <a:pt x="1615" y="1015"/>
                </a:lnTo>
                <a:lnTo>
                  <a:pt x="1782" y="882"/>
                </a:lnTo>
                <a:lnTo>
                  <a:pt x="1959" y="759"/>
                </a:lnTo>
                <a:lnTo>
                  <a:pt x="2135" y="635"/>
                </a:lnTo>
                <a:lnTo>
                  <a:pt x="2321" y="529"/>
                </a:lnTo>
                <a:lnTo>
                  <a:pt x="2515" y="432"/>
                </a:lnTo>
                <a:lnTo>
                  <a:pt x="2709" y="344"/>
                </a:lnTo>
                <a:lnTo>
                  <a:pt x="2912" y="264"/>
                </a:lnTo>
                <a:lnTo>
                  <a:pt x="3124" y="194"/>
                </a:lnTo>
                <a:lnTo>
                  <a:pt x="3327" y="132"/>
                </a:lnTo>
                <a:lnTo>
                  <a:pt x="3547" y="88"/>
                </a:lnTo>
                <a:lnTo>
                  <a:pt x="3759" y="44"/>
                </a:lnTo>
                <a:lnTo>
                  <a:pt x="3989" y="17"/>
                </a:lnTo>
                <a:lnTo>
                  <a:pt x="4209" y="0"/>
                </a:lnTo>
                <a:lnTo>
                  <a:pt x="4439" y="0"/>
                </a:lnTo>
                <a:lnTo>
                  <a:pt x="4439" y="0"/>
                </a:lnTo>
                <a:lnTo>
                  <a:pt x="4668" y="0"/>
                </a:lnTo>
                <a:lnTo>
                  <a:pt x="4898" y="17"/>
                </a:lnTo>
                <a:lnTo>
                  <a:pt x="5118" y="44"/>
                </a:lnTo>
                <a:lnTo>
                  <a:pt x="5348" y="88"/>
                </a:lnTo>
                <a:lnTo>
                  <a:pt x="5559" y="132"/>
                </a:lnTo>
                <a:lnTo>
                  <a:pt x="5771" y="194"/>
                </a:lnTo>
                <a:lnTo>
                  <a:pt x="5983" y="264"/>
                </a:lnTo>
                <a:lnTo>
                  <a:pt x="6186" y="344"/>
                </a:lnTo>
                <a:lnTo>
                  <a:pt x="6389" y="432"/>
                </a:lnTo>
                <a:lnTo>
                  <a:pt x="6574" y="529"/>
                </a:lnTo>
                <a:lnTo>
                  <a:pt x="6768" y="635"/>
                </a:lnTo>
                <a:lnTo>
                  <a:pt x="6944" y="759"/>
                </a:lnTo>
                <a:lnTo>
                  <a:pt x="7121" y="882"/>
                </a:lnTo>
                <a:lnTo>
                  <a:pt x="7288" y="1015"/>
                </a:lnTo>
                <a:lnTo>
                  <a:pt x="7456" y="1147"/>
                </a:lnTo>
                <a:lnTo>
                  <a:pt x="7606" y="1297"/>
                </a:lnTo>
                <a:lnTo>
                  <a:pt x="7756" y="1456"/>
                </a:lnTo>
                <a:lnTo>
                  <a:pt x="7897" y="1615"/>
                </a:lnTo>
                <a:lnTo>
                  <a:pt x="8030" y="1782"/>
                </a:lnTo>
                <a:lnTo>
                  <a:pt x="8153" y="1959"/>
                </a:lnTo>
                <a:lnTo>
                  <a:pt x="8268" y="2135"/>
                </a:lnTo>
                <a:lnTo>
                  <a:pt x="8383" y="2329"/>
                </a:lnTo>
                <a:lnTo>
                  <a:pt x="8480" y="2515"/>
                </a:lnTo>
                <a:lnTo>
                  <a:pt x="8568" y="2718"/>
                </a:lnTo>
                <a:lnTo>
                  <a:pt x="8647" y="2921"/>
                </a:lnTo>
                <a:lnTo>
                  <a:pt x="8718" y="3124"/>
                </a:lnTo>
                <a:lnTo>
                  <a:pt x="8780" y="3336"/>
                </a:lnTo>
                <a:lnTo>
                  <a:pt x="8824" y="3556"/>
                </a:lnTo>
                <a:lnTo>
                  <a:pt x="8868" y="3777"/>
                </a:lnTo>
                <a:lnTo>
                  <a:pt x="8894" y="3997"/>
                </a:lnTo>
                <a:lnTo>
                  <a:pt x="8912" y="4227"/>
                </a:lnTo>
                <a:lnTo>
                  <a:pt x="8921" y="4456"/>
                </a:lnTo>
                <a:lnTo>
                  <a:pt x="8921" y="4456"/>
                </a:lnTo>
                <a:lnTo>
                  <a:pt x="8912" y="4642"/>
                </a:lnTo>
                <a:lnTo>
                  <a:pt x="8903" y="4818"/>
                </a:lnTo>
                <a:lnTo>
                  <a:pt x="8886" y="4986"/>
                </a:lnTo>
                <a:lnTo>
                  <a:pt x="8859" y="5154"/>
                </a:lnTo>
                <a:lnTo>
                  <a:pt x="8833" y="5321"/>
                </a:lnTo>
                <a:lnTo>
                  <a:pt x="8797" y="5480"/>
                </a:lnTo>
                <a:lnTo>
                  <a:pt x="8718" y="5798"/>
                </a:lnTo>
                <a:lnTo>
                  <a:pt x="8718" y="5798"/>
                </a:lnTo>
                <a:lnTo>
                  <a:pt x="13439" y="10456"/>
                </a:lnTo>
                <a:lnTo>
                  <a:pt x="13439" y="10456"/>
                </a:lnTo>
                <a:lnTo>
                  <a:pt x="13439" y="13298"/>
                </a:lnTo>
                <a:lnTo>
                  <a:pt x="13439" y="13298"/>
                </a:lnTo>
                <a:lnTo>
                  <a:pt x="10748" y="13298"/>
                </a:lnTo>
                <a:lnTo>
                  <a:pt x="10748" y="13298"/>
                </a:lnTo>
                <a:lnTo>
                  <a:pt x="10748" y="11471"/>
                </a:lnTo>
                <a:lnTo>
                  <a:pt x="10748" y="11471"/>
                </a:lnTo>
                <a:lnTo>
                  <a:pt x="9000" y="11471"/>
                </a:lnTo>
                <a:lnTo>
                  <a:pt x="9000" y="11471"/>
                </a:lnTo>
                <a:lnTo>
                  <a:pt x="9000" y="9689"/>
                </a:lnTo>
                <a:lnTo>
                  <a:pt x="9000" y="9689"/>
                </a:lnTo>
                <a:lnTo>
                  <a:pt x="7129" y="9689"/>
                </a:lnTo>
                <a:lnTo>
                  <a:pt x="7129" y="8021"/>
                </a:lnTo>
                <a:close/>
              </a:path>
            </a:pathLst>
          </a:custGeom>
          <a:noFill/>
          <a:ln w="28575" cap="flat">
            <a:solidFill>
              <a:srgbClr val="B3B2B4"/>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1" name="light">
            <a:extLst>
              <a:ext uri="{FF2B5EF4-FFF2-40B4-BE49-F238E27FC236}">
                <a16:creationId xmlns:a16="http://schemas.microsoft.com/office/drawing/2014/main" id="{38BAE752-BE22-4707-B0F9-4C08A401389B}"/>
              </a:ext>
            </a:extLst>
          </p:cNvPr>
          <p:cNvSpPr>
            <a:spLocks noChangeAspect="1" noEditPoints="1"/>
          </p:cNvSpPr>
          <p:nvPr/>
        </p:nvSpPr>
        <p:spPr bwMode="auto">
          <a:xfrm>
            <a:off x="828674" y="3704531"/>
            <a:ext cx="371476" cy="551510"/>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28575">
            <a:solidFill>
              <a:srgbClr val="001F50"/>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93" name="speedometer_2">
            <a:extLst>
              <a:ext uri="{FF2B5EF4-FFF2-40B4-BE49-F238E27FC236}">
                <a16:creationId xmlns:a16="http://schemas.microsoft.com/office/drawing/2014/main" id="{96511714-CFA8-4E88-B24C-FF03D2B0D71B}"/>
              </a:ext>
            </a:extLst>
          </p:cNvPr>
          <p:cNvSpPr>
            <a:spLocks noChangeAspect="1" noEditPoints="1"/>
          </p:cNvSpPr>
          <p:nvPr/>
        </p:nvSpPr>
        <p:spPr bwMode="auto">
          <a:xfrm>
            <a:off x="800949" y="1160459"/>
            <a:ext cx="431098" cy="431096"/>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28575">
            <a:solidFill>
              <a:srgbClr val="B3B2B4"/>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nvGrpSpPr>
          <p:cNvPr id="194" name="Group 193">
            <a:extLst>
              <a:ext uri="{FF2B5EF4-FFF2-40B4-BE49-F238E27FC236}">
                <a16:creationId xmlns:a16="http://schemas.microsoft.com/office/drawing/2014/main" id="{D5637843-A804-4566-8EA5-DA973F5E429A}"/>
              </a:ext>
            </a:extLst>
          </p:cNvPr>
          <p:cNvGrpSpPr/>
          <p:nvPr/>
        </p:nvGrpSpPr>
        <p:grpSpPr>
          <a:xfrm>
            <a:off x="775290" y="2524056"/>
            <a:ext cx="451261" cy="440761"/>
            <a:chOff x="2088630" y="3287843"/>
            <a:chExt cx="429718" cy="419725"/>
          </a:xfrm>
          <a:noFill/>
        </p:grpSpPr>
        <p:sp>
          <p:nvSpPr>
            <p:cNvPr id="195" name="Rectangle 194">
              <a:extLst>
                <a:ext uri="{FF2B5EF4-FFF2-40B4-BE49-F238E27FC236}">
                  <a16:creationId xmlns:a16="http://schemas.microsoft.com/office/drawing/2014/main" id="{CB04EC4A-920F-43A1-8283-7054C2DD5EB6}"/>
                </a:ext>
              </a:extLst>
            </p:cNvPr>
            <p:cNvSpPr/>
            <p:nvPr/>
          </p:nvSpPr>
          <p:spPr bwMode="auto">
            <a:xfrm>
              <a:off x="2213548" y="3287843"/>
              <a:ext cx="304800" cy="304800"/>
            </a:xfrm>
            <a:prstGeom prst="rect">
              <a:avLst/>
            </a:prstGeom>
            <a:noFill/>
            <a:ln w="28575">
              <a:solidFill>
                <a:srgbClr val="B3B2B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96" name="Rectangle 195">
              <a:extLst>
                <a:ext uri="{FF2B5EF4-FFF2-40B4-BE49-F238E27FC236}">
                  <a16:creationId xmlns:a16="http://schemas.microsoft.com/office/drawing/2014/main" id="{F4465575-ED05-4AB7-8C13-4BAC0922F7E1}"/>
                </a:ext>
              </a:extLst>
            </p:cNvPr>
            <p:cNvSpPr/>
            <p:nvPr/>
          </p:nvSpPr>
          <p:spPr bwMode="auto">
            <a:xfrm>
              <a:off x="2088630" y="3402768"/>
              <a:ext cx="304800" cy="304800"/>
            </a:xfrm>
            <a:prstGeom prst="rect">
              <a:avLst/>
            </a:prstGeom>
            <a:noFill/>
            <a:ln w="28575">
              <a:solidFill>
                <a:srgbClr val="B3B2B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sp>
        <p:nvSpPr>
          <p:cNvPr id="176" name="Rectangle 175">
            <a:extLst>
              <a:ext uri="{FF2B5EF4-FFF2-40B4-BE49-F238E27FC236}">
                <a16:creationId xmlns:a16="http://schemas.microsoft.com/office/drawing/2014/main" id="{3096C259-C620-4D7B-A502-3C867B5885A8}"/>
              </a:ext>
            </a:extLst>
          </p:cNvPr>
          <p:cNvSpPr/>
          <p:nvPr/>
        </p:nvSpPr>
        <p:spPr bwMode="auto">
          <a:xfrm>
            <a:off x="4162731" y="4792033"/>
            <a:ext cx="1697744" cy="3159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45720" rIns="0" bIns="45720" numCol="1" rtlCol="0" anchor="ctr" anchorCtr="0" compatLnSpc="1">
            <a:prstTxWarp prst="textNoShape">
              <a:avLst/>
            </a:prstTxWarp>
          </a:bodyPr>
          <a:lstStyle/>
          <a:p>
            <a:pPr marL="0" marR="0" lvl="0" indent="0" algn="l" defTabSz="914102" rtl="0" eaLnBrk="1" fontAlgn="base" latinLnBrk="0" hangingPunct="1">
              <a:lnSpc>
                <a:spcPct val="90000"/>
              </a:lnSpc>
              <a:spcBef>
                <a:spcPts val="294"/>
              </a:spcBef>
              <a:spcAft>
                <a:spcPts val="588"/>
              </a:spcAft>
              <a:buClrTx/>
              <a:buSzTx/>
              <a:buFontTx/>
              <a:buNone/>
              <a:tabLst/>
              <a:defRPr/>
            </a:pPr>
            <a:r>
              <a:rPr kumimoji="0" lang="en-US" sz="1568" b="1" i="0" u="none" strike="noStrike" kern="0" cap="none" spc="0" normalizeH="0" baseline="0" noProof="0" dirty="0">
                <a:ln>
                  <a:noFill/>
                </a:ln>
                <a:gradFill>
                  <a:gsLst>
                    <a:gs pos="0">
                      <a:srgbClr val="353535"/>
                    </a:gs>
                    <a:gs pos="100000">
                      <a:srgbClr val="353535"/>
                    </a:gs>
                  </a:gsLst>
                  <a:lin ang="5400000" scaled="0"/>
                </a:gradFill>
                <a:effectLst/>
                <a:uLnTx/>
                <a:uFillTx/>
                <a:latin typeface="Segoe UI" charset="0"/>
                <a:ea typeface="Segoe UI" charset="0"/>
                <a:cs typeface="Segoe UI" charset="0"/>
              </a:rPr>
              <a:t>Azure Machine Learning</a:t>
            </a:r>
          </a:p>
        </p:txBody>
      </p:sp>
      <p:cxnSp>
        <p:nvCxnSpPr>
          <p:cNvPr id="180" name="Straight Connector 179">
            <a:extLst>
              <a:ext uri="{FF2B5EF4-FFF2-40B4-BE49-F238E27FC236}">
                <a16:creationId xmlns:a16="http://schemas.microsoft.com/office/drawing/2014/main" id="{A5BF6C24-357B-4B4B-A782-A25B80DC9450}"/>
              </a:ext>
            </a:extLst>
          </p:cNvPr>
          <p:cNvCxnSpPr>
            <a:cxnSpLocks/>
          </p:cNvCxnSpPr>
          <p:nvPr/>
        </p:nvCxnSpPr>
        <p:spPr>
          <a:xfrm flipH="1" flipV="1">
            <a:off x="1954222" y="5542175"/>
            <a:ext cx="1262335" cy="255342"/>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01" name="Straight Connector 200">
            <a:extLst>
              <a:ext uri="{FF2B5EF4-FFF2-40B4-BE49-F238E27FC236}">
                <a16:creationId xmlns:a16="http://schemas.microsoft.com/office/drawing/2014/main" id="{AF4B0242-F145-4D93-B056-692E1E0A28E1}"/>
              </a:ext>
            </a:extLst>
          </p:cNvPr>
          <p:cNvCxnSpPr>
            <a:cxnSpLocks/>
          </p:cNvCxnSpPr>
          <p:nvPr/>
        </p:nvCxnSpPr>
        <p:spPr>
          <a:xfrm flipV="1">
            <a:off x="2894528" y="4023005"/>
            <a:ext cx="1099404" cy="438300"/>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02" name="Straight Connector 201">
            <a:extLst>
              <a:ext uri="{FF2B5EF4-FFF2-40B4-BE49-F238E27FC236}">
                <a16:creationId xmlns:a16="http://schemas.microsoft.com/office/drawing/2014/main" id="{96EE2FFA-D5AB-41E7-B27C-FCB5DF0AE7D3}"/>
              </a:ext>
            </a:extLst>
          </p:cNvPr>
          <p:cNvCxnSpPr>
            <a:cxnSpLocks/>
          </p:cNvCxnSpPr>
          <p:nvPr/>
        </p:nvCxnSpPr>
        <p:spPr>
          <a:xfrm flipH="1">
            <a:off x="3950102" y="4001090"/>
            <a:ext cx="47481" cy="1051921"/>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08" name="Straight Connector 207">
            <a:extLst>
              <a:ext uri="{FF2B5EF4-FFF2-40B4-BE49-F238E27FC236}">
                <a16:creationId xmlns:a16="http://schemas.microsoft.com/office/drawing/2014/main" id="{F6FCAC69-FEB2-40A8-A2EC-F03E9343F87F}"/>
              </a:ext>
            </a:extLst>
          </p:cNvPr>
          <p:cNvCxnSpPr>
            <a:cxnSpLocks/>
          </p:cNvCxnSpPr>
          <p:nvPr/>
        </p:nvCxnSpPr>
        <p:spPr>
          <a:xfrm flipH="1">
            <a:off x="3219600" y="5156347"/>
            <a:ext cx="643577" cy="638123"/>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09" name="Straight Connector 208">
            <a:extLst>
              <a:ext uri="{FF2B5EF4-FFF2-40B4-BE49-F238E27FC236}">
                <a16:creationId xmlns:a16="http://schemas.microsoft.com/office/drawing/2014/main" id="{68947A17-B899-4D5A-B05D-28166BB9816E}"/>
              </a:ext>
            </a:extLst>
          </p:cNvPr>
          <p:cNvCxnSpPr>
            <a:cxnSpLocks/>
          </p:cNvCxnSpPr>
          <p:nvPr/>
        </p:nvCxnSpPr>
        <p:spPr>
          <a:xfrm>
            <a:off x="3950101" y="5074926"/>
            <a:ext cx="942346" cy="723196"/>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10" name="Straight Connector 209">
            <a:extLst>
              <a:ext uri="{FF2B5EF4-FFF2-40B4-BE49-F238E27FC236}">
                <a16:creationId xmlns:a16="http://schemas.microsoft.com/office/drawing/2014/main" id="{11D12DB0-8BDD-42D8-B0A7-892C0F2202AD}"/>
              </a:ext>
            </a:extLst>
          </p:cNvPr>
          <p:cNvCxnSpPr>
            <a:cxnSpLocks/>
          </p:cNvCxnSpPr>
          <p:nvPr/>
        </p:nvCxnSpPr>
        <p:spPr>
          <a:xfrm flipH="1">
            <a:off x="4870532" y="5071273"/>
            <a:ext cx="964262" cy="726849"/>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12" name="Straight Connector 211">
            <a:extLst>
              <a:ext uri="{FF2B5EF4-FFF2-40B4-BE49-F238E27FC236}">
                <a16:creationId xmlns:a16="http://schemas.microsoft.com/office/drawing/2014/main" id="{76E0AD83-380E-4DD4-B1AC-6E88B29A97EB}"/>
              </a:ext>
            </a:extLst>
          </p:cNvPr>
          <p:cNvCxnSpPr>
            <a:cxnSpLocks/>
          </p:cNvCxnSpPr>
          <p:nvPr/>
        </p:nvCxnSpPr>
        <p:spPr>
          <a:xfrm flipH="1" flipV="1">
            <a:off x="1954222" y="3723850"/>
            <a:ext cx="932091" cy="737459"/>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grpSp>
        <p:nvGrpSpPr>
          <p:cNvPr id="247" name="Group 246">
            <a:extLst>
              <a:ext uri="{FF2B5EF4-FFF2-40B4-BE49-F238E27FC236}">
                <a16:creationId xmlns:a16="http://schemas.microsoft.com/office/drawing/2014/main" id="{1AC62FCE-A32D-4CBE-A525-9557D7D8CDDA}"/>
              </a:ext>
            </a:extLst>
          </p:cNvPr>
          <p:cNvGrpSpPr/>
          <p:nvPr/>
        </p:nvGrpSpPr>
        <p:grpSpPr>
          <a:xfrm>
            <a:off x="3681707" y="4788828"/>
            <a:ext cx="545684" cy="545685"/>
            <a:chOff x="2724596" y="4691998"/>
            <a:chExt cx="593351" cy="593351"/>
          </a:xfrm>
        </p:grpSpPr>
        <p:sp>
          <p:nvSpPr>
            <p:cNvPr id="251" name="Oval 250">
              <a:extLst>
                <a:ext uri="{FF2B5EF4-FFF2-40B4-BE49-F238E27FC236}">
                  <a16:creationId xmlns:a16="http://schemas.microsoft.com/office/drawing/2014/main" id="{5A32FFBD-B132-426A-9535-BCDE9A880763}"/>
                </a:ext>
              </a:extLst>
            </p:cNvPr>
            <p:cNvSpPr/>
            <p:nvPr/>
          </p:nvSpPr>
          <p:spPr bwMode="auto">
            <a:xfrm>
              <a:off x="2724596" y="4691998"/>
              <a:ext cx="593351" cy="593351"/>
            </a:xfrm>
            <a:prstGeom prst="ellipse">
              <a:avLst/>
            </a:prstGeom>
            <a:solidFill>
              <a:srgbClr val="00B0F0"/>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252" name="Graphic 6">
              <a:extLst>
                <a:ext uri="{FF2B5EF4-FFF2-40B4-BE49-F238E27FC236}">
                  <a16:creationId xmlns:a16="http://schemas.microsoft.com/office/drawing/2014/main" id="{8CF6053D-BF33-42B9-BBE4-E9318ABE318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70159" y="4825879"/>
              <a:ext cx="281856" cy="300587"/>
            </a:xfrm>
            <a:prstGeom prst="rect">
              <a:avLst/>
            </a:prstGeom>
            <a:ln w="19050">
              <a:noFill/>
            </a:ln>
          </p:spPr>
        </p:pic>
      </p:grpSp>
      <p:cxnSp>
        <p:nvCxnSpPr>
          <p:cNvPr id="142" name="Straight Connector 141">
            <a:extLst>
              <a:ext uri="{FF2B5EF4-FFF2-40B4-BE49-F238E27FC236}">
                <a16:creationId xmlns:a16="http://schemas.microsoft.com/office/drawing/2014/main" id="{22491D93-6F6D-4B02-911C-3F451CE91E22}"/>
              </a:ext>
            </a:extLst>
          </p:cNvPr>
          <p:cNvCxnSpPr>
            <a:cxnSpLocks/>
          </p:cNvCxnSpPr>
          <p:nvPr/>
        </p:nvCxnSpPr>
        <p:spPr>
          <a:xfrm>
            <a:off x="1954222" y="487"/>
            <a:ext cx="0" cy="6888317"/>
          </a:xfrm>
          <a:prstGeom prst="line">
            <a:avLst/>
          </a:prstGeom>
          <a:noFill/>
          <a:ln w="19050" cap="flat">
            <a:solidFill>
              <a:schemeClr val="bg1">
                <a:lumMod val="75000"/>
                <a:alpha val="7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11" name="Straight Connector 210">
            <a:extLst>
              <a:ext uri="{FF2B5EF4-FFF2-40B4-BE49-F238E27FC236}">
                <a16:creationId xmlns:a16="http://schemas.microsoft.com/office/drawing/2014/main" id="{2BE9F79E-A741-4C16-A7DE-01DB5115E965}"/>
              </a:ext>
            </a:extLst>
          </p:cNvPr>
          <p:cNvCxnSpPr>
            <a:cxnSpLocks/>
          </p:cNvCxnSpPr>
          <p:nvPr/>
        </p:nvCxnSpPr>
        <p:spPr>
          <a:xfrm>
            <a:off x="5842098" y="5078579"/>
            <a:ext cx="857569" cy="791633"/>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77" name="Straight Connector 176">
            <a:extLst>
              <a:ext uri="{FF2B5EF4-FFF2-40B4-BE49-F238E27FC236}">
                <a16:creationId xmlns:a16="http://schemas.microsoft.com/office/drawing/2014/main" id="{69A29850-6261-4D0D-B27D-D2CE65BA3D03}"/>
              </a:ext>
            </a:extLst>
          </p:cNvPr>
          <p:cNvCxnSpPr>
            <a:cxnSpLocks/>
          </p:cNvCxnSpPr>
          <p:nvPr/>
        </p:nvCxnSpPr>
        <p:spPr>
          <a:xfrm flipH="1" flipV="1">
            <a:off x="6426676" y="-18822"/>
            <a:ext cx="262401" cy="1713128"/>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78" name="Straight Connector 177">
            <a:extLst>
              <a:ext uri="{FF2B5EF4-FFF2-40B4-BE49-F238E27FC236}">
                <a16:creationId xmlns:a16="http://schemas.microsoft.com/office/drawing/2014/main" id="{A5928457-67B3-43E2-A8F9-8210F7B77E0D}"/>
              </a:ext>
            </a:extLst>
          </p:cNvPr>
          <p:cNvCxnSpPr>
            <a:cxnSpLocks/>
          </p:cNvCxnSpPr>
          <p:nvPr/>
        </p:nvCxnSpPr>
        <p:spPr>
          <a:xfrm>
            <a:off x="8981779" y="2695971"/>
            <a:ext cx="1668535" cy="1094560"/>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79" name="Straight Connector 178">
            <a:extLst>
              <a:ext uri="{FF2B5EF4-FFF2-40B4-BE49-F238E27FC236}">
                <a16:creationId xmlns:a16="http://schemas.microsoft.com/office/drawing/2014/main" id="{F4F8A8E8-B748-48F4-AE20-37E57996CCE8}"/>
              </a:ext>
            </a:extLst>
          </p:cNvPr>
          <p:cNvCxnSpPr>
            <a:cxnSpLocks/>
          </p:cNvCxnSpPr>
          <p:nvPr/>
        </p:nvCxnSpPr>
        <p:spPr>
          <a:xfrm>
            <a:off x="3716728" y="2496095"/>
            <a:ext cx="508308" cy="614838"/>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82" name="Straight Connector 181">
            <a:extLst>
              <a:ext uri="{FF2B5EF4-FFF2-40B4-BE49-F238E27FC236}">
                <a16:creationId xmlns:a16="http://schemas.microsoft.com/office/drawing/2014/main" id="{35B1AA9B-3053-469A-BE76-711D93651688}"/>
              </a:ext>
            </a:extLst>
          </p:cNvPr>
          <p:cNvCxnSpPr>
            <a:cxnSpLocks/>
          </p:cNvCxnSpPr>
          <p:nvPr/>
        </p:nvCxnSpPr>
        <p:spPr>
          <a:xfrm>
            <a:off x="10733521" y="2219988"/>
            <a:ext cx="1458479" cy="547445"/>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83" name="Straight Connector 182">
            <a:extLst>
              <a:ext uri="{FF2B5EF4-FFF2-40B4-BE49-F238E27FC236}">
                <a16:creationId xmlns:a16="http://schemas.microsoft.com/office/drawing/2014/main" id="{1B3B99FF-AE98-46C6-97CB-FB39EE945FFE}"/>
              </a:ext>
            </a:extLst>
          </p:cNvPr>
          <p:cNvCxnSpPr>
            <a:cxnSpLocks/>
          </p:cNvCxnSpPr>
          <p:nvPr/>
        </p:nvCxnSpPr>
        <p:spPr>
          <a:xfrm>
            <a:off x="10435936" y="1344271"/>
            <a:ext cx="298288" cy="864426"/>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84" name="Straight Connector 183">
            <a:extLst>
              <a:ext uri="{FF2B5EF4-FFF2-40B4-BE49-F238E27FC236}">
                <a16:creationId xmlns:a16="http://schemas.microsoft.com/office/drawing/2014/main" id="{992D2410-9319-424D-85D0-CA9F7B908C29}"/>
              </a:ext>
            </a:extLst>
          </p:cNvPr>
          <p:cNvCxnSpPr>
            <a:cxnSpLocks/>
          </p:cNvCxnSpPr>
          <p:nvPr/>
        </p:nvCxnSpPr>
        <p:spPr>
          <a:xfrm flipH="1" flipV="1">
            <a:off x="2514444" y="2316512"/>
            <a:ext cx="1232721" cy="206976"/>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85" name="Straight Connector 184">
            <a:extLst>
              <a:ext uri="{FF2B5EF4-FFF2-40B4-BE49-F238E27FC236}">
                <a16:creationId xmlns:a16="http://schemas.microsoft.com/office/drawing/2014/main" id="{D6B812CD-8ADA-4FA6-9F8E-9BB2E0B21180}"/>
              </a:ext>
            </a:extLst>
          </p:cNvPr>
          <p:cNvCxnSpPr>
            <a:cxnSpLocks/>
          </p:cNvCxnSpPr>
          <p:nvPr/>
        </p:nvCxnSpPr>
        <p:spPr>
          <a:xfrm flipV="1">
            <a:off x="2514444" y="1485568"/>
            <a:ext cx="1266201" cy="827903"/>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86" name="Straight Connector 185">
            <a:extLst>
              <a:ext uri="{FF2B5EF4-FFF2-40B4-BE49-F238E27FC236}">
                <a16:creationId xmlns:a16="http://schemas.microsoft.com/office/drawing/2014/main" id="{EB859D37-F115-48C0-A41F-35976F245644}"/>
              </a:ext>
            </a:extLst>
          </p:cNvPr>
          <p:cNvCxnSpPr>
            <a:cxnSpLocks/>
          </p:cNvCxnSpPr>
          <p:nvPr/>
        </p:nvCxnSpPr>
        <p:spPr>
          <a:xfrm flipV="1">
            <a:off x="3772435" y="1485568"/>
            <a:ext cx="1379421" cy="5980"/>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87" name="Straight Connector 186">
            <a:extLst>
              <a:ext uri="{FF2B5EF4-FFF2-40B4-BE49-F238E27FC236}">
                <a16:creationId xmlns:a16="http://schemas.microsoft.com/office/drawing/2014/main" id="{91378466-45F6-4E4B-8072-6983C18DDDBD}"/>
              </a:ext>
            </a:extLst>
          </p:cNvPr>
          <p:cNvCxnSpPr>
            <a:cxnSpLocks/>
          </p:cNvCxnSpPr>
          <p:nvPr/>
        </p:nvCxnSpPr>
        <p:spPr>
          <a:xfrm flipV="1">
            <a:off x="5142726" y="-58484"/>
            <a:ext cx="742002" cy="1544052"/>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88" name="Straight Connector 187">
            <a:extLst>
              <a:ext uri="{FF2B5EF4-FFF2-40B4-BE49-F238E27FC236}">
                <a16:creationId xmlns:a16="http://schemas.microsoft.com/office/drawing/2014/main" id="{680710C2-4368-4D83-AE1A-3F622F232562}"/>
              </a:ext>
            </a:extLst>
          </p:cNvPr>
          <p:cNvCxnSpPr>
            <a:cxnSpLocks/>
          </p:cNvCxnSpPr>
          <p:nvPr/>
        </p:nvCxnSpPr>
        <p:spPr>
          <a:xfrm flipV="1">
            <a:off x="9495415" y="1348532"/>
            <a:ext cx="938693" cy="383512"/>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89" name="Straight Connector 188">
            <a:extLst>
              <a:ext uri="{FF2B5EF4-FFF2-40B4-BE49-F238E27FC236}">
                <a16:creationId xmlns:a16="http://schemas.microsoft.com/office/drawing/2014/main" id="{EBA3E0FE-3E21-41A5-8306-0B97C22BC36B}"/>
              </a:ext>
            </a:extLst>
          </p:cNvPr>
          <p:cNvCxnSpPr>
            <a:cxnSpLocks/>
          </p:cNvCxnSpPr>
          <p:nvPr/>
        </p:nvCxnSpPr>
        <p:spPr>
          <a:xfrm flipH="1" flipV="1">
            <a:off x="8677438" y="1477272"/>
            <a:ext cx="803369" cy="265731"/>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90" name="Straight Connector 189">
            <a:extLst>
              <a:ext uri="{FF2B5EF4-FFF2-40B4-BE49-F238E27FC236}">
                <a16:creationId xmlns:a16="http://schemas.microsoft.com/office/drawing/2014/main" id="{BF6EAC73-190F-4AFA-BCA7-1E1406D3E461}"/>
              </a:ext>
            </a:extLst>
          </p:cNvPr>
          <p:cNvCxnSpPr>
            <a:cxnSpLocks/>
          </p:cNvCxnSpPr>
          <p:nvPr/>
        </p:nvCxnSpPr>
        <p:spPr>
          <a:xfrm flipV="1">
            <a:off x="10437762" y="-4571"/>
            <a:ext cx="476511" cy="1367713"/>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97" name="Straight Connector 196">
            <a:extLst>
              <a:ext uri="{FF2B5EF4-FFF2-40B4-BE49-F238E27FC236}">
                <a16:creationId xmlns:a16="http://schemas.microsoft.com/office/drawing/2014/main" id="{1DDE171A-6960-42C1-BD87-3872A32740C6}"/>
              </a:ext>
            </a:extLst>
          </p:cNvPr>
          <p:cNvCxnSpPr>
            <a:cxnSpLocks/>
          </p:cNvCxnSpPr>
          <p:nvPr/>
        </p:nvCxnSpPr>
        <p:spPr>
          <a:xfrm>
            <a:off x="9142745" y="4971467"/>
            <a:ext cx="381990" cy="1053139"/>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98" name="Straight Connector 197">
            <a:extLst>
              <a:ext uri="{FF2B5EF4-FFF2-40B4-BE49-F238E27FC236}">
                <a16:creationId xmlns:a16="http://schemas.microsoft.com/office/drawing/2014/main" id="{053A8A91-A9CC-4828-B77E-9EB54BDF6484}"/>
              </a:ext>
            </a:extLst>
          </p:cNvPr>
          <p:cNvCxnSpPr>
            <a:cxnSpLocks/>
          </p:cNvCxnSpPr>
          <p:nvPr/>
        </p:nvCxnSpPr>
        <p:spPr>
          <a:xfrm flipV="1">
            <a:off x="9526258" y="5579201"/>
            <a:ext cx="1217495" cy="449971"/>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99" name="Straight Connector 198">
            <a:extLst>
              <a:ext uri="{FF2B5EF4-FFF2-40B4-BE49-F238E27FC236}">
                <a16:creationId xmlns:a16="http://schemas.microsoft.com/office/drawing/2014/main" id="{D9EDB5EA-2AF8-4026-B718-643685FC7094}"/>
              </a:ext>
            </a:extLst>
          </p:cNvPr>
          <p:cNvCxnSpPr>
            <a:cxnSpLocks/>
          </p:cNvCxnSpPr>
          <p:nvPr/>
        </p:nvCxnSpPr>
        <p:spPr>
          <a:xfrm flipV="1">
            <a:off x="7974705" y="4958122"/>
            <a:ext cx="1187746" cy="9033"/>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00" name="Straight Connector 199">
            <a:extLst>
              <a:ext uri="{FF2B5EF4-FFF2-40B4-BE49-F238E27FC236}">
                <a16:creationId xmlns:a16="http://schemas.microsoft.com/office/drawing/2014/main" id="{FC63F150-5092-419E-B4A9-FB9A8E978B9A}"/>
              </a:ext>
            </a:extLst>
          </p:cNvPr>
          <p:cNvCxnSpPr>
            <a:cxnSpLocks/>
          </p:cNvCxnSpPr>
          <p:nvPr/>
        </p:nvCxnSpPr>
        <p:spPr>
          <a:xfrm>
            <a:off x="10772118" y="5579201"/>
            <a:ext cx="1419882" cy="194325"/>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03" name="Straight Connector 202">
            <a:extLst>
              <a:ext uri="{FF2B5EF4-FFF2-40B4-BE49-F238E27FC236}">
                <a16:creationId xmlns:a16="http://schemas.microsoft.com/office/drawing/2014/main" id="{D3603773-3F70-43A7-ABA7-290FF9B9E577}"/>
              </a:ext>
            </a:extLst>
          </p:cNvPr>
          <p:cNvCxnSpPr>
            <a:cxnSpLocks/>
          </p:cNvCxnSpPr>
          <p:nvPr/>
        </p:nvCxnSpPr>
        <p:spPr>
          <a:xfrm flipH="1">
            <a:off x="8988452" y="1743002"/>
            <a:ext cx="510008" cy="917929"/>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grpSp>
        <p:nvGrpSpPr>
          <p:cNvPr id="11" name="Group 10"/>
          <p:cNvGrpSpPr/>
          <p:nvPr/>
        </p:nvGrpSpPr>
        <p:grpSpPr>
          <a:xfrm>
            <a:off x="6192944" y="1491285"/>
            <a:ext cx="2483999" cy="1082662"/>
            <a:chOff x="6192944" y="1491285"/>
            <a:chExt cx="2483999" cy="1082662"/>
          </a:xfrm>
        </p:grpSpPr>
        <p:cxnSp>
          <p:nvCxnSpPr>
            <p:cNvPr id="192" name="Straight Connector 191">
              <a:extLst>
                <a:ext uri="{FF2B5EF4-FFF2-40B4-BE49-F238E27FC236}">
                  <a16:creationId xmlns:a16="http://schemas.microsoft.com/office/drawing/2014/main" id="{C8EE2429-B37C-4303-971F-50F082E5F27E}"/>
                </a:ext>
              </a:extLst>
            </p:cNvPr>
            <p:cNvCxnSpPr>
              <a:cxnSpLocks/>
            </p:cNvCxnSpPr>
            <p:nvPr/>
          </p:nvCxnSpPr>
          <p:spPr>
            <a:xfrm flipV="1">
              <a:off x="6192944" y="1753947"/>
              <a:ext cx="511618" cy="820000"/>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91" name="Straight Connector 190">
              <a:extLst>
                <a:ext uri="{FF2B5EF4-FFF2-40B4-BE49-F238E27FC236}">
                  <a16:creationId xmlns:a16="http://schemas.microsoft.com/office/drawing/2014/main" id="{B9933E74-2E10-4B2E-9B5A-284F5875FF6E}"/>
                </a:ext>
              </a:extLst>
            </p:cNvPr>
            <p:cNvCxnSpPr>
              <a:cxnSpLocks/>
            </p:cNvCxnSpPr>
            <p:nvPr/>
          </p:nvCxnSpPr>
          <p:spPr>
            <a:xfrm flipH="1">
              <a:off x="8096195" y="1491285"/>
              <a:ext cx="580748" cy="975219"/>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04" name="Straight Connector 203">
              <a:extLst>
                <a:ext uri="{FF2B5EF4-FFF2-40B4-BE49-F238E27FC236}">
                  <a16:creationId xmlns:a16="http://schemas.microsoft.com/office/drawing/2014/main" id="{6164DFD3-B6B4-4480-87BC-AA0F2B3EBDB4}"/>
                </a:ext>
              </a:extLst>
            </p:cNvPr>
            <p:cNvCxnSpPr>
              <a:cxnSpLocks/>
            </p:cNvCxnSpPr>
            <p:nvPr/>
          </p:nvCxnSpPr>
          <p:spPr>
            <a:xfrm>
              <a:off x="6704562" y="1753947"/>
              <a:ext cx="1392225" cy="712433"/>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grpSp>
      <p:cxnSp>
        <p:nvCxnSpPr>
          <p:cNvPr id="205" name="Straight Connector 204">
            <a:extLst>
              <a:ext uri="{FF2B5EF4-FFF2-40B4-BE49-F238E27FC236}">
                <a16:creationId xmlns:a16="http://schemas.microsoft.com/office/drawing/2014/main" id="{1F05EA8F-643E-462C-B599-5B30C221E298}"/>
              </a:ext>
            </a:extLst>
          </p:cNvPr>
          <p:cNvCxnSpPr>
            <a:cxnSpLocks/>
          </p:cNvCxnSpPr>
          <p:nvPr/>
        </p:nvCxnSpPr>
        <p:spPr>
          <a:xfrm flipH="1" flipV="1">
            <a:off x="8091447" y="634995"/>
            <a:ext cx="592348" cy="854922"/>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06" name="Straight Connector 205">
            <a:extLst>
              <a:ext uri="{FF2B5EF4-FFF2-40B4-BE49-F238E27FC236}">
                <a16:creationId xmlns:a16="http://schemas.microsoft.com/office/drawing/2014/main" id="{7A2AFCD4-3975-4CF5-9A04-0C4C3BB7D305}"/>
              </a:ext>
            </a:extLst>
          </p:cNvPr>
          <p:cNvCxnSpPr>
            <a:cxnSpLocks/>
          </p:cNvCxnSpPr>
          <p:nvPr/>
        </p:nvCxnSpPr>
        <p:spPr>
          <a:xfrm flipH="1">
            <a:off x="10673908" y="1978741"/>
            <a:ext cx="1567751" cy="1785718"/>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07" name="Straight Connector 206">
            <a:extLst>
              <a:ext uri="{FF2B5EF4-FFF2-40B4-BE49-F238E27FC236}">
                <a16:creationId xmlns:a16="http://schemas.microsoft.com/office/drawing/2014/main" id="{AA503B7B-7589-4648-B273-5952F362EF73}"/>
              </a:ext>
            </a:extLst>
          </p:cNvPr>
          <p:cNvCxnSpPr>
            <a:cxnSpLocks/>
          </p:cNvCxnSpPr>
          <p:nvPr/>
        </p:nvCxnSpPr>
        <p:spPr>
          <a:xfrm flipV="1">
            <a:off x="9328414" y="3777181"/>
            <a:ext cx="1335250" cy="547522"/>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13" name="Straight Connector 212">
            <a:extLst>
              <a:ext uri="{FF2B5EF4-FFF2-40B4-BE49-F238E27FC236}">
                <a16:creationId xmlns:a16="http://schemas.microsoft.com/office/drawing/2014/main" id="{390A30F9-6F46-4471-A4AB-3F823E4D49AE}"/>
              </a:ext>
            </a:extLst>
          </p:cNvPr>
          <p:cNvCxnSpPr>
            <a:cxnSpLocks/>
          </p:cNvCxnSpPr>
          <p:nvPr/>
        </p:nvCxnSpPr>
        <p:spPr>
          <a:xfrm flipH="1" flipV="1">
            <a:off x="3388380" y="611361"/>
            <a:ext cx="382375" cy="883340"/>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
        <p:nvSpPr>
          <p:cNvPr id="214" name="Rectangle 213">
            <a:extLst>
              <a:ext uri="{FF2B5EF4-FFF2-40B4-BE49-F238E27FC236}">
                <a16:creationId xmlns:a16="http://schemas.microsoft.com/office/drawing/2014/main" id="{6BBCB851-E6EE-4C48-9545-DDAB86416409}"/>
              </a:ext>
            </a:extLst>
          </p:cNvPr>
          <p:cNvSpPr/>
          <p:nvPr/>
        </p:nvSpPr>
        <p:spPr bwMode="auto">
          <a:xfrm>
            <a:off x="4267982" y="3414462"/>
            <a:ext cx="5629864" cy="58486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367" rtl="0" eaLnBrk="1" fontAlgn="base" latinLnBrk="0" hangingPunct="1">
              <a:lnSpc>
                <a:spcPct val="90000"/>
              </a:lnSpc>
              <a:spcBef>
                <a:spcPct val="0"/>
              </a:spcBef>
              <a:spcAft>
                <a:spcPct val="0"/>
              </a:spcAft>
              <a:buClrTx/>
              <a:buSzTx/>
              <a:buFontTx/>
              <a:buNone/>
              <a:tabLst/>
              <a:defRPr/>
            </a:pPr>
            <a:r>
              <a:rPr kumimoji="0" lang="en-US" sz="4000" b="0" i="0" u="none" strike="noStrike" kern="0" cap="none" spc="49" normalizeH="0" baseline="0" noProof="0" dirty="0">
                <a:ln w="3175">
                  <a:noFill/>
                </a:ln>
                <a:solidFill>
                  <a:srgbClr val="505050"/>
                </a:solidFill>
                <a:effectLst/>
                <a:uLnTx/>
                <a:uFillTx/>
                <a:latin typeface="Segoe UI Light" panose="020B0502040204020203" pitchFamily="34" charset="0"/>
                <a:ea typeface="+mn-ea"/>
                <a:cs typeface="Segoe UI Light" panose="020B0502040204020203" pitchFamily="34" charset="0"/>
              </a:rPr>
              <a:t>AI for every developer and every scenario</a:t>
            </a:r>
          </a:p>
        </p:txBody>
      </p:sp>
      <p:sp>
        <p:nvSpPr>
          <p:cNvPr id="215" name="Rectangle 214">
            <a:extLst>
              <a:ext uri="{FF2B5EF4-FFF2-40B4-BE49-F238E27FC236}">
                <a16:creationId xmlns:a16="http://schemas.microsoft.com/office/drawing/2014/main" id="{4DFD79B8-5E30-4B9A-A109-9000A347CB8C}"/>
              </a:ext>
            </a:extLst>
          </p:cNvPr>
          <p:cNvSpPr/>
          <p:nvPr/>
        </p:nvSpPr>
        <p:spPr bwMode="auto">
          <a:xfrm>
            <a:off x="4005258" y="2460715"/>
            <a:ext cx="1792210" cy="184026"/>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45720" rIns="0" bIns="45720" numCol="1" rtlCol="0" anchor="ctr" anchorCtr="0" compatLnSpc="1">
            <a:prstTxWarp prst="textNoShape">
              <a:avLst/>
            </a:prstTxWarp>
          </a:bodyPr>
          <a:lstStyle/>
          <a:p>
            <a:pPr marL="0" marR="0" lvl="0" indent="0" algn="l" defTabSz="914102" rtl="0" eaLnBrk="1" fontAlgn="base" latinLnBrk="0" hangingPunct="1">
              <a:lnSpc>
                <a:spcPct val="90000"/>
              </a:lnSpc>
              <a:spcBef>
                <a:spcPts val="294"/>
              </a:spcBef>
              <a:spcAft>
                <a:spcPts val="588"/>
              </a:spcAft>
              <a:buClrTx/>
              <a:buSzTx/>
              <a:buFontTx/>
              <a:buNone/>
              <a:tabLst/>
              <a:defRPr/>
            </a:pPr>
            <a:r>
              <a:rPr kumimoji="0" lang="en-US" sz="1400" b="1" i="0" u="none" strike="noStrike" kern="0" cap="none" spc="0" normalizeH="0" baseline="0" noProof="0" dirty="0">
                <a:ln>
                  <a:noFill/>
                </a:ln>
                <a:gradFill>
                  <a:gsLst>
                    <a:gs pos="0">
                      <a:srgbClr val="353535"/>
                    </a:gs>
                    <a:gs pos="100000">
                      <a:srgbClr val="353535"/>
                    </a:gs>
                  </a:gsLst>
                  <a:lin ang="5400000" scaled="0"/>
                </a:gradFill>
                <a:effectLst/>
                <a:uLnTx/>
                <a:uFillTx/>
                <a:latin typeface="Segoe UI" charset="0"/>
                <a:ea typeface="Segoe UI" charset="0"/>
                <a:cs typeface="Segoe UI" charset="0"/>
              </a:rPr>
              <a:t>Language APIs</a:t>
            </a:r>
          </a:p>
        </p:txBody>
      </p:sp>
      <p:sp>
        <p:nvSpPr>
          <p:cNvPr id="216" name="Rectangle 215">
            <a:extLst>
              <a:ext uri="{FF2B5EF4-FFF2-40B4-BE49-F238E27FC236}">
                <a16:creationId xmlns:a16="http://schemas.microsoft.com/office/drawing/2014/main" id="{E4FB5653-CF94-4BA6-860A-DE4DA312692F}"/>
              </a:ext>
            </a:extLst>
          </p:cNvPr>
          <p:cNvSpPr/>
          <p:nvPr/>
        </p:nvSpPr>
        <p:spPr bwMode="auto">
          <a:xfrm>
            <a:off x="7004901" y="1429461"/>
            <a:ext cx="1603025" cy="468201"/>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45720" rIns="0" bIns="45720" numCol="1" rtlCol="0" anchor="ctr" anchorCtr="0" compatLnSpc="1">
            <a:prstTxWarp prst="textNoShape">
              <a:avLst/>
            </a:prstTxWarp>
          </a:bodyPr>
          <a:lstStyle/>
          <a:p>
            <a:pPr marL="0" marR="0" lvl="0" indent="0" algn="l" defTabSz="914102" rtl="0" eaLnBrk="1" fontAlgn="base" latinLnBrk="0" hangingPunct="1">
              <a:lnSpc>
                <a:spcPct val="90000"/>
              </a:lnSpc>
              <a:spcBef>
                <a:spcPts val="294"/>
              </a:spcBef>
              <a:spcAft>
                <a:spcPts val="588"/>
              </a:spcAft>
              <a:buClrTx/>
              <a:buSzTx/>
              <a:buFontTx/>
              <a:buNone/>
              <a:tabLst/>
              <a:defRPr/>
            </a:pPr>
            <a:r>
              <a:rPr kumimoji="0" lang="en-US" sz="1400" b="1" i="0" u="none" strike="noStrike" kern="0" cap="none" spc="0" normalizeH="0" baseline="0" noProof="0" dirty="0">
                <a:ln>
                  <a:noFill/>
                </a:ln>
                <a:gradFill>
                  <a:gsLst>
                    <a:gs pos="0">
                      <a:srgbClr val="353535"/>
                    </a:gs>
                    <a:gs pos="100000">
                      <a:srgbClr val="353535"/>
                    </a:gs>
                  </a:gsLst>
                  <a:lin ang="5400000" scaled="0"/>
                </a:gradFill>
                <a:effectLst/>
                <a:uLnTx/>
                <a:uFillTx/>
                <a:latin typeface="Segoe UI" charset="0"/>
                <a:ea typeface="Segoe UI" charset="0"/>
                <a:cs typeface="Segoe UI" charset="0"/>
              </a:rPr>
              <a:t>Azure Data Warehouse</a:t>
            </a:r>
          </a:p>
        </p:txBody>
      </p:sp>
      <p:sp>
        <p:nvSpPr>
          <p:cNvPr id="217" name="Rectangle 216">
            <a:extLst>
              <a:ext uri="{FF2B5EF4-FFF2-40B4-BE49-F238E27FC236}">
                <a16:creationId xmlns:a16="http://schemas.microsoft.com/office/drawing/2014/main" id="{4BAE5B5A-7588-4834-A162-6D8F82233F8F}"/>
              </a:ext>
            </a:extLst>
          </p:cNvPr>
          <p:cNvSpPr/>
          <p:nvPr/>
        </p:nvSpPr>
        <p:spPr bwMode="auto">
          <a:xfrm>
            <a:off x="6965073" y="5670641"/>
            <a:ext cx="1562413" cy="233304"/>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45720" rIns="0" bIns="45720" numCol="1" rtlCol="0" anchor="ctr" anchorCtr="0" compatLnSpc="1">
            <a:prstTxWarp prst="textNoShape">
              <a:avLst/>
            </a:prstTxWarp>
          </a:bodyPr>
          <a:lstStyle/>
          <a:p>
            <a:pPr marL="0" marR="0" lvl="0" indent="0" algn="l" defTabSz="914102" rtl="0" eaLnBrk="1" fontAlgn="base" latinLnBrk="0" hangingPunct="1">
              <a:lnSpc>
                <a:spcPct val="90000"/>
              </a:lnSpc>
              <a:spcBef>
                <a:spcPts val="294"/>
              </a:spcBef>
              <a:spcAft>
                <a:spcPts val="588"/>
              </a:spcAft>
              <a:buClrTx/>
              <a:buSzTx/>
              <a:buFontTx/>
              <a:buNone/>
              <a:tabLst/>
              <a:defRPr/>
            </a:pPr>
            <a:r>
              <a:rPr kumimoji="0" lang="en-US" sz="1400" b="1" i="0" u="none" strike="noStrike" kern="0" cap="none" spc="0" normalizeH="0" baseline="0" noProof="0" dirty="0">
                <a:ln>
                  <a:noFill/>
                </a:ln>
                <a:gradFill>
                  <a:gsLst>
                    <a:gs pos="0">
                      <a:srgbClr val="353535"/>
                    </a:gs>
                    <a:gs pos="100000">
                      <a:srgbClr val="353535"/>
                    </a:gs>
                  </a:gsLst>
                  <a:lin ang="5400000" scaled="0"/>
                </a:gradFill>
                <a:effectLst/>
                <a:uLnTx/>
                <a:uFillTx/>
                <a:latin typeface="Segoe UI" charset="0"/>
                <a:ea typeface="Segoe UI" charset="0"/>
                <a:cs typeface="Segoe UI" charset="0"/>
              </a:rPr>
              <a:t>Azure Bot </a:t>
            </a:r>
            <a:br>
              <a:rPr kumimoji="0" lang="en-US" sz="1400" b="1" i="0" u="none" strike="noStrike" kern="0" cap="none" spc="0" normalizeH="0" baseline="0" noProof="0" dirty="0">
                <a:ln>
                  <a:noFill/>
                </a:ln>
                <a:gradFill>
                  <a:gsLst>
                    <a:gs pos="0">
                      <a:srgbClr val="353535"/>
                    </a:gs>
                    <a:gs pos="100000">
                      <a:srgbClr val="353535"/>
                    </a:gs>
                  </a:gsLst>
                  <a:lin ang="5400000" scaled="0"/>
                </a:gradFill>
                <a:effectLst/>
                <a:uLnTx/>
                <a:uFillTx/>
                <a:latin typeface="Segoe UI" charset="0"/>
                <a:ea typeface="Segoe UI" charset="0"/>
                <a:cs typeface="Segoe UI" charset="0"/>
              </a:rPr>
            </a:br>
            <a:r>
              <a:rPr kumimoji="0" lang="en-US" sz="1400" b="1" i="0" u="none" strike="noStrike" kern="0" cap="none" spc="0" normalizeH="0" baseline="0" noProof="0" dirty="0">
                <a:ln>
                  <a:noFill/>
                </a:ln>
                <a:gradFill>
                  <a:gsLst>
                    <a:gs pos="0">
                      <a:srgbClr val="353535"/>
                    </a:gs>
                    <a:gs pos="100000">
                      <a:srgbClr val="353535"/>
                    </a:gs>
                  </a:gsLst>
                  <a:lin ang="5400000" scaled="0"/>
                </a:gradFill>
                <a:effectLst/>
                <a:uLnTx/>
                <a:uFillTx/>
                <a:latin typeface="Segoe UI" charset="0"/>
                <a:ea typeface="Segoe UI" charset="0"/>
                <a:cs typeface="Segoe UI" charset="0"/>
              </a:rPr>
              <a:t>Service</a:t>
            </a:r>
          </a:p>
        </p:txBody>
      </p:sp>
      <p:sp>
        <p:nvSpPr>
          <p:cNvPr id="218" name="Rectangle 217">
            <a:extLst>
              <a:ext uri="{FF2B5EF4-FFF2-40B4-BE49-F238E27FC236}">
                <a16:creationId xmlns:a16="http://schemas.microsoft.com/office/drawing/2014/main" id="{15A7EC1F-33B7-4A9A-9743-C98D391447BA}"/>
              </a:ext>
            </a:extLst>
          </p:cNvPr>
          <p:cNvSpPr/>
          <p:nvPr/>
        </p:nvSpPr>
        <p:spPr bwMode="auto">
          <a:xfrm>
            <a:off x="9257488" y="2572922"/>
            <a:ext cx="1920240" cy="233304"/>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0" bIns="45720" numCol="1" rtlCol="0" anchor="ctr" anchorCtr="0" compatLnSpc="1">
            <a:prstTxWarp prst="textNoShape">
              <a:avLst/>
            </a:prstTxWarp>
          </a:bodyPr>
          <a:lstStyle/>
          <a:p>
            <a:pPr marL="0" marR="0" lvl="0" indent="0" algn="l" defTabSz="914102" rtl="0" eaLnBrk="1" fontAlgn="base" latinLnBrk="0" hangingPunct="1">
              <a:lnSpc>
                <a:spcPct val="90000"/>
              </a:lnSpc>
              <a:spcBef>
                <a:spcPts val="294"/>
              </a:spcBef>
              <a:spcAft>
                <a:spcPts val="588"/>
              </a:spcAft>
              <a:buClrTx/>
              <a:buSzTx/>
              <a:buFontTx/>
              <a:buNone/>
              <a:tabLst/>
              <a:defRPr/>
            </a:pPr>
            <a:r>
              <a:rPr kumimoji="0" lang="en-US" sz="1400" b="1" i="0" u="none" strike="noStrike" kern="0" cap="none" spc="0" normalizeH="0" baseline="0" noProof="0" dirty="0">
                <a:ln>
                  <a:noFill/>
                </a:ln>
                <a:gradFill>
                  <a:gsLst>
                    <a:gs pos="0">
                      <a:srgbClr val="353535"/>
                    </a:gs>
                    <a:gs pos="100000">
                      <a:srgbClr val="353535"/>
                    </a:gs>
                  </a:gsLst>
                  <a:lin ang="5400000" scaled="0"/>
                </a:gradFill>
                <a:effectLst/>
                <a:uLnTx/>
                <a:uFillTx/>
                <a:latin typeface="Segoe UI" charset="0"/>
                <a:ea typeface="Segoe UI" charset="0"/>
                <a:cs typeface="Segoe UI" charset="0"/>
              </a:rPr>
              <a:t>Azure SQL Database</a:t>
            </a:r>
          </a:p>
        </p:txBody>
      </p:sp>
      <p:sp>
        <p:nvSpPr>
          <p:cNvPr id="219" name="Rectangle 218">
            <a:extLst>
              <a:ext uri="{FF2B5EF4-FFF2-40B4-BE49-F238E27FC236}">
                <a16:creationId xmlns:a16="http://schemas.microsoft.com/office/drawing/2014/main" id="{5AD2C4CA-6F8C-45B6-929C-1F86605DE043}"/>
              </a:ext>
            </a:extLst>
          </p:cNvPr>
          <p:cNvSpPr/>
          <p:nvPr/>
        </p:nvSpPr>
        <p:spPr bwMode="auto">
          <a:xfrm>
            <a:off x="9416269" y="4876503"/>
            <a:ext cx="1828800" cy="202787"/>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0" bIns="45720" numCol="1" rtlCol="0" anchor="ctr" anchorCtr="0" compatLnSpc="1">
            <a:prstTxWarp prst="textNoShape">
              <a:avLst/>
            </a:prstTxWarp>
          </a:bodyPr>
          <a:lstStyle/>
          <a:p>
            <a:pPr marL="0" marR="0" lvl="0" indent="0" algn="l" defTabSz="914102" rtl="0" eaLnBrk="1" fontAlgn="base" latinLnBrk="0" hangingPunct="1">
              <a:lnSpc>
                <a:spcPct val="90000"/>
              </a:lnSpc>
              <a:spcBef>
                <a:spcPts val="294"/>
              </a:spcBef>
              <a:spcAft>
                <a:spcPts val="588"/>
              </a:spcAft>
              <a:buClrTx/>
              <a:buSzTx/>
              <a:buFontTx/>
              <a:buNone/>
              <a:tabLst/>
              <a:defRPr/>
            </a:pPr>
            <a:r>
              <a:rPr lang="en-US" sz="1400" b="1" kern="0" dirty="0">
                <a:gradFill>
                  <a:gsLst>
                    <a:gs pos="0">
                      <a:srgbClr val="353535"/>
                    </a:gs>
                    <a:gs pos="100000">
                      <a:srgbClr val="353535"/>
                    </a:gs>
                  </a:gsLst>
                  <a:lin ang="5400000" scaled="0"/>
                </a:gradFill>
                <a:latin typeface="Segoe UI" charset="0"/>
                <a:ea typeface="Segoe UI" charset="0"/>
                <a:cs typeface="Segoe UI" charset="0"/>
              </a:rPr>
              <a:t>Cognitive Services</a:t>
            </a:r>
            <a:endParaRPr kumimoji="0" lang="en-US" sz="1400" b="1" i="0" u="none" strike="noStrike" kern="0" cap="none" spc="0" normalizeH="0" baseline="0" noProof="0" dirty="0">
              <a:ln>
                <a:noFill/>
              </a:ln>
              <a:gradFill>
                <a:gsLst>
                  <a:gs pos="0">
                    <a:srgbClr val="353535"/>
                  </a:gs>
                  <a:gs pos="100000">
                    <a:srgbClr val="353535"/>
                  </a:gs>
                </a:gsLst>
                <a:lin ang="5400000" scaled="0"/>
              </a:gradFill>
              <a:effectLst/>
              <a:uLnTx/>
              <a:uFillTx/>
              <a:latin typeface="Segoe UI" charset="0"/>
              <a:ea typeface="Segoe UI" charset="0"/>
              <a:cs typeface="Segoe UI" charset="0"/>
            </a:endParaRPr>
          </a:p>
        </p:txBody>
      </p:sp>
      <p:sp>
        <p:nvSpPr>
          <p:cNvPr id="221" name="Oval 220">
            <a:extLst>
              <a:ext uri="{FF2B5EF4-FFF2-40B4-BE49-F238E27FC236}">
                <a16:creationId xmlns:a16="http://schemas.microsoft.com/office/drawing/2014/main" id="{EAB920A8-7852-4DA5-8120-CFBBE9B86EAC}"/>
              </a:ext>
            </a:extLst>
          </p:cNvPr>
          <p:cNvSpPr/>
          <p:nvPr/>
        </p:nvSpPr>
        <p:spPr bwMode="auto">
          <a:xfrm>
            <a:off x="5059178" y="1404069"/>
            <a:ext cx="166236" cy="166236"/>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222" name="Oval 221">
            <a:extLst>
              <a:ext uri="{FF2B5EF4-FFF2-40B4-BE49-F238E27FC236}">
                <a16:creationId xmlns:a16="http://schemas.microsoft.com/office/drawing/2014/main" id="{F93FB01C-4442-4911-98F4-8C7C2BC608D0}"/>
              </a:ext>
            </a:extLst>
          </p:cNvPr>
          <p:cNvSpPr/>
          <p:nvPr/>
        </p:nvSpPr>
        <p:spPr bwMode="auto">
          <a:xfrm>
            <a:off x="3689317" y="1415311"/>
            <a:ext cx="166236" cy="166236"/>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223" name="Oval 222">
            <a:extLst>
              <a:ext uri="{FF2B5EF4-FFF2-40B4-BE49-F238E27FC236}">
                <a16:creationId xmlns:a16="http://schemas.microsoft.com/office/drawing/2014/main" id="{8A7DF072-E22B-4707-AEE8-F15B5F804F92}"/>
              </a:ext>
            </a:extLst>
          </p:cNvPr>
          <p:cNvSpPr/>
          <p:nvPr/>
        </p:nvSpPr>
        <p:spPr bwMode="auto">
          <a:xfrm>
            <a:off x="2426456" y="2226485"/>
            <a:ext cx="166236" cy="166236"/>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229" name="Oval 228">
            <a:extLst>
              <a:ext uri="{FF2B5EF4-FFF2-40B4-BE49-F238E27FC236}">
                <a16:creationId xmlns:a16="http://schemas.microsoft.com/office/drawing/2014/main" id="{D04E57A9-2B37-48B8-9B6A-98512BABC1AA}"/>
              </a:ext>
            </a:extLst>
          </p:cNvPr>
          <p:cNvSpPr/>
          <p:nvPr/>
        </p:nvSpPr>
        <p:spPr bwMode="auto">
          <a:xfrm>
            <a:off x="9443664" y="5936536"/>
            <a:ext cx="166236" cy="166236"/>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230" name="Oval 229">
            <a:extLst>
              <a:ext uri="{FF2B5EF4-FFF2-40B4-BE49-F238E27FC236}">
                <a16:creationId xmlns:a16="http://schemas.microsoft.com/office/drawing/2014/main" id="{63C773EE-B210-49D0-9654-E0BFF48C8393}"/>
              </a:ext>
            </a:extLst>
          </p:cNvPr>
          <p:cNvSpPr/>
          <p:nvPr/>
        </p:nvSpPr>
        <p:spPr bwMode="auto">
          <a:xfrm>
            <a:off x="10677377" y="5502786"/>
            <a:ext cx="166236" cy="166236"/>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231" name="Oval 230">
            <a:extLst>
              <a:ext uri="{FF2B5EF4-FFF2-40B4-BE49-F238E27FC236}">
                <a16:creationId xmlns:a16="http://schemas.microsoft.com/office/drawing/2014/main" id="{2D043D74-B456-4891-A0C4-561ED377B692}"/>
              </a:ext>
            </a:extLst>
          </p:cNvPr>
          <p:cNvSpPr/>
          <p:nvPr/>
        </p:nvSpPr>
        <p:spPr bwMode="auto">
          <a:xfrm>
            <a:off x="9255551" y="4239419"/>
            <a:ext cx="166236" cy="166236"/>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232" name="Oval 231">
            <a:extLst>
              <a:ext uri="{FF2B5EF4-FFF2-40B4-BE49-F238E27FC236}">
                <a16:creationId xmlns:a16="http://schemas.microsoft.com/office/drawing/2014/main" id="{06C56956-F446-4759-A378-945FA46ABB23}"/>
              </a:ext>
            </a:extLst>
          </p:cNvPr>
          <p:cNvSpPr/>
          <p:nvPr/>
        </p:nvSpPr>
        <p:spPr bwMode="auto">
          <a:xfrm>
            <a:off x="10573125" y="3701756"/>
            <a:ext cx="166236" cy="166236"/>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233" name="Oval 232">
            <a:extLst>
              <a:ext uri="{FF2B5EF4-FFF2-40B4-BE49-F238E27FC236}">
                <a16:creationId xmlns:a16="http://schemas.microsoft.com/office/drawing/2014/main" id="{B4B6A5DF-871D-4287-8CD1-B963E8F43411}"/>
              </a:ext>
            </a:extLst>
          </p:cNvPr>
          <p:cNvSpPr/>
          <p:nvPr/>
        </p:nvSpPr>
        <p:spPr bwMode="auto">
          <a:xfrm>
            <a:off x="9390433" y="1657396"/>
            <a:ext cx="166236" cy="166236"/>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234" name="Oval 233">
            <a:extLst>
              <a:ext uri="{FF2B5EF4-FFF2-40B4-BE49-F238E27FC236}">
                <a16:creationId xmlns:a16="http://schemas.microsoft.com/office/drawing/2014/main" id="{EA836D92-A19F-49DA-ADCA-69DF257D5539}"/>
              </a:ext>
            </a:extLst>
          </p:cNvPr>
          <p:cNvSpPr/>
          <p:nvPr/>
        </p:nvSpPr>
        <p:spPr bwMode="auto">
          <a:xfrm>
            <a:off x="10332771" y="1273697"/>
            <a:ext cx="166236" cy="166236"/>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235" name="Oval 234">
            <a:extLst>
              <a:ext uri="{FF2B5EF4-FFF2-40B4-BE49-F238E27FC236}">
                <a16:creationId xmlns:a16="http://schemas.microsoft.com/office/drawing/2014/main" id="{8AFDC006-065A-421E-B3D4-8301C05C49F2}"/>
              </a:ext>
            </a:extLst>
          </p:cNvPr>
          <p:cNvSpPr/>
          <p:nvPr/>
        </p:nvSpPr>
        <p:spPr bwMode="auto">
          <a:xfrm>
            <a:off x="8596307" y="1401840"/>
            <a:ext cx="166236" cy="166236"/>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236" name="Oval 235">
            <a:extLst>
              <a:ext uri="{FF2B5EF4-FFF2-40B4-BE49-F238E27FC236}">
                <a16:creationId xmlns:a16="http://schemas.microsoft.com/office/drawing/2014/main" id="{1CF4CBCC-62A1-4532-A3DF-3CCC488044EF}"/>
              </a:ext>
            </a:extLst>
          </p:cNvPr>
          <p:cNvSpPr/>
          <p:nvPr/>
        </p:nvSpPr>
        <p:spPr bwMode="auto">
          <a:xfrm>
            <a:off x="8008182" y="2384662"/>
            <a:ext cx="166236" cy="166236"/>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237" name="Oval 236">
            <a:extLst>
              <a:ext uri="{FF2B5EF4-FFF2-40B4-BE49-F238E27FC236}">
                <a16:creationId xmlns:a16="http://schemas.microsoft.com/office/drawing/2014/main" id="{C90EEB26-8712-453C-9553-F87F556BE15C}"/>
              </a:ext>
            </a:extLst>
          </p:cNvPr>
          <p:cNvSpPr/>
          <p:nvPr/>
        </p:nvSpPr>
        <p:spPr bwMode="auto">
          <a:xfrm>
            <a:off x="6098933" y="2494417"/>
            <a:ext cx="166236" cy="166236"/>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238" name="Oval 237">
            <a:extLst>
              <a:ext uri="{FF2B5EF4-FFF2-40B4-BE49-F238E27FC236}">
                <a16:creationId xmlns:a16="http://schemas.microsoft.com/office/drawing/2014/main" id="{8D557CAB-8AC7-40ED-897F-104780503736}"/>
              </a:ext>
            </a:extLst>
          </p:cNvPr>
          <p:cNvSpPr/>
          <p:nvPr/>
        </p:nvSpPr>
        <p:spPr bwMode="auto">
          <a:xfrm>
            <a:off x="7899986" y="4879521"/>
            <a:ext cx="166236" cy="166236"/>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239" name="Oval 238">
            <a:extLst>
              <a:ext uri="{FF2B5EF4-FFF2-40B4-BE49-F238E27FC236}">
                <a16:creationId xmlns:a16="http://schemas.microsoft.com/office/drawing/2014/main" id="{31A2B650-0507-4540-9830-1F7DB3BCC4B5}"/>
              </a:ext>
            </a:extLst>
          </p:cNvPr>
          <p:cNvSpPr/>
          <p:nvPr/>
        </p:nvSpPr>
        <p:spPr bwMode="auto">
          <a:xfrm>
            <a:off x="10650405" y="2136870"/>
            <a:ext cx="166236" cy="166236"/>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240" name="Oval 239">
            <a:extLst>
              <a:ext uri="{FF2B5EF4-FFF2-40B4-BE49-F238E27FC236}">
                <a16:creationId xmlns:a16="http://schemas.microsoft.com/office/drawing/2014/main" id="{E0A7A4B2-329B-45DA-907B-4BE14BAAAF1F}"/>
              </a:ext>
            </a:extLst>
          </p:cNvPr>
          <p:cNvSpPr/>
          <p:nvPr/>
        </p:nvSpPr>
        <p:spPr bwMode="auto">
          <a:xfrm>
            <a:off x="4173635" y="3070971"/>
            <a:ext cx="166236" cy="166236"/>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241" name="Oval 240">
            <a:extLst>
              <a:ext uri="{FF2B5EF4-FFF2-40B4-BE49-F238E27FC236}">
                <a16:creationId xmlns:a16="http://schemas.microsoft.com/office/drawing/2014/main" id="{FD9DCF15-5F7B-4DFF-A0AA-861751AF3AC7}"/>
              </a:ext>
            </a:extLst>
          </p:cNvPr>
          <p:cNvSpPr/>
          <p:nvPr/>
        </p:nvSpPr>
        <p:spPr bwMode="auto">
          <a:xfrm>
            <a:off x="3320131" y="524513"/>
            <a:ext cx="166236" cy="166236"/>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242" name="Oval 241">
            <a:extLst>
              <a:ext uri="{FF2B5EF4-FFF2-40B4-BE49-F238E27FC236}">
                <a16:creationId xmlns:a16="http://schemas.microsoft.com/office/drawing/2014/main" id="{332E5D2F-25A0-40CC-8235-60FABA9627D6}"/>
              </a:ext>
            </a:extLst>
          </p:cNvPr>
          <p:cNvSpPr/>
          <p:nvPr/>
        </p:nvSpPr>
        <p:spPr bwMode="auto">
          <a:xfrm>
            <a:off x="8021095" y="584260"/>
            <a:ext cx="166236" cy="166236"/>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243" name="Oval 242">
            <a:extLst>
              <a:ext uri="{FF2B5EF4-FFF2-40B4-BE49-F238E27FC236}">
                <a16:creationId xmlns:a16="http://schemas.microsoft.com/office/drawing/2014/main" id="{86E6C728-1B2B-4F4E-8076-9E58740D43D9}"/>
              </a:ext>
            </a:extLst>
          </p:cNvPr>
          <p:cNvSpPr/>
          <p:nvPr/>
        </p:nvSpPr>
        <p:spPr bwMode="auto">
          <a:xfrm>
            <a:off x="11637173" y="2500409"/>
            <a:ext cx="166236" cy="166236"/>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245" name="Oval 244">
            <a:extLst>
              <a:ext uri="{FF2B5EF4-FFF2-40B4-BE49-F238E27FC236}">
                <a16:creationId xmlns:a16="http://schemas.microsoft.com/office/drawing/2014/main" id="{320BEBA8-B3B6-4832-884A-CDE003AD799B}"/>
              </a:ext>
            </a:extLst>
          </p:cNvPr>
          <p:cNvSpPr/>
          <p:nvPr/>
        </p:nvSpPr>
        <p:spPr bwMode="auto">
          <a:xfrm>
            <a:off x="3457410" y="2303444"/>
            <a:ext cx="545684" cy="545685"/>
          </a:xfrm>
          <a:prstGeom prst="ellipse">
            <a:avLst/>
          </a:prstGeom>
          <a:solidFill>
            <a:srgbClr val="00B0F0"/>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254" name="Group 253">
            <a:extLst>
              <a:ext uri="{FF2B5EF4-FFF2-40B4-BE49-F238E27FC236}">
                <a16:creationId xmlns:a16="http://schemas.microsoft.com/office/drawing/2014/main" id="{A12305F9-6ACD-47DB-924E-0B0A5B7B5FEC}"/>
              </a:ext>
            </a:extLst>
          </p:cNvPr>
          <p:cNvGrpSpPr/>
          <p:nvPr/>
        </p:nvGrpSpPr>
        <p:grpSpPr>
          <a:xfrm>
            <a:off x="6444329" y="1433056"/>
            <a:ext cx="545684" cy="545685"/>
            <a:chOff x="5728538" y="1043093"/>
            <a:chExt cx="593351" cy="593351"/>
          </a:xfrm>
        </p:grpSpPr>
        <p:sp>
          <p:nvSpPr>
            <p:cNvPr id="255" name="Oval 254">
              <a:extLst>
                <a:ext uri="{FF2B5EF4-FFF2-40B4-BE49-F238E27FC236}">
                  <a16:creationId xmlns:a16="http://schemas.microsoft.com/office/drawing/2014/main" id="{778C2DAB-8D53-4BC1-B1D3-E214B696B9BB}"/>
                </a:ext>
              </a:extLst>
            </p:cNvPr>
            <p:cNvSpPr/>
            <p:nvPr/>
          </p:nvSpPr>
          <p:spPr bwMode="auto">
            <a:xfrm>
              <a:off x="5728538" y="1043093"/>
              <a:ext cx="593351" cy="593351"/>
            </a:xfrm>
            <a:prstGeom prst="ellipse">
              <a:avLst/>
            </a:prstGeom>
            <a:solidFill>
              <a:srgbClr val="00B0F0"/>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256" name="Graphic 10">
              <a:extLst>
                <a:ext uri="{FF2B5EF4-FFF2-40B4-BE49-F238E27FC236}">
                  <a16:creationId xmlns:a16="http://schemas.microsoft.com/office/drawing/2014/main" id="{7E32E91E-98E2-485A-81FE-1BEE4A8B021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852724" y="1170780"/>
              <a:ext cx="346922" cy="346922"/>
            </a:xfrm>
            <a:prstGeom prst="rect">
              <a:avLst/>
            </a:prstGeom>
            <a:ln w="19050">
              <a:noFill/>
            </a:ln>
          </p:spPr>
        </p:pic>
      </p:grpSp>
      <p:grpSp>
        <p:nvGrpSpPr>
          <p:cNvPr id="257" name="Group 256">
            <a:extLst>
              <a:ext uri="{FF2B5EF4-FFF2-40B4-BE49-F238E27FC236}">
                <a16:creationId xmlns:a16="http://schemas.microsoft.com/office/drawing/2014/main" id="{BF28DE39-D14A-4EC2-B1B7-DEBBA7696F26}"/>
              </a:ext>
            </a:extLst>
          </p:cNvPr>
          <p:cNvGrpSpPr/>
          <p:nvPr/>
        </p:nvGrpSpPr>
        <p:grpSpPr>
          <a:xfrm>
            <a:off x="8708845" y="2415651"/>
            <a:ext cx="545684" cy="545685"/>
            <a:chOff x="8190863" y="2111520"/>
            <a:chExt cx="593351" cy="593351"/>
          </a:xfrm>
        </p:grpSpPr>
        <p:sp>
          <p:nvSpPr>
            <p:cNvPr id="258" name="Oval 257">
              <a:extLst>
                <a:ext uri="{FF2B5EF4-FFF2-40B4-BE49-F238E27FC236}">
                  <a16:creationId xmlns:a16="http://schemas.microsoft.com/office/drawing/2014/main" id="{A62B6485-B159-47C1-8A9E-8C5A6D70FBF0}"/>
                </a:ext>
              </a:extLst>
            </p:cNvPr>
            <p:cNvSpPr/>
            <p:nvPr/>
          </p:nvSpPr>
          <p:spPr bwMode="auto">
            <a:xfrm>
              <a:off x="8190863" y="2111520"/>
              <a:ext cx="593351" cy="593351"/>
            </a:xfrm>
            <a:prstGeom prst="ellipse">
              <a:avLst/>
            </a:prstGeom>
            <a:solidFill>
              <a:srgbClr val="00B0F0"/>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259" name="Graphic 12">
              <a:extLst>
                <a:ext uri="{FF2B5EF4-FFF2-40B4-BE49-F238E27FC236}">
                  <a16:creationId xmlns:a16="http://schemas.microsoft.com/office/drawing/2014/main" id="{533E072D-3401-4B1E-97BA-55F7562B713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313032" y="2215551"/>
              <a:ext cx="363727" cy="363727"/>
            </a:xfrm>
            <a:prstGeom prst="rect">
              <a:avLst/>
            </a:prstGeom>
            <a:ln w="19050">
              <a:noFill/>
            </a:ln>
          </p:spPr>
        </p:pic>
      </p:grpSp>
      <p:grpSp>
        <p:nvGrpSpPr>
          <p:cNvPr id="260" name="Group 259">
            <a:extLst>
              <a:ext uri="{FF2B5EF4-FFF2-40B4-BE49-F238E27FC236}">
                <a16:creationId xmlns:a16="http://schemas.microsoft.com/office/drawing/2014/main" id="{1F70C5DF-CDF7-470F-9CD1-4857F08F3E05}"/>
              </a:ext>
            </a:extLst>
          </p:cNvPr>
          <p:cNvGrpSpPr/>
          <p:nvPr/>
        </p:nvGrpSpPr>
        <p:grpSpPr>
          <a:xfrm>
            <a:off x="8865668" y="4688716"/>
            <a:ext cx="545684" cy="545685"/>
            <a:chOff x="8361385" y="4583141"/>
            <a:chExt cx="593351" cy="593351"/>
          </a:xfrm>
        </p:grpSpPr>
        <p:sp>
          <p:nvSpPr>
            <p:cNvPr id="261" name="Oval 260">
              <a:extLst>
                <a:ext uri="{FF2B5EF4-FFF2-40B4-BE49-F238E27FC236}">
                  <a16:creationId xmlns:a16="http://schemas.microsoft.com/office/drawing/2014/main" id="{17E5B98D-F92C-4670-936A-518C9746B73F}"/>
                </a:ext>
              </a:extLst>
            </p:cNvPr>
            <p:cNvSpPr/>
            <p:nvPr/>
          </p:nvSpPr>
          <p:spPr bwMode="auto">
            <a:xfrm>
              <a:off x="8361385" y="4583141"/>
              <a:ext cx="593351" cy="593351"/>
            </a:xfrm>
            <a:prstGeom prst="ellipse">
              <a:avLst/>
            </a:prstGeom>
            <a:solidFill>
              <a:srgbClr val="00B0F0"/>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262" name="Graphic 16">
              <a:extLst>
                <a:ext uri="{FF2B5EF4-FFF2-40B4-BE49-F238E27FC236}">
                  <a16:creationId xmlns:a16="http://schemas.microsoft.com/office/drawing/2014/main" id="{3CD21262-A8FA-496A-91C0-58834EF4F22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447642" y="4662266"/>
              <a:ext cx="420836" cy="420836"/>
            </a:xfrm>
            <a:prstGeom prst="rect">
              <a:avLst/>
            </a:prstGeom>
            <a:ln w="19050">
              <a:noFill/>
            </a:ln>
          </p:spPr>
        </p:pic>
      </p:grpSp>
      <p:sp>
        <p:nvSpPr>
          <p:cNvPr id="224" name="Oval 223">
            <a:extLst>
              <a:ext uri="{FF2B5EF4-FFF2-40B4-BE49-F238E27FC236}">
                <a16:creationId xmlns:a16="http://schemas.microsoft.com/office/drawing/2014/main" id="{97C1CF48-B70C-4084-9691-FD4D29D9C252}"/>
              </a:ext>
            </a:extLst>
          </p:cNvPr>
          <p:cNvSpPr/>
          <p:nvPr/>
        </p:nvSpPr>
        <p:spPr bwMode="auto">
          <a:xfrm>
            <a:off x="3913838" y="3928325"/>
            <a:ext cx="166236" cy="166236"/>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225" name="Oval 224">
            <a:extLst>
              <a:ext uri="{FF2B5EF4-FFF2-40B4-BE49-F238E27FC236}">
                <a16:creationId xmlns:a16="http://schemas.microsoft.com/office/drawing/2014/main" id="{F1435DF1-2486-4849-9E10-06F32328C4E4}"/>
              </a:ext>
            </a:extLst>
          </p:cNvPr>
          <p:cNvSpPr/>
          <p:nvPr/>
        </p:nvSpPr>
        <p:spPr bwMode="auto">
          <a:xfrm>
            <a:off x="2809912" y="4378260"/>
            <a:ext cx="166236" cy="166236"/>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226" name="Oval 225">
            <a:extLst>
              <a:ext uri="{FF2B5EF4-FFF2-40B4-BE49-F238E27FC236}">
                <a16:creationId xmlns:a16="http://schemas.microsoft.com/office/drawing/2014/main" id="{0D93F79E-B4ED-4747-9CC9-EC5367B6D9FD}"/>
              </a:ext>
            </a:extLst>
          </p:cNvPr>
          <p:cNvSpPr/>
          <p:nvPr/>
        </p:nvSpPr>
        <p:spPr bwMode="auto">
          <a:xfrm>
            <a:off x="3138174" y="5704175"/>
            <a:ext cx="166236" cy="166236"/>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227" name="Oval 226">
            <a:extLst>
              <a:ext uri="{FF2B5EF4-FFF2-40B4-BE49-F238E27FC236}">
                <a16:creationId xmlns:a16="http://schemas.microsoft.com/office/drawing/2014/main" id="{49F6F503-EF2E-4056-BED3-03B64630B1A5}"/>
              </a:ext>
            </a:extLst>
          </p:cNvPr>
          <p:cNvSpPr/>
          <p:nvPr/>
        </p:nvSpPr>
        <p:spPr bwMode="auto">
          <a:xfrm>
            <a:off x="4787449" y="5704175"/>
            <a:ext cx="166236" cy="166236"/>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228" name="Oval 227">
            <a:extLst>
              <a:ext uri="{FF2B5EF4-FFF2-40B4-BE49-F238E27FC236}">
                <a16:creationId xmlns:a16="http://schemas.microsoft.com/office/drawing/2014/main" id="{51AF311B-B5FE-4B00-AD1E-CA3E4D730DEF}"/>
              </a:ext>
            </a:extLst>
          </p:cNvPr>
          <p:cNvSpPr/>
          <p:nvPr/>
        </p:nvSpPr>
        <p:spPr bwMode="auto">
          <a:xfrm>
            <a:off x="5739208" y="4994518"/>
            <a:ext cx="166236" cy="166236"/>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220" name="Oval 219">
            <a:extLst>
              <a:ext uri="{FF2B5EF4-FFF2-40B4-BE49-F238E27FC236}">
                <a16:creationId xmlns:a16="http://schemas.microsoft.com/office/drawing/2014/main" id="{9EF9D1C0-8935-44D5-A69F-29870BBC89A2}"/>
              </a:ext>
            </a:extLst>
          </p:cNvPr>
          <p:cNvSpPr/>
          <p:nvPr/>
        </p:nvSpPr>
        <p:spPr bwMode="auto">
          <a:xfrm>
            <a:off x="6412131" y="5513369"/>
            <a:ext cx="545684" cy="545685"/>
          </a:xfrm>
          <a:prstGeom prst="ellipse">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253" name="Graphic 8">
            <a:extLst>
              <a:ext uri="{FF2B5EF4-FFF2-40B4-BE49-F238E27FC236}">
                <a16:creationId xmlns:a16="http://schemas.microsoft.com/office/drawing/2014/main" id="{71B0CD82-6EB0-4518-975E-278C340C89C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512560" y="5617955"/>
            <a:ext cx="353031" cy="353031"/>
          </a:xfrm>
          <a:prstGeom prst="rect">
            <a:avLst/>
          </a:prstGeom>
          <a:ln w="19050">
            <a:noFill/>
          </a:ln>
        </p:spPr>
      </p:pic>
      <p:grpSp>
        <p:nvGrpSpPr>
          <p:cNvPr id="265" name="Group 264"/>
          <p:cNvGrpSpPr/>
          <p:nvPr/>
        </p:nvGrpSpPr>
        <p:grpSpPr>
          <a:xfrm>
            <a:off x="5628388" y="2974328"/>
            <a:ext cx="1422018" cy="1422018"/>
            <a:chOff x="6281109" y="2959784"/>
            <a:chExt cx="1422018" cy="1422018"/>
          </a:xfrm>
          <a:noFill/>
        </p:grpSpPr>
        <p:sp>
          <p:nvSpPr>
            <p:cNvPr id="266" name="Oval 265">
              <a:extLst>
                <a:ext uri="{FF2B5EF4-FFF2-40B4-BE49-F238E27FC236}">
                  <a16:creationId xmlns:a16="http://schemas.microsoft.com/office/drawing/2014/main" id="{5A32FFBD-B132-426A-9535-BCDE9A880763}"/>
                </a:ext>
              </a:extLst>
            </p:cNvPr>
            <p:cNvSpPr/>
            <p:nvPr/>
          </p:nvSpPr>
          <p:spPr bwMode="auto">
            <a:xfrm>
              <a:off x="6281109" y="2959784"/>
              <a:ext cx="1422018" cy="1422018"/>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67" name="Rectangle 266"/>
            <p:cNvSpPr/>
            <p:nvPr/>
          </p:nvSpPr>
          <p:spPr>
            <a:xfrm>
              <a:off x="6354132" y="3326364"/>
              <a:ext cx="1290097" cy="615553"/>
            </a:xfrm>
            <a:prstGeom prst="rect">
              <a:avLst/>
            </a:prstGeom>
            <a:grpFill/>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400" b="0" i="0" u="none" strike="noStrike" kern="0" cap="none" spc="49" normalizeH="0" baseline="0" noProof="0" dirty="0">
                  <a:ln w="3175">
                    <a:noFill/>
                  </a:ln>
                  <a:solidFill>
                    <a:srgbClr val="FFFFFF">
                      <a:alpha val="0"/>
                    </a:srgbClr>
                  </a:solidFill>
                  <a:effectLst/>
                  <a:uLnTx/>
                  <a:uFillTx/>
                  <a:latin typeface="Segoe UI Light" panose="020B0502040204020203" pitchFamily="34" charset="0"/>
                  <a:ea typeface="+mn-ea"/>
                  <a:cs typeface="Segoe UI Light" panose="020B0502040204020203" pitchFamily="34" charset="0"/>
                </a:rPr>
                <a:t>Azure</a:t>
              </a:r>
              <a:endParaRPr kumimoji="0" lang="en-US" sz="3400" b="0" i="0" u="none" strike="noStrike" kern="1200" cap="none" spc="0" normalizeH="0" baseline="0" noProof="0" dirty="0">
                <a:ln>
                  <a:noFill/>
                </a:ln>
                <a:solidFill>
                  <a:srgbClr val="FFFFFF">
                    <a:alpha val="0"/>
                  </a:srgbClr>
                </a:solidFill>
                <a:effectLst/>
                <a:uLnTx/>
                <a:uFillTx/>
                <a:latin typeface="Segoe UI"/>
                <a:ea typeface="+mn-ea"/>
                <a:cs typeface="+mn-cs"/>
              </a:endParaRPr>
            </a:p>
          </p:txBody>
        </p:sp>
      </p:grpSp>
      <p:grpSp>
        <p:nvGrpSpPr>
          <p:cNvPr id="273" name="Group 272"/>
          <p:cNvGrpSpPr>
            <a:grpSpLocks noChangeAspect="1"/>
          </p:cNvGrpSpPr>
          <p:nvPr/>
        </p:nvGrpSpPr>
        <p:grpSpPr>
          <a:xfrm>
            <a:off x="3552217" y="2403233"/>
            <a:ext cx="381317" cy="292830"/>
            <a:chOff x="7356475" y="-1781175"/>
            <a:chExt cx="1958978" cy="1497013"/>
          </a:xfrm>
          <a:solidFill>
            <a:schemeClr val="bg1"/>
          </a:solidFill>
        </p:grpSpPr>
        <p:sp>
          <p:nvSpPr>
            <p:cNvPr id="274" name="Freeform 25"/>
            <p:cNvSpPr>
              <a:spLocks/>
            </p:cNvSpPr>
            <p:nvPr/>
          </p:nvSpPr>
          <p:spPr bwMode="auto">
            <a:xfrm>
              <a:off x="8029575" y="-676275"/>
              <a:ext cx="855662" cy="392113"/>
            </a:xfrm>
            <a:custGeom>
              <a:avLst/>
              <a:gdLst>
                <a:gd name="T0" fmla="*/ 72 w 201"/>
                <a:gd name="T1" fmla="*/ 75 h 92"/>
                <a:gd name="T2" fmla="*/ 9 w 201"/>
                <a:gd name="T3" fmla="*/ 58 h 92"/>
                <a:gd name="T4" fmla="*/ 0 w 201"/>
                <a:gd name="T5" fmla="*/ 72 h 92"/>
                <a:gd name="T6" fmla="*/ 72 w 201"/>
                <a:gd name="T7" fmla="*/ 92 h 92"/>
                <a:gd name="T8" fmla="*/ 201 w 201"/>
                <a:gd name="T9" fmla="*/ 7 h 92"/>
                <a:gd name="T10" fmla="*/ 185 w 201"/>
                <a:gd name="T11" fmla="*/ 0 h 92"/>
                <a:gd name="T12" fmla="*/ 72 w 201"/>
                <a:gd name="T13" fmla="*/ 75 h 92"/>
              </a:gdLst>
              <a:ahLst/>
              <a:cxnLst>
                <a:cxn ang="0">
                  <a:pos x="T0" y="T1"/>
                </a:cxn>
                <a:cxn ang="0">
                  <a:pos x="T2" y="T3"/>
                </a:cxn>
                <a:cxn ang="0">
                  <a:pos x="T4" y="T5"/>
                </a:cxn>
                <a:cxn ang="0">
                  <a:pos x="T6" y="T7"/>
                </a:cxn>
                <a:cxn ang="0">
                  <a:pos x="T8" y="T9"/>
                </a:cxn>
                <a:cxn ang="0">
                  <a:pos x="T10" y="T11"/>
                </a:cxn>
                <a:cxn ang="0">
                  <a:pos x="T12" y="T13"/>
                </a:cxn>
              </a:cxnLst>
              <a:rect l="0" t="0" r="r" b="b"/>
              <a:pathLst>
                <a:path w="201" h="92">
                  <a:moveTo>
                    <a:pt x="72" y="75"/>
                  </a:moveTo>
                  <a:cubicBezTo>
                    <a:pt x="50" y="75"/>
                    <a:pt x="28" y="69"/>
                    <a:pt x="9" y="58"/>
                  </a:cubicBezTo>
                  <a:cubicBezTo>
                    <a:pt x="0" y="72"/>
                    <a:pt x="0" y="72"/>
                    <a:pt x="0" y="72"/>
                  </a:cubicBezTo>
                  <a:cubicBezTo>
                    <a:pt x="22" y="85"/>
                    <a:pt x="47" y="92"/>
                    <a:pt x="72" y="92"/>
                  </a:cubicBezTo>
                  <a:cubicBezTo>
                    <a:pt x="129" y="92"/>
                    <a:pt x="179" y="59"/>
                    <a:pt x="201" y="7"/>
                  </a:cubicBezTo>
                  <a:cubicBezTo>
                    <a:pt x="185" y="0"/>
                    <a:pt x="185" y="0"/>
                    <a:pt x="185" y="0"/>
                  </a:cubicBezTo>
                  <a:cubicBezTo>
                    <a:pt x="166" y="46"/>
                    <a:pt x="122" y="75"/>
                    <a:pt x="72" y="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75" name="Freeform 26"/>
            <p:cNvSpPr>
              <a:spLocks noEditPoints="1"/>
            </p:cNvSpPr>
            <p:nvPr/>
          </p:nvSpPr>
          <p:spPr bwMode="auto">
            <a:xfrm>
              <a:off x="7394578" y="-1470025"/>
              <a:ext cx="1920875" cy="1027112"/>
            </a:xfrm>
            <a:custGeom>
              <a:avLst/>
              <a:gdLst>
                <a:gd name="T0" fmla="*/ 435 w 451"/>
                <a:gd name="T1" fmla="*/ 71 h 241"/>
                <a:gd name="T2" fmla="*/ 346 w 451"/>
                <a:gd name="T3" fmla="*/ 38 h 241"/>
                <a:gd name="T4" fmla="*/ 346 w 451"/>
                <a:gd name="T5" fmla="*/ 55 h 241"/>
                <a:gd name="T6" fmla="*/ 419 w 451"/>
                <a:gd name="T7" fmla="*/ 76 h 241"/>
                <a:gd name="T8" fmla="*/ 360 w 451"/>
                <a:gd name="T9" fmla="*/ 144 h 241"/>
                <a:gd name="T10" fmla="*/ 360 w 451"/>
                <a:gd name="T11" fmla="*/ 139 h 241"/>
                <a:gd name="T12" fmla="*/ 221 w 451"/>
                <a:gd name="T13" fmla="*/ 0 h 241"/>
                <a:gd name="T14" fmla="*/ 82 w 451"/>
                <a:gd name="T15" fmla="*/ 139 h 241"/>
                <a:gd name="T16" fmla="*/ 110 w 451"/>
                <a:gd name="T17" fmla="*/ 223 h 241"/>
                <a:gd name="T18" fmla="*/ 91 w 451"/>
                <a:gd name="T19" fmla="*/ 224 h 241"/>
                <a:gd name="T20" fmla="*/ 24 w 451"/>
                <a:gd name="T21" fmla="*/ 202 h 241"/>
                <a:gd name="T22" fmla="*/ 69 w 451"/>
                <a:gd name="T23" fmla="*/ 143 h 241"/>
                <a:gd name="T24" fmla="*/ 60 w 451"/>
                <a:gd name="T25" fmla="*/ 129 h 241"/>
                <a:gd name="T26" fmla="*/ 7 w 451"/>
                <a:gd name="T27" fmla="*/ 207 h 241"/>
                <a:gd name="T28" fmla="*/ 91 w 451"/>
                <a:gd name="T29" fmla="*/ 241 h 241"/>
                <a:gd name="T30" fmla="*/ 92 w 451"/>
                <a:gd name="T31" fmla="*/ 241 h 241"/>
                <a:gd name="T32" fmla="*/ 245 w 451"/>
                <a:gd name="T33" fmla="*/ 214 h 241"/>
                <a:gd name="T34" fmla="*/ 435 w 451"/>
                <a:gd name="T35" fmla="*/ 71 h 241"/>
                <a:gd name="T36" fmla="*/ 338 w 451"/>
                <a:gd name="T37" fmla="*/ 103 h 241"/>
                <a:gd name="T38" fmla="*/ 318 w 451"/>
                <a:gd name="T39" fmla="*/ 110 h 241"/>
                <a:gd name="T40" fmla="*/ 223 w 451"/>
                <a:gd name="T41" fmla="*/ 110 h 241"/>
                <a:gd name="T42" fmla="*/ 206 w 451"/>
                <a:gd name="T43" fmla="*/ 104 h 241"/>
                <a:gd name="T44" fmla="*/ 199 w 451"/>
                <a:gd name="T45" fmla="*/ 87 h 241"/>
                <a:gd name="T46" fmla="*/ 206 w 451"/>
                <a:gd name="T47" fmla="*/ 70 h 241"/>
                <a:gd name="T48" fmla="*/ 223 w 451"/>
                <a:gd name="T49" fmla="*/ 63 h 241"/>
                <a:gd name="T50" fmla="*/ 238 w 451"/>
                <a:gd name="T51" fmla="*/ 63 h 241"/>
                <a:gd name="T52" fmla="*/ 240 w 451"/>
                <a:gd name="T53" fmla="*/ 48 h 241"/>
                <a:gd name="T54" fmla="*/ 251 w 451"/>
                <a:gd name="T55" fmla="*/ 26 h 241"/>
                <a:gd name="T56" fmla="*/ 256 w 451"/>
                <a:gd name="T57" fmla="*/ 22 h 241"/>
                <a:gd name="T58" fmla="*/ 338 w 451"/>
                <a:gd name="T59" fmla="*/ 103 h 241"/>
                <a:gd name="T60" fmla="*/ 106 w 451"/>
                <a:gd name="T61" fmla="*/ 100 h 241"/>
                <a:gd name="T62" fmla="*/ 106 w 451"/>
                <a:gd name="T63" fmla="*/ 100 h 241"/>
                <a:gd name="T64" fmla="*/ 138 w 451"/>
                <a:gd name="T65" fmla="*/ 119 h 241"/>
                <a:gd name="T66" fmla="*/ 142 w 451"/>
                <a:gd name="T67" fmla="*/ 127 h 241"/>
                <a:gd name="T68" fmla="*/ 151 w 451"/>
                <a:gd name="T69" fmla="*/ 128 h 241"/>
                <a:gd name="T70" fmla="*/ 182 w 451"/>
                <a:gd name="T71" fmla="*/ 161 h 241"/>
                <a:gd name="T72" fmla="*/ 150 w 451"/>
                <a:gd name="T73" fmla="*/ 193 h 241"/>
                <a:gd name="T74" fmla="*/ 111 w 451"/>
                <a:gd name="T75" fmla="*/ 193 h 241"/>
                <a:gd name="T76" fmla="*/ 99 w 451"/>
                <a:gd name="T77" fmla="*/ 139 h 241"/>
                <a:gd name="T78" fmla="*/ 106 w 451"/>
                <a:gd name="T79" fmla="*/ 100 h 241"/>
                <a:gd name="T80" fmla="*/ 131 w 451"/>
                <a:gd name="T81" fmla="*/ 222 h 241"/>
                <a:gd name="T82" fmla="*/ 122 w 451"/>
                <a:gd name="T83" fmla="*/ 210 h 241"/>
                <a:gd name="T84" fmla="*/ 150 w 451"/>
                <a:gd name="T85" fmla="*/ 210 h 241"/>
                <a:gd name="T86" fmla="*/ 199 w 451"/>
                <a:gd name="T87" fmla="*/ 161 h 241"/>
                <a:gd name="T88" fmla="*/ 153 w 451"/>
                <a:gd name="T89" fmla="*/ 111 h 241"/>
                <a:gd name="T90" fmla="*/ 113 w 451"/>
                <a:gd name="T91" fmla="*/ 83 h 241"/>
                <a:gd name="T92" fmla="*/ 221 w 451"/>
                <a:gd name="T93" fmla="*/ 17 h 241"/>
                <a:gd name="T94" fmla="*/ 235 w 451"/>
                <a:gd name="T95" fmla="*/ 18 h 241"/>
                <a:gd name="T96" fmla="*/ 223 w 451"/>
                <a:gd name="T97" fmla="*/ 46 h 241"/>
                <a:gd name="T98" fmla="*/ 194 w 451"/>
                <a:gd name="T99" fmla="*/ 58 h 241"/>
                <a:gd name="T100" fmla="*/ 182 w 451"/>
                <a:gd name="T101" fmla="*/ 87 h 241"/>
                <a:gd name="T102" fmla="*/ 194 w 451"/>
                <a:gd name="T103" fmla="*/ 116 h 241"/>
                <a:gd name="T104" fmla="*/ 223 w 451"/>
                <a:gd name="T105" fmla="*/ 127 h 241"/>
                <a:gd name="T106" fmla="*/ 318 w 451"/>
                <a:gd name="T107" fmla="*/ 127 h 241"/>
                <a:gd name="T108" fmla="*/ 342 w 451"/>
                <a:gd name="T109" fmla="*/ 121 h 241"/>
                <a:gd name="T110" fmla="*/ 343 w 451"/>
                <a:gd name="T111" fmla="*/ 139 h 241"/>
                <a:gd name="T112" fmla="*/ 342 w 451"/>
                <a:gd name="T113" fmla="*/ 154 h 241"/>
                <a:gd name="T114" fmla="*/ 240 w 451"/>
                <a:gd name="T115" fmla="*/ 198 h 241"/>
                <a:gd name="T116" fmla="*/ 131 w 451"/>
                <a:gd name="T117" fmla="*/ 222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51" h="241">
                  <a:moveTo>
                    <a:pt x="435" y="71"/>
                  </a:moveTo>
                  <a:cubicBezTo>
                    <a:pt x="428" y="49"/>
                    <a:pt x="396" y="37"/>
                    <a:pt x="346" y="38"/>
                  </a:cubicBezTo>
                  <a:cubicBezTo>
                    <a:pt x="346" y="55"/>
                    <a:pt x="346" y="55"/>
                    <a:pt x="346" y="55"/>
                  </a:cubicBezTo>
                  <a:cubicBezTo>
                    <a:pt x="387" y="54"/>
                    <a:pt x="415" y="62"/>
                    <a:pt x="419" y="76"/>
                  </a:cubicBezTo>
                  <a:cubicBezTo>
                    <a:pt x="424" y="92"/>
                    <a:pt x="402" y="118"/>
                    <a:pt x="360" y="144"/>
                  </a:cubicBezTo>
                  <a:cubicBezTo>
                    <a:pt x="360" y="142"/>
                    <a:pt x="360" y="141"/>
                    <a:pt x="360" y="139"/>
                  </a:cubicBezTo>
                  <a:cubicBezTo>
                    <a:pt x="360" y="63"/>
                    <a:pt x="298" y="0"/>
                    <a:pt x="221" y="0"/>
                  </a:cubicBezTo>
                  <a:cubicBezTo>
                    <a:pt x="145" y="0"/>
                    <a:pt x="82" y="63"/>
                    <a:pt x="82" y="139"/>
                  </a:cubicBezTo>
                  <a:cubicBezTo>
                    <a:pt x="82" y="170"/>
                    <a:pt x="92" y="199"/>
                    <a:pt x="110" y="223"/>
                  </a:cubicBezTo>
                  <a:cubicBezTo>
                    <a:pt x="104" y="224"/>
                    <a:pt x="97" y="224"/>
                    <a:pt x="91" y="224"/>
                  </a:cubicBezTo>
                  <a:cubicBezTo>
                    <a:pt x="53" y="224"/>
                    <a:pt x="28" y="216"/>
                    <a:pt x="24" y="202"/>
                  </a:cubicBezTo>
                  <a:cubicBezTo>
                    <a:pt x="19" y="188"/>
                    <a:pt x="36" y="166"/>
                    <a:pt x="69" y="143"/>
                  </a:cubicBezTo>
                  <a:cubicBezTo>
                    <a:pt x="60" y="129"/>
                    <a:pt x="60" y="129"/>
                    <a:pt x="60" y="129"/>
                  </a:cubicBezTo>
                  <a:cubicBezTo>
                    <a:pt x="18" y="158"/>
                    <a:pt x="0" y="185"/>
                    <a:pt x="7" y="207"/>
                  </a:cubicBezTo>
                  <a:cubicBezTo>
                    <a:pt x="14" y="229"/>
                    <a:pt x="43" y="241"/>
                    <a:pt x="91" y="241"/>
                  </a:cubicBezTo>
                  <a:cubicBezTo>
                    <a:pt x="91" y="241"/>
                    <a:pt x="91" y="241"/>
                    <a:pt x="92" y="241"/>
                  </a:cubicBezTo>
                  <a:cubicBezTo>
                    <a:pt x="135" y="241"/>
                    <a:pt x="190" y="231"/>
                    <a:pt x="245" y="214"/>
                  </a:cubicBezTo>
                  <a:cubicBezTo>
                    <a:pt x="349" y="181"/>
                    <a:pt x="451" y="120"/>
                    <a:pt x="435" y="71"/>
                  </a:cubicBezTo>
                  <a:close/>
                  <a:moveTo>
                    <a:pt x="338" y="103"/>
                  </a:moveTo>
                  <a:cubicBezTo>
                    <a:pt x="332" y="108"/>
                    <a:pt x="325" y="110"/>
                    <a:pt x="318" y="110"/>
                  </a:cubicBezTo>
                  <a:cubicBezTo>
                    <a:pt x="223" y="110"/>
                    <a:pt x="223" y="110"/>
                    <a:pt x="223" y="110"/>
                  </a:cubicBezTo>
                  <a:cubicBezTo>
                    <a:pt x="216" y="110"/>
                    <a:pt x="210" y="108"/>
                    <a:pt x="206" y="104"/>
                  </a:cubicBezTo>
                  <a:cubicBezTo>
                    <a:pt x="202" y="99"/>
                    <a:pt x="199" y="93"/>
                    <a:pt x="199" y="87"/>
                  </a:cubicBezTo>
                  <a:cubicBezTo>
                    <a:pt x="199" y="81"/>
                    <a:pt x="202" y="75"/>
                    <a:pt x="206" y="70"/>
                  </a:cubicBezTo>
                  <a:cubicBezTo>
                    <a:pt x="211" y="66"/>
                    <a:pt x="217" y="63"/>
                    <a:pt x="223" y="63"/>
                  </a:cubicBezTo>
                  <a:cubicBezTo>
                    <a:pt x="238" y="63"/>
                    <a:pt x="238" y="63"/>
                    <a:pt x="238" y="63"/>
                  </a:cubicBezTo>
                  <a:cubicBezTo>
                    <a:pt x="240" y="48"/>
                    <a:pt x="240" y="48"/>
                    <a:pt x="240" y="48"/>
                  </a:cubicBezTo>
                  <a:cubicBezTo>
                    <a:pt x="241" y="40"/>
                    <a:pt x="245" y="32"/>
                    <a:pt x="251" y="26"/>
                  </a:cubicBezTo>
                  <a:cubicBezTo>
                    <a:pt x="253" y="25"/>
                    <a:pt x="254" y="23"/>
                    <a:pt x="256" y="22"/>
                  </a:cubicBezTo>
                  <a:cubicBezTo>
                    <a:pt x="295" y="34"/>
                    <a:pt x="326" y="65"/>
                    <a:pt x="338" y="103"/>
                  </a:cubicBezTo>
                  <a:close/>
                  <a:moveTo>
                    <a:pt x="106" y="100"/>
                  </a:moveTo>
                  <a:cubicBezTo>
                    <a:pt x="106" y="100"/>
                    <a:pt x="106" y="100"/>
                    <a:pt x="106" y="100"/>
                  </a:cubicBezTo>
                  <a:cubicBezTo>
                    <a:pt x="119" y="100"/>
                    <a:pt x="132" y="108"/>
                    <a:pt x="138" y="119"/>
                  </a:cubicBezTo>
                  <a:cubicBezTo>
                    <a:pt x="142" y="127"/>
                    <a:pt x="142" y="127"/>
                    <a:pt x="142" y="127"/>
                  </a:cubicBezTo>
                  <a:cubicBezTo>
                    <a:pt x="151" y="128"/>
                    <a:pt x="151" y="128"/>
                    <a:pt x="151" y="128"/>
                  </a:cubicBezTo>
                  <a:cubicBezTo>
                    <a:pt x="169" y="130"/>
                    <a:pt x="182" y="144"/>
                    <a:pt x="182" y="161"/>
                  </a:cubicBezTo>
                  <a:cubicBezTo>
                    <a:pt x="182" y="178"/>
                    <a:pt x="167" y="193"/>
                    <a:pt x="150" y="193"/>
                  </a:cubicBezTo>
                  <a:cubicBezTo>
                    <a:pt x="111" y="193"/>
                    <a:pt x="111" y="193"/>
                    <a:pt x="111" y="193"/>
                  </a:cubicBezTo>
                  <a:cubicBezTo>
                    <a:pt x="103" y="176"/>
                    <a:pt x="99" y="158"/>
                    <a:pt x="99" y="139"/>
                  </a:cubicBezTo>
                  <a:cubicBezTo>
                    <a:pt x="99" y="125"/>
                    <a:pt x="101" y="112"/>
                    <a:pt x="106" y="100"/>
                  </a:cubicBezTo>
                  <a:close/>
                  <a:moveTo>
                    <a:pt x="131" y="222"/>
                  </a:moveTo>
                  <a:cubicBezTo>
                    <a:pt x="128" y="218"/>
                    <a:pt x="124" y="214"/>
                    <a:pt x="122" y="210"/>
                  </a:cubicBezTo>
                  <a:cubicBezTo>
                    <a:pt x="150" y="210"/>
                    <a:pt x="150" y="210"/>
                    <a:pt x="150" y="210"/>
                  </a:cubicBezTo>
                  <a:cubicBezTo>
                    <a:pt x="177" y="210"/>
                    <a:pt x="199" y="187"/>
                    <a:pt x="199" y="161"/>
                  </a:cubicBezTo>
                  <a:cubicBezTo>
                    <a:pt x="199" y="135"/>
                    <a:pt x="180" y="114"/>
                    <a:pt x="153" y="111"/>
                  </a:cubicBezTo>
                  <a:cubicBezTo>
                    <a:pt x="145" y="96"/>
                    <a:pt x="129" y="85"/>
                    <a:pt x="113" y="83"/>
                  </a:cubicBezTo>
                  <a:cubicBezTo>
                    <a:pt x="133" y="44"/>
                    <a:pt x="174" y="17"/>
                    <a:pt x="221" y="17"/>
                  </a:cubicBezTo>
                  <a:cubicBezTo>
                    <a:pt x="226" y="17"/>
                    <a:pt x="231" y="17"/>
                    <a:pt x="235" y="18"/>
                  </a:cubicBezTo>
                  <a:cubicBezTo>
                    <a:pt x="228" y="26"/>
                    <a:pt x="224" y="36"/>
                    <a:pt x="223" y="46"/>
                  </a:cubicBezTo>
                  <a:cubicBezTo>
                    <a:pt x="212" y="46"/>
                    <a:pt x="202" y="51"/>
                    <a:pt x="194" y="58"/>
                  </a:cubicBezTo>
                  <a:cubicBezTo>
                    <a:pt x="186" y="66"/>
                    <a:pt x="182" y="76"/>
                    <a:pt x="182" y="87"/>
                  </a:cubicBezTo>
                  <a:cubicBezTo>
                    <a:pt x="182" y="98"/>
                    <a:pt x="186" y="108"/>
                    <a:pt x="194" y="116"/>
                  </a:cubicBezTo>
                  <a:cubicBezTo>
                    <a:pt x="201" y="123"/>
                    <a:pt x="212" y="127"/>
                    <a:pt x="223" y="127"/>
                  </a:cubicBezTo>
                  <a:cubicBezTo>
                    <a:pt x="318" y="127"/>
                    <a:pt x="318" y="127"/>
                    <a:pt x="318" y="127"/>
                  </a:cubicBezTo>
                  <a:cubicBezTo>
                    <a:pt x="327" y="127"/>
                    <a:pt x="335" y="125"/>
                    <a:pt x="342" y="121"/>
                  </a:cubicBezTo>
                  <a:cubicBezTo>
                    <a:pt x="343" y="127"/>
                    <a:pt x="343" y="133"/>
                    <a:pt x="343" y="139"/>
                  </a:cubicBezTo>
                  <a:cubicBezTo>
                    <a:pt x="343" y="144"/>
                    <a:pt x="343" y="149"/>
                    <a:pt x="342" y="154"/>
                  </a:cubicBezTo>
                  <a:cubicBezTo>
                    <a:pt x="314" y="170"/>
                    <a:pt x="280" y="185"/>
                    <a:pt x="240" y="198"/>
                  </a:cubicBezTo>
                  <a:cubicBezTo>
                    <a:pt x="202" y="210"/>
                    <a:pt x="164" y="218"/>
                    <a:pt x="131" y="2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76" name="Freeform 27"/>
            <p:cNvSpPr>
              <a:spLocks noEditPoints="1"/>
            </p:cNvSpPr>
            <p:nvPr/>
          </p:nvSpPr>
          <p:spPr bwMode="auto">
            <a:xfrm>
              <a:off x="8974138" y="-569913"/>
              <a:ext cx="280987" cy="277813"/>
            </a:xfrm>
            <a:custGeom>
              <a:avLst/>
              <a:gdLst>
                <a:gd name="T0" fmla="*/ 33 w 66"/>
                <a:gd name="T1" fmla="*/ 0 h 65"/>
                <a:gd name="T2" fmla="*/ 0 w 66"/>
                <a:gd name="T3" fmla="*/ 33 h 65"/>
                <a:gd name="T4" fmla="*/ 33 w 66"/>
                <a:gd name="T5" fmla="*/ 65 h 65"/>
                <a:gd name="T6" fmla="*/ 66 w 66"/>
                <a:gd name="T7" fmla="*/ 33 h 65"/>
                <a:gd name="T8" fmla="*/ 33 w 66"/>
                <a:gd name="T9" fmla="*/ 0 h 65"/>
                <a:gd name="T10" fmla="*/ 33 w 66"/>
                <a:gd name="T11" fmla="*/ 48 h 65"/>
                <a:gd name="T12" fmla="*/ 17 w 66"/>
                <a:gd name="T13" fmla="*/ 33 h 65"/>
                <a:gd name="T14" fmla="*/ 33 w 66"/>
                <a:gd name="T15" fmla="*/ 17 h 65"/>
                <a:gd name="T16" fmla="*/ 49 w 66"/>
                <a:gd name="T17" fmla="*/ 33 h 65"/>
                <a:gd name="T18" fmla="*/ 33 w 66"/>
                <a:gd name="T19" fmla="*/ 4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6" h="65">
                  <a:moveTo>
                    <a:pt x="33" y="0"/>
                  </a:moveTo>
                  <a:cubicBezTo>
                    <a:pt x="15" y="0"/>
                    <a:pt x="0" y="15"/>
                    <a:pt x="0" y="33"/>
                  </a:cubicBezTo>
                  <a:cubicBezTo>
                    <a:pt x="0" y="51"/>
                    <a:pt x="15" y="65"/>
                    <a:pt x="33" y="65"/>
                  </a:cubicBezTo>
                  <a:cubicBezTo>
                    <a:pt x="51" y="65"/>
                    <a:pt x="66" y="51"/>
                    <a:pt x="66" y="33"/>
                  </a:cubicBezTo>
                  <a:cubicBezTo>
                    <a:pt x="66" y="15"/>
                    <a:pt x="51" y="0"/>
                    <a:pt x="33" y="0"/>
                  </a:cubicBezTo>
                  <a:close/>
                  <a:moveTo>
                    <a:pt x="33" y="48"/>
                  </a:moveTo>
                  <a:cubicBezTo>
                    <a:pt x="24" y="48"/>
                    <a:pt x="17" y="41"/>
                    <a:pt x="17" y="33"/>
                  </a:cubicBezTo>
                  <a:cubicBezTo>
                    <a:pt x="17" y="24"/>
                    <a:pt x="24" y="17"/>
                    <a:pt x="33" y="17"/>
                  </a:cubicBezTo>
                  <a:cubicBezTo>
                    <a:pt x="42" y="17"/>
                    <a:pt x="49" y="24"/>
                    <a:pt x="49" y="33"/>
                  </a:cubicBezTo>
                  <a:cubicBezTo>
                    <a:pt x="49" y="41"/>
                    <a:pt x="42" y="48"/>
                    <a:pt x="33"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77" name="Freeform 28"/>
            <p:cNvSpPr>
              <a:spLocks noEditPoints="1"/>
            </p:cNvSpPr>
            <p:nvPr/>
          </p:nvSpPr>
          <p:spPr bwMode="auto">
            <a:xfrm>
              <a:off x="8620125" y="-1781175"/>
              <a:ext cx="341312" cy="341313"/>
            </a:xfrm>
            <a:custGeom>
              <a:avLst/>
              <a:gdLst>
                <a:gd name="T0" fmla="*/ 40 w 80"/>
                <a:gd name="T1" fmla="*/ 80 h 80"/>
                <a:gd name="T2" fmla="*/ 80 w 80"/>
                <a:gd name="T3" fmla="*/ 40 h 80"/>
                <a:gd name="T4" fmla="*/ 40 w 80"/>
                <a:gd name="T5" fmla="*/ 0 h 80"/>
                <a:gd name="T6" fmla="*/ 0 w 80"/>
                <a:gd name="T7" fmla="*/ 40 h 80"/>
                <a:gd name="T8" fmla="*/ 40 w 80"/>
                <a:gd name="T9" fmla="*/ 80 h 80"/>
                <a:gd name="T10" fmla="*/ 40 w 80"/>
                <a:gd name="T11" fmla="*/ 17 h 80"/>
                <a:gd name="T12" fmla="*/ 63 w 80"/>
                <a:gd name="T13" fmla="*/ 40 h 80"/>
                <a:gd name="T14" fmla="*/ 40 w 80"/>
                <a:gd name="T15" fmla="*/ 63 h 80"/>
                <a:gd name="T16" fmla="*/ 17 w 80"/>
                <a:gd name="T17" fmla="*/ 40 h 80"/>
                <a:gd name="T18" fmla="*/ 40 w 80"/>
                <a:gd name="T19" fmla="*/ 17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0" h="80">
                  <a:moveTo>
                    <a:pt x="40" y="80"/>
                  </a:moveTo>
                  <a:cubicBezTo>
                    <a:pt x="62" y="80"/>
                    <a:pt x="80" y="62"/>
                    <a:pt x="80" y="40"/>
                  </a:cubicBezTo>
                  <a:cubicBezTo>
                    <a:pt x="80" y="18"/>
                    <a:pt x="62" y="0"/>
                    <a:pt x="40" y="0"/>
                  </a:cubicBezTo>
                  <a:cubicBezTo>
                    <a:pt x="18" y="0"/>
                    <a:pt x="0" y="18"/>
                    <a:pt x="0" y="40"/>
                  </a:cubicBezTo>
                  <a:cubicBezTo>
                    <a:pt x="0" y="62"/>
                    <a:pt x="18" y="80"/>
                    <a:pt x="40" y="80"/>
                  </a:cubicBezTo>
                  <a:close/>
                  <a:moveTo>
                    <a:pt x="40" y="17"/>
                  </a:moveTo>
                  <a:cubicBezTo>
                    <a:pt x="53" y="17"/>
                    <a:pt x="63" y="28"/>
                    <a:pt x="63" y="40"/>
                  </a:cubicBezTo>
                  <a:cubicBezTo>
                    <a:pt x="63" y="53"/>
                    <a:pt x="53" y="63"/>
                    <a:pt x="40" y="63"/>
                  </a:cubicBezTo>
                  <a:cubicBezTo>
                    <a:pt x="28" y="63"/>
                    <a:pt x="17" y="53"/>
                    <a:pt x="17" y="40"/>
                  </a:cubicBezTo>
                  <a:cubicBezTo>
                    <a:pt x="17" y="28"/>
                    <a:pt x="28" y="17"/>
                    <a:pt x="40"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78" name="Freeform 29"/>
            <p:cNvSpPr>
              <a:spLocks noEditPoints="1"/>
            </p:cNvSpPr>
            <p:nvPr/>
          </p:nvSpPr>
          <p:spPr bwMode="auto">
            <a:xfrm>
              <a:off x="7356475" y="-1735138"/>
              <a:ext cx="574675" cy="576263"/>
            </a:xfrm>
            <a:custGeom>
              <a:avLst/>
              <a:gdLst>
                <a:gd name="T0" fmla="*/ 59 w 135"/>
                <a:gd name="T1" fmla="*/ 135 h 135"/>
                <a:gd name="T2" fmla="*/ 76 w 135"/>
                <a:gd name="T3" fmla="*/ 135 h 135"/>
                <a:gd name="T4" fmla="*/ 135 w 135"/>
                <a:gd name="T5" fmla="*/ 76 h 135"/>
                <a:gd name="T6" fmla="*/ 135 w 135"/>
                <a:gd name="T7" fmla="*/ 59 h 135"/>
                <a:gd name="T8" fmla="*/ 76 w 135"/>
                <a:gd name="T9" fmla="*/ 0 h 135"/>
                <a:gd name="T10" fmla="*/ 59 w 135"/>
                <a:gd name="T11" fmla="*/ 0 h 135"/>
                <a:gd name="T12" fmla="*/ 0 w 135"/>
                <a:gd name="T13" fmla="*/ 59 h 135"/>
                <a:gd name="T14" fmla="*/ 0 w 135"/>
                <a:gd name="T15" fmla="*/ 76 h 135"/>
                <a:gd name="T16" fmla="*/ 59 w 135"/>
                <a:gd name="T17" fmla="*/ 135 h 135"/>
                <a:gd name="T18" fmla="*/ 68 w 135"/>
                <a:gd name="T19" fmla="*/ 35 h 135"/>
                <a:gd name="T20" fmla="*/ 100 w 135"/>
                <a:gd name="T21" fmla="*/ 67 h 135"/>
                <a:gd name="T22" fmla="*/ 68 w 135"/>
                <a:gd name="T23" fmla="*/ 100 h 135"/>
                <a:gd name="T24" fmla="*/ 35 w 135"/>
                <a:gd name="T25" fmla="*/ 67 h 135"/>
                <a:gd name="T26" fmla="*/ 68 w 135"/>
                <a:gd name="T27" fmla="*/ 35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5" h="135">
                  <a:moveTo>
                    <a:pt x="59" y="135"/>
                  </a:moveTo>
                  <a:cubicBezTo>
                    <a:pt x="76" y="135"/>
                    <a:pt x="76" y="135"/>
                    <a:pt x="76" y="135"/>
                  </a:cubicBezTo>
                  <a:cubicBezTo>
                    <a:pt x="76" y="102"/>
                    <a:pt x="103" y="76"/>
                    <a:pt x="135" y="76"/>
                  </a:cubicBezTo>
                  <a:cubicBezTo>
                    <a:pt x="135" y="59"/>
                    <a:pt x="135" y="59"/>
                    <a:pt x="135" y="59"/>
                  </a:cubicBezTo>
                  <a:cubicBezTo>
                    <a:pt x="103" y="59"/>
                    <a:pt x="76" y="33"/>
                    <a:pt x="76" y="0"/>
                  </a:cubicBezTo>
                  <a:cubicBezTo>
                    <a:pt x="59" y="0"/>
                    <a:pt x="59" y="0"/>
                    <a:pt x="59" y="0"/>
                  </a:cubicBezTo>
                  <a:cubicBezTo>
                    <a:pt x="59" y="33"/>
                    <a:pt x="33" y="59"/>
                    <a:pt x="0" y="59"/>
                  </a:cubicBezTo>
                  <a:cubicBezTo>
                    <a:pt x="0" y="76"/>
                    <a:pt x="0" y="76"/>
                    <a:pt x="0" y="76"/>
                  </a:cubicBezTo>
                  <a:cubicBezTo>
                    <a:pt x="33" y="76"/>
                    <a:pt x="59" y="102"/>
                    <a:pt x="59" y="135"/>
                  </a:cubicBezTo>
                  <a:close/>
                  <a:moveTo>
                    <a:pt x="68" y="35"/>
                  </a:moveTo>
                  <a:cubicBezTo>
                    <a:pt x="75" y="49"/>
                    <a:pt x="86" y="60"/>
                    <a:pt x="100" y="67"/>
                  </a:cubicBezTo>
                  <a:cubicBezTo>
                    <a:pt x="86" y="75"/>
                    <a:pt x="75" y="86"/>
                    <a:pt x="68" y="100"/>
                  </a:cubicBezTo>
                  <a:cubicBezTo>
                    <a:pt x="60" y="86"/>
                    <a:pt x="49" y="75"/>
                    <a:pt x="35" y="67"/>
                  </a:cubicBezTo>
                  <a:cubicBezTo>
                    <a:pt x="49" y="60"/>
                    <a:pt x="60" y="49"/>
                    <a:pt x="68"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Tree>
    <p:extLst>
      <p:ext uri="{BB962C8B-B14F-4D97-AF65-F5344CB8AC3E}">
        <p14:creationId xmlns:p14="http://schemas.microsoft.com/office/powerpoint/2010/main" val="8747597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6" name="Rectangle 115">
            <a:extLst>
              <a:ext uri="{FF2B5EF4-FFF2-40B4-BE49-F238E27FC236}">
                <a16:creationId xmlns:a16="http://schemas.microsoft.com/office/drawing/2014/main" id="{D0A32857-E4F2-40CC-BB62-8FE3568EB6F0}"/>
              </a:ext>
            </a:extLst>
          </p:cNvPr>
          <p:cNvSpPr/>
          <p:nvPr/>
        </p:nvSpPr>
        <p:spPr>
          <a:xfrm>
            <a:off x="554076" y="5744961"/>
            <a:ext cx="889779" cy="331899"/>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568" b="0" i="0" u="none" strike="noStrike" kern="0" cap="none" spc="49" normalizeH="0" baseline="0" noProof="0">
                <a:ln>
                  <a:noFill/>
                </a:ln>
                <a:solidFill>
                  <a:srgbClr val="353535">
                    <a:lumMod val="40000"/>
                    <a:lumOff val="60000"/>
                  </a:srgbClr>
                </a:solidFill>
                <a:effectLst/>
                <a:uLnTx/>
                <a:uFillTx/>
                <a:latin typeface="Segoe UI" panose="020B0502040204020203" pitchFamily="34" charset="0"/>
                <a:ea typeface="+mn-ea"/>
                <a:cs typeface="Segoe UI" panose="020B0502040204020203" pitchFamily="34" charset="0"/>
              </a:rPr>
              <a:t>Trusted</a:t>
            </a:r>
          </a:p>
        </p:txBody>
      </p:sp>
      <p:sp>
        <p:nvSpPr>
          <p:cNvPr id="133" name="Rectangle 132">
            <a:extLst>
              <a:ext uri="{FF2B5EF4-FFF2-40B4-BE49-F238E27FC236}">
                <a16:creationId xmlns:a16="http://schemas.microsoft.com/office/drawing/2014/main" id="{587D7066-8B06-48F6-9D9D-CE8DB483B2C3}"/>
              </a:ext>
            </a:extLst>
          </p:cNvPr>
          <p:cNvSpPr/>
          <p:nvPr/>
        </p:nvSpPr>
        <p:spPr>
          <a:xfrm>
            <a:off x="214024" y="4423914"/>
            <a:ext cx="1590664" cy="452590"/>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2353" b="0" i="0" u="none" strike="noStrike" kern="0" cap="none" spc="49" normalizeH="0" baseline="0" noProof="0">
                <a:ln>
                  <a:noFill/>
                </a:ln>
                <a:solidFill>
                  <a:srgbClr val="0078D7"/>
                </a:solidFill>
                <a:effectLst/>
                <a:uLnTx/>
                <a:uFillTx/>
                <a:latin typeface="Segoe UI" panose="020B0502040204020203" pitchFamily="34" charset="0"/>
                <a:ea typeface="+mn-ea"/>
                <a:cs typeface="Segoe UI" panose="020B0502040204020203" pitchFamily="34" charset="0"/>
              </a:rPr>
              <a:t>Intelligent</a:t>
            </a:r>
          </a:p>
        </p:txBody>
      </p:sp>
      <p:sp>
        <p:nvSpPr>
          <p:cNvPr id="135" name="Rectangle 134">
            <a:extLst>
              <a:ext uri="{FF2B5EF4-FFF2-40B4-BE49-F238E27FC236}">
                <a16:creationId xmlns:a16="http://schemas.microsoft.com/office/drawing/2014/main" id="{E01FCFB5-BFC8-40DA-8851-C75F6FE1147A}"/>
              </a:ext>
            </a:extLst>
          </p:cNvPr>
          <p:cNvSpPr/>
          <p:nvPr/>
        </p:nvSpPr>
        <p:spPr>
          <a:xfrm>
            <a:off x="600013" y="3102867"/>
            <a:ext cx="818686" cy="333617"/>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568" b="0" i="0" u="none" strike="noStrike" kern="0" cap="none" spc="49" normalizeH="0" baseline="0" noProof="0">
                <a:ln>
                  <a:noFill/>
                </a:ln>
                <a:solidFill>
                  <a:srgbClr val="353535">
                    <a:lumMod val="40000"/>
                    <a:lumOff val="60000"/>
                  </a:srgbClr>
                </a:solidFill>
                <a:effectLst/>
                <a:uLnTx/>
                <a:uFillTx/>
                <a:latin typeface="Segoe UI" panose="020B0502040204020203" pitchFamily="34" charset="0"/>
                <a:ea typeface="+mn-ea"/>
                <a:cs typeface="Segoe UI" panose="020B0502040204020203" pitchFamily="34" charset="0"/>
              </a:rPr>
              <a:t>Hybrid</a:t>
            </a:r>
          </a:p>
        </p:txBody>
      </p:sp>
      <p:sp>
        <p:nvSpPr>
          <p:cNvPr id="143" name="Rectangle 142">
            <a:extLst>
              <a:ext uri="{FF2B5EF4-FFF2-40B4-BE49-F238E27FC236}">
                <a16:creationId xmlns:a16="http://schemas.microsoft.com/office/drawing/2014/main" id="{6ACC106D-0B3A-451A-97C3-CBECB9DA5404}"/>
              </a:ext>
            </a:extLst>
          </p:cNvPr>
          <p:cNvSpPr/>
          <p:nvPr/>
        </p:nvSpPr>
        <p:spPr>
          <a:xfrm>
            <a:off x="412719" y="1791255"/>
            <a:ext cx="1193275" cy="333617"/>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568" b="0" i="0" u="none" strike="noStrike" kern="0" cap="none" spc="49" normalizeH="0" baseline="0" noProof="0">
                <a:ln>
                  <a:noFill/>
                </a:ln>
                <a:solidFill>
                  <a:srgbClr val="353535">
                    <a:lumMod val="40000"/>
                    <a:lumOff val="60000"/>
                  </a:srgbClr>
                </a:solidFill>
                <a:effectLst/>
                <a:uLnTx/>
                <a:uFillTx/>
                <a:latin typeface="Segoe UI" panose="020B0502040204020203" pitchFamily="34" charset="0"/>
                <a:ea typeface="+mn-ea"/>
                <a:cs typeface="Segoe UI" panose="020B0502040204020203" pitchFamily="34" charset="0"/>
              </a:rPr>
              <a:t>Productive</a:t>
            </a:r>
          </a:p>
        </p:txBody>
      </p:sp>
      <p:sp>
        <p:nvSpPr>
          <p:cNvPr id="175" name="Freeform 174"/>
          <p:cNvSpPr>
            <a:spLocks noChangeArrowheads="1"/>
          </p:cNvSpPr>
          <p:nvPr/>
        </p:nvSpPr>
        <p:spPr bwMode="auto">
          <a:xfrm>
            <a:off x="768595" y="5091515"/>
            <a:ext cx="471273" cy="466323"/>
          </a:xfrm>
          <a:custGeom>
            <a:avLst/>
            <a:gdLst>
              <a:gd name="T0" fmla="*/ 3212 w 13440"/>
              <a:gd name="T1" fmla="*/ 3671 h 13299"/>
              <a:gd name="T2" fmla="*/ 3433 w 13440"/>
              <a:gd name="T3" fmla="*/ 3583 h 13299"/>
              <a:gd name="T4" fmla="*/ 3600 w 13440"/>
              <a:gd name="T5" fmla="*/ 3415 h 13299"/>
              <a:gd name="T6" fmla="*/ 3689 w 13440"/>
              <a:gd name="T7" fmla="*/ 3194 h 13299"/>
              <a:gd name="T8" fmla="*/ 3697 w 13440"/>
              <a:gd name="T9" fmla="*/ 3009 h 13299"/>
              <a:gd name="T10" fmla="*/ 3627 w 13440"/>
              <a:gd name="T11" fmla="*/ 2762 h 13299"/>
              <a:gd name="T12" fmla="*/ 3477 w 13440"/>
              <a:gd name="T13" fmla="*/ 2577 h 13299"/>
              <a:gd name="T14" fmla="*/ 3274 w 13440"/>
              <a:gd name="T15" fmla="*/ 2462 h 13299"/>
              <a:gd name="T16" fmla="*/ 3088 w 13440"/>
              <a:gd name="T17" fmla="*/ 2427 h 13299"/>
              <a:gd name="T18" fmla="*/ 2833 w 13440"/>
              <a:gd name="T19" fmla="*/ 2480 h 13299"/>
              <a:gd name="T20" fmla="*/ 2630 w 13440"/>
              <a:gd name="T21" fmla="*/ 2621 h 13299"/>
              <a:gd name="T22" fmla="*/ 2488 w 13440"/>
              <a:gd name="T23" fmla="*/ 2824 h 13299"/>
              <a:gd name="T24" fmla="*/ 2444 w 13440"/>
              <a:gd name="T25" fmla="*/ 3080 h 13299"/>
              <a:gd name="T26" fmla="*/ 2471 w 13440"/>
              <a:gd name="T27" fmla="*/ 3256 h 13299"/>
              <a:gd name="T28" fmla="*/ 2585 w 13440"/>
              <a:gd name="T29" fmla="*/ 3459 h 13299"/>
              <a:gd name="T30" fmla="*/ 2780 w 13440"/>
              <a:gd name="T31" fmla="*/ 3609 h 13299"/>
              <a:gd name="T32" fmla="*/ 3027 w 13440"/>
              <a:gd name="T33" fmla="*/ 3680 h 13299"/>
              <a:gd name="T34" fmla="*/ 6988 w 13440"/>
              <a:gd name="T35" fmla="*/ 8127 h 13299"/>
              <a:gd name="T36" fmla="*/ 6380 w 13440"/>
              <a:gd name="T37" fmla="*/ 8480 h 13299"/>
              <a:gd name="T38" fmla="*/ 5718 w 13440"/>
              <a:gd name="T39" fmla="*/ 8736 h 13299"/>
              <a:gd name="T40" fmla="*/ 5004 w 13440"/>
              <a:gd name="T41" fmla="*/ 8886 h 13299"/>
              <a:gd name="T42" fmla="*/ 4439 w 13440"/>
              <a:gd name="T43" fmla="*/ 8921 h 13299"/>
              <a:gd name="T44" fmla="*/ 3547 w 13440"/>
              <a:gd name="T45" fmla="*/ 8824 h 13299"/>
              <a:gd name="T46" fmla="*/ 2709 w 13440"/>
              <a:gd name="T47" fmla="*/ 8568 h 13299"/>
              <a:gd name="T48" fmla="*/ 1959 w 13440"/>
              <a:gd name="T49" fmla="*/ 8153 h 13299"/>
              <a:gd name="T50" fmla="*/ 1297 w 13440"/>
              <a:gd name="T51" fmla="*/ 7615 h 13299"/>
              <a:gd name="T52" fmla="*/ 759 w 13440"/>
              <a:gd name="T53" fmla="*/ 6953 h 13299"/>
              <a:gd name="T54" fmla="*/ 344 w 13440"/>
              <a:gd name="T55" fmla="*/ 6195 h 13299"/>
              <a:gd name="T56" fmla="*/ 88 w 13440"/>
              <a:gd name="T57" fmla="*/ 5357 h 13299"/>
              <a:gd name="T58" fmla="*/ 0 w 13440"/>
              <a:gd name="T59" fmla="*/ 4456 h 13299"/>
              <a:gd name="T60" fmla="*/ 44 w 13440"/>
              <a:gd name="T61" fmla="*/ 3777 h 13299"/>
              <a:gd name="T62" fmla="*/ 264 w 13440"/>
              <a:gd name="T63" fmla="*/ 2921 h 13299"/>
              <a:gd name="T64" fmla="*/ 644 w 13440"/>
              <a:gd name="T65" fmla="*/ 2135 h 13299"/>
              <a:gd name="T66" fmla="*/ 1156 w 13440"/>
              <a:gd name="T67" fmla="*/ 1456 h 13299"/>
              <a:gd name="T68" fmla="*/ 1782 w 13440"/>
              <a:gd name="T69" fmla="*/ 882 h 13299"/>
              <a:gd name="T70" fmla="*/ 2515 w 13440"/>
              <a:gd name="T71" fmla="*/ 432 h 13299"/>
              <a:gd name="T72" fmla="*/ 3327 w 13440"/>
              <a:gd name="T73" fmla="*/ 132 h 13299"/>
              <a:gd name="T74" fmla="*/ 4209 w 13440"/>
              <a:gd name="T75" fmla="*/ 0 h 13299"/>
              <a:gd name="T76" fmla="*/ 4898 w 13440"/>
              <a:gd name="T77" fmla="*/ 17 h 13299"/>
              <a:gd name="T78" fmla="*/ 5771 w 13440"/>
              <a:gd name="T79" fmla="*/ 194 h 13299"/>
              <a:gd name="T80" fmla="*/ 6574 w 13440"/>
              <a:gd name="T81" fmla="*/ 529 h 13299"/>
              <a:gd name="T82" fmla="*/ 7288 w 13440"/>
              <a:gd name="T83" fmla="*/ 1015 h 13299"/>
              <a:gd name="T84" fmla="*/ 7897 w 13440"/>
              <a:gd name="T85" fmla="*/ 1615 h 13299"/>
              <a:gd name="T86" fmla="*/ 8383 w 13440"/>
              <a:gd name="T87" fmla="*/ 2329 h 13299"/>
              <a:gd name="T88" fmla="*/ 8718 w 13440"/>
              <a:gd name="T89" fmla="*/ 3124 h 13299"/>
              <a:gd name="T90" fmla="*/ 8894 w 13440"/>
              <a:gd name="T91" fmla="*/ 3997 h 13299"/>
              <a:gd name="T92" fmla="*/ 8912 w 13440"/>
              <a:gd name="T93" fmla="*/ 4642 h 13299"/>
              <a:gd name="T94" fmla="*/ 8833 w 13440"/>
              <a:gd name="T95" fmla="*/ 5321 h 13299"/>
              <a:gd name="T96" fmla="*/ 13439 w 13440"/>
              <a:gd name="T97" fmla="*/ 10456 h 13299"/>
              <a:gd name="T98" fmla="*/ 10748 w 13440"/>
              <a:gd name="T99" fmla="*/ 13298 h 13299"/>
              <a:gd name="T100" fmla="*/ 9000 w 13440"/>
              <a:gd name="T101" fmla="*/ 11471 h 13299"/>
              <a:gd name="T102" fmla="*/ 7129 w 13440"/>
              <a:gd name="T103" fmla="*/ 9689 h 13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440" h="13299">
                <a:moveTo>
                  <a:pt x="3088" y="3689"/>
                </a:moveTo>
                <a:lnTo>
                  <a:pt x="3088" y="3689"/>
                </a:lnTo>
                <a:lnTo>
                  <a:pt x="3150" y="3680"/>
                </a:lnTo>
                <a:lnTo>
                  <a:pt x="3212" y="3671"/>
                </a:lnTo>
                <a:lnTo>
                  <a:pt x="3274" y="3662"/>
                </a:lnTo>
                <a:lnTo>
                  <a:pt x="3327" y="3636"/>
                </a:lnTo>
                <a:lnTo>
                  <a:pt x="3380" y="3609"/>
                </a:lnTo>
                <a:lnTo>
                  <a:pt x="3433" y="3583"/>
                </a:lnTo>
                <a:lnTo>
                  <a:pt x="3477" y="3547"/>
                </a:lnTo>
                <a:lnTo>
                  <a:pt x="3521" y="3503"/>
                </a:lnTo>
                <a:lnTo>
                  <a:pt x="3556" y="3459"/>
                </a:lnTo>
                <a:lnTo>
                  <a:pt x="3600" y="3415"/>
                </a:lnTo>
                <a:lnTo>
                  <a:pt x="3627" y="3362"/>
                </a:lnTo>
                <a:lnTo>
                  <a:pt x="3653" y="3309"/>
                </a:lnTo>
                <a:lnTo>
                  <a:pt x="3671" y="3256"/>
                </a:lnTo>
                <a:lnTo>
                  <a:pt x="3689" y="3194"/>
                </a:lnTo>
                <a:lnTo>
                  <a:pt x="3697" y="3141"/>
                </a:lnTo>
                <a:lnTo>
                  <a:pt x="3706" y="3080"/>
                </a:lnTo>
                <a:lnTo>
                  <a:pt x="3706" y="3080"/>
                </a:lnTo>
                <a:lnTo>
                  <a:pt x="3697" y="3009"/>
                </a:lnTo>
                <a:lnTo>
                  <a:pt x="3689" y="2947"/>
                </a:lnTo>
                <a:lnTo>
                  <a:pt x="3671" y="2885"/>
                </a:lnTo>
                <a:lnTo>
                  <a:pt x="3653" y="2824"/>
                </a:lnTo>
                <a:lnTo>
                  <a:pt x="3627" y="2762"/>
                </a:lnTo>
                <a:lnTo>
                  <a:pt x="3600" y="2709"/>
                </a:lnTo>
                <a:lnTo>
                  <a:pt x="3556" y="2665"/>
                </a:lnTo>
                <a:lnTo>
                  <a:pt x="3521" y="2621"/>
                </a:lnTo>
                <a:lnTo>
                  <a:pt x="3477" y="2577"/>
                </a:lnTo>
                <a:lnTo>
                  <a:pt x="3433" y="2541"/>
                </a:lnTo>
                <a:lnTo>
                  <a:pt x="3380" y="2506"/>
                </a:lnTo>
                <a:lnTo>
                  <a:pt x="3327" y="2480"/>
                </a:lnTo>
                <a:lnTo>
                  <a:pt x="3274" y="2462"/>
                </a:lnTo>
                <a:lnTo>
                  <a:pt x="3212" y="2444"/>
                </a:lnTo>
                <a:lnTo>
                  <a:pt x="3150" y="2435"/>
                </a:lnTo>
                <a:lnTo>
                  <a:pt x="3088" y="2427"/>
                </a:lnTo>
                <a:lnTo>
                  <a:pt x="3088" y="2427"/>
                </a:lnTo>
                <a:lnTo>
                  <a:pt x="3027" y="2435"/>
                </a:lnTo>
                <a:lnTo>
                  <a:pt x="2956" y="2444"/>
                </a:lnTo>
                <a:lnTo>
                  <a:pt x="2894" y="2462"/>
                </a:lnTo>
                <a:lnTo>
                  <a:pt x="2833" y="2480"/>
                </a:lnTo>
                <a:lnTo>
                  <a:pt x="2780" y="2506"/>
                </a:lnTo>
                <a:lnTo>
                  <a:pt x="2727" y="2541"/>
                </a:lnTo>
                <a:lnTo>
                  <a:pt x="2674" y="2577"/>
                </a:lnTo>
                <a:lnTo>
                  <a:pt x="2630" y="2621"/>
                </a:lnTo>
                <a:lnTo>
                  <a:pt x="2585" y="2665"/>
                </a:lnTo>
                <a:lnTo>
                  <a:pt x="2550" y="2709"/>
                </a:lnTo>
                <a:lnTo>
                  <a:pt x="2515" y="2762"/>
                </a:lnTo>
                <a:lnTo>
                  <a:pt x="2488" y="2824"/>
                </a:lnTo>
                <a:lnTo>
                  <a:pt x="2471" y="2885"/>
                </a:lnTo>
                <a:lnTo>
                  <a:pt x="2453" y="2947"/>
                </a:lnTo>
                <a:lnTo>
                  <a:pt x="2444" y="3009"/>
                </a:lnTo>
                <a:lnTo>
                  <a:pt x="2444" y="3080"/>
                </a:lnTo>
                <a:lnTo>
                  <a:pt x="2444" y="3080"/>
                </a:lnTo>
                <a:lnTo>
                  <a:pt x="2444" y="3141"/>
                </a:lnTo>
                <a:lnTo>
                  <a:pt x="2453" y="3194"/>
                </a:lnTo>
                <a:lnTo>
                  <a:pt x="2471" y="3256"/>
                </a:lnTo>
                <a:lnTo>
                  <a:pt x="2488" y="3309"/>
                </a:lnTo>
                <a:lnTo>
                  <a:pt x="2515" y="3362"/>
                </a:lnTo>
                <a:lnTo>
                  <a:pt x="2550" y="3415"/>
                </a:lnTo>
                <a:lnTo>
                  <a:pt x="2585" y="3459"/>
                </a:lnTo>
                <a:lnTo>
                  <a:pt x="2630" y="3503"/>
                </a:lnTo>
                <a:lnTo>
                  <a:pt x="2674" y="3547"/>
                </a:lnTo>
                <a:lnTo>
                  <a:pt x="2727" y="3583"/>
                </a:lnTo>
                <a:lnTo>
                  <a:pt x="2780" y="3609"/>
                </a:lnTo>
                <a:lnTo>
                  <a:pt x="2833" y="3636"/>
                </a:lnTo>
                <a:lnTo>
                  <a:pt x="2894" y="3662"/>
                </a:lnTo>
                <a:lnTo>
                  <a:pt x="2956" y="3671"/>
                </a:lnTo>
                <a:lnTo>
                  <a:pt x="3027" y="3680"/>
                </a:lnTo>
                <a:lnTo>
                  <a:pt x="3088" y="3689"/>
                </a:lnTo>
                <a:close/>
                <a:moveTo>
                  <a:pt x="7129" y="8021"/>
                </a:moveTo>
                <a:lnTo>
                  <a:pt x="7129" y="8021"/>
                </a:lnTo>
                <a:lnTo>
                  <a:pt x="6988" y="8127"/>
                </a:lnTo>
                <a:lnTo>
                  <a:pt x="6838" y="8224"/>
                </a:lnTo>
                <a:lnTo>
                  <a:pt x="6689" y="8321"/>
                </a:lnTo>
                <a:lnTo>
                  <a:pt x="6539" y="8400"/>
                </a:lnTo>
                <a:lnTo>
                  <a:pt x="6380" y="8480"/>
                </a:lnTo>
                <a:lnTo>
                  <a:pt x="6221" y="8559"/>
                </a:lnTo>
                <a:lnTo>
                  <a:pt x="6054" y="8621"/>
                </a:lnTo>
                <a:lnTo>
                  <a:pt x="5886" y="8683"/>
                </a:lnTo>
                <a:lnTo>
                  <a:pt x="5718" y="8736"/>
                </a:lnTo>
                <a:lnTo>
                  <a:pt x="5542" y="8789"/>
                </a:lnTo>
                <a:lnTo>
                  <a:pt x="5365" y="8824"/>
                </a:lnTo>
                <a:lnTo>
                  <a:pt x="5180" y="8859"/>
                </a:lnTo>
                <a:lnTo>
                  <a:pt x="5004" y="8886"/>
                </a:lnTo>
                <a:lnTo>
                  <a:pt x="4818" y="8903"/>
                </a:lnTo>
                <a:lnTo>
                  <a:pt x="4624" y="8912"/>
                </a:lnTo>
                <a:lnTo>
                  <a:pt x="4439" y="8921"/>
                </a:lnTo>
                <a:lnTo>
                  <a:pt x="4439" y="8921"/>
                </a:lnTo>
                <a:lnTo>
                  <a:pt x="4209" y="8912"/>
                </a:lnTo>
                <a:lnTo>
                  <a:pt x="3989" y="8894"/>
                </a:lnTo>
                <a:lnTo>
                  <a:pt x="3759" y="8868"/>
                </a:lnTo>
                <a:lnTo>
                  <a:pt x="3547" y="8824"/>
                </a:lnTo>
                <a:lnTo>
                  <a:pt x="3327" y="8780"/>
                </a:lnTo>
                <a:lnTo>
                  <a:pt x="3124" y="8718"/>
                </a:lnTo>
                <a:lnTo>
                  <a:pt x="2912" y="8647"/>
                </a:lnTo>
                <a:lnTo>
                  <a:pt x="2709" y="8568"/>
                </a:lnTo>
                <a:lnTo>
                  <a:pt x="2515" y="8480"/>
                </a:lnTo>
                <a:lnTo>
                  <a:pt x="2321" y="8383"/>
                </a:lnTo>
                <a:lnTo>
                  <a:pt x="2135" y="8277"/>
                </a:lnTo>
                <a:lnTo>
                  <a:pt x="1959" y="8153"/>
                </a:lnTo>
                <a:lnTo>
                  <a:pt x="1782" y="8030"/>
                </a:lnTo>
                <a:lnTo>
                  <a:pt x="1615" y="7897"/>
                </a:lnTo>
                <a:lnTo>
                  <a:pt x="1456" y="7765"/>
                </a:lnTo>
                <a:lnTo>
                  <a:pt x="1297" y="7615"/>
                </a:lnTo>
                <a:lnTo>
                  <a:pt x="1156" y="7456"/>
                </a:lnTo>
                <a:lnTo>
                  <a:pt x="1015" y="7297"/>
                </a:lnTo>
                <a:lnTo>
                  <a:pt x="882" y="7129"/>
                </a:lnTo>
                <a:lnTo>
                  <a:pt x="759" y="6953"/>
                </a:lnTo>
                <a:lnTo>
                  <a:pt x="644" y="6776"/>
                </a:lnTo>
                <a:lnTo>
                  <a:pt x="529" y="6583"/>
                </a:lnTo>
                <a:lnTo>
                  <a:pt x="432" y="6398"/>
                </a:lnTo>
                <a:lnTo>
                  <a:pt x="344" y="6195"/>
                </a:lnTo>
                <a:lnTo>
                  <a:pt x="264" y="5992"/>
                </a:lnTo>
                <a:lnTo>
                  <a:pt x="194" y="5789"/>
                </a:lnTo>
                <a:lnTo>
                  <a:pt x="132" y="5577"/>
                </a:lnTo>
                <a:lnTo>
                  <a:pt x="88" y="5357"/>
                </a:lnTo>
                <a:lnTo>
                  <a:pt x="44" y="5136"/>
                </a:lnTo>
                <a:lnTo>
                  <a:pt x="17" y="4915"/>
                </a:lnTo>
                <a:lnTo>
                  <a:pt x="0" y="4686"/>
                </a:lnTo>
                <a:lnTo>
                  <a:pt x="0" y="4456"/>
                </a:lnTo>
                <a:lnTo>
                  <a:pt x="0" y="4456"/>
                </a:lnTo>
                <a:lnTo>
                  <a:pt x="0" y="4227"/>
                </a:lnTo>
                <a:lnTo>
                  <a:pt x="17" y="3997"/>
                </a:lnTo>
                <a:lnTo>
                  <a:pt x="44" y="3777"/>
                </a:lnTo>
                <a:lnTo>
                  <a:pt x="88" y="3556"/>
                </a:lnTo>
                <a:lnTo>
                  <a:pt x="132" y="3336"/>
                </a:lnTo>
                <a:lnTo>
                  <a:pt x="194" y="3124"/>
                </a:lnTo>
                <a:lnTo>
                  <a:pt x="264" y="2921"/>
                </a:lnTo>
                <a:lnTo>
                  <a:pt x="344" y="2718"/>
                </a:lnTo>
                <a:lnTo>
                  <a:pt x="432" y="2515"/>
                </a:lnTo>
                <a:lnTo>
                  <a:pt x="529" y="2329"/>
                </a:lnTo>
                <a:lnTo>
                  <a:pt x="644" y="2135"/>
                </a:lnTo>
                <a:lnTo>
                  <a:pt x="759" y="1959"/>
                </a:lnTo>
                <a:lnTo>
                  <a:pt x="882" y="1782"/>
                </a:lnTo>
                <a:lnTo>
                  <a:pt x="1015" y="1615"/>
                </a:lnTo>
                <a:lnTo>
                  <a:pt x="1156" y="1456"/>
                </a:lnTo>
                <a:lnTo>
                  <a:pt x="1297" y="1297"/>
                </a:lnTo>
                <a:lnTo>
                  <a:pt x="1456" y="1147"/>
                </a:lnTo>
                <a:lnTo>
                  <a:pt x="1615" y="1015"/>
                </a:lnTo>
                <a:lnTo>
                  <a:pt x="1782" y="882"/>
                </a:lnTo>
                <a:lnTo>
                  <a:pt x="1959" y="759"/>
                </a:lnTo>
                <a:lnTo>
                  <a:pt x="2135" y="635"/>
                </a:lnTo>
                <a:lnTo>
                  <a:pt x="2321" y="529"/>
                </a:lnTo>
                <a:lnTo>
                  <a:pt x="2515" y="432"/>
                </a:lnTo>
                <a:lnTo>
                  <a:pt x="2709" y="344"/>
                </a:lnTo>
                <a:lnTo>
                  <a:pt x="2912" y="264"/>
                </a:lnTo>
                <a:lnTo>
                  <a:pt x="3124" y="194"/>
                </a:lnTo>
                <a:lnTo>
                  <a:pt x="3327" y="132"/>
                </a:lnTo>
                <a:lnTo>
                  <a:pt x="3547" y="88"/>
                </a:lnTo>
                <a:lnTo>
                  <a:pt x="3759" y="44"/>
                </a:lnTo>
                <a:lnTo>
                  <a:pt x="3989" y="17"/>
                </a:lnTo>
                <a:lnTo>
                  <a:pt x="4209" y="0"/>
                </a:lnTo>
                <a:lnTo>
                  <a:pt x="4439" y="0"/>
                </a:lnTo>
                <a:lnTo>
                  <a:pt x="4439" y="0"/>
                </a:lnTo>
                <a:lnTo>
                  <a:pt x="4668" y="0"/>
                </a:lnTo>
                <a:lnTo>
                  <a:pt x="4898" y="17"/>
                </a:lnTo>
                <a:lnTo>
                  <a:pt x="5118" y="44"/>
                </a:lnTo>
                <a:lnTo>
                  <a:pt x="5348" y="88"/>
                </a:lnTo>
                <a:lnTo>
                  <a:pt x="5559" y="132"/>
                </a:lnTo>
                <a:lnTo>
                  <a:pt x="5771" y="194"/>
                </a:lnTo>
                <a:lnTo>
                  <a:pt x="5983" y="264"/>
                </a:lnTo>
                <a:lnTo>
                  <a:pt x="6186" y="344"/>
                </a:lnTo>
                <a:lnTo>
                  <a:pt x="6389" y="432"/>
                </a:lnTo>
                <a:lnTo>
                  <a:pt x="6574" y="529"/>
                </a:lnTo>
                <a:lnTo>
                  <a:pt x="6768" y="635"/>
                </a:lnTo>
                <a:lnTo>
                  <a:pt x="6944" y="759"/>
                </a:lnTo>
                <a:lnTo>
                  <a:pt x="7121" y="882"/>
                </a:lnTo>
                <a:lnTo>
                  <a:pt x="7288" y="1015"/>
                </a:lnTo>
                <a:lnTo>
                  <a:pt x="7456" y="1147"/>
                </a:lnTo>
                <a:lnTo>
                  <a:pt x="7606" y="1297"/>
                </a:lnTo>
                <a:lnTo>
                  <a:pt x="7756" y="1456"/>
                </a:lnTo>
                <a:lnTo>
                  <a:pt x="7897" y="1615"/>
                </a:lnTo>
                <a:lnTo>
                  <a:pt x="8030" y="1782"/>
                </a:lnTo>
                <a:lnTo>
                  <a:pt x="8153" y="1959"/>
                </a:lnTo>
                <a:lnTo>
                  <a:pt x="8268" y="2135"/>
                </a:lnTo>
                <a:lnTo>
                  <a:pt x="8383" y="2329"/>
                </a:lnTo>
                <a:lnTo>
                  <a:pt x="8480" y="2515"/>
                </a:lnTo>
                <a:lnTo>
                  <a:pt x="8568" y="2718"/>
                </a:lnTo>
                <a:lnTo>
                  <a:pt x="8647" y="2921"/>
                </a:lnTo>
                <a:lnTo>
                  <a:pt x="8718" y="3124"/>
                </a:lnTo>
                <a:lnTo>
                  <a:pt x="8780" y="3336"/>
                </a:lnTo>
                <a:lnTo>
                  <a:pt x="8824" y="3556"/>
                </a:lnTo>
                <a:lnTo>
                  <a:pt x="8868" y="3777"/>
                </a:lnTo>
                <a:lnTo>
                  <a:pt x="8894" y="3997"/>
                </a:lnTo>
                <a:lnTo>
                  <a:pt x="8912" y="4227"/>
                </a:lnTo>
                <a:lnTo>
                  <a:pt x="8921" y="4456"/>
                </a:lnTo>
                <a:lnTo>
                  <a:pt x="8921" y="4456"/>
                </a:lnTo>
                <a:lnTo>
                  <a:pt x="8912" y="4642"/>
                </a:lnTo>
                <a:lnTo>
                  <a:pt x="8903" y="4818"/>
                </a:lnTo>
                <a:lnTo>
                  <a:pt x="8886" y="4986"/>
                </a:lnTo>
                <a:lnTo>
                  <a:pt x="8859" y="5154"/>
                </a:lnTo>
                <a:lnTo>
                  <a:pt x="8833" y="5321"/>
                </a:lnTo>
                <a:lnTo>
                  <a:pt x="8797" y="5480"/>
                </a:lnTo>
                <a:lnTo>
                  <a:pt x="8718" y="5798"/>
                </a:lnTo>
                <a:lnTo>
                  <a:pt x="8718" y="5798"/>
                </a:lnTo>
                <a:lnTo>
                  <a:pt x="13439" y="10456"/>
                </a:lnTo>
                <a:lnTo>
                  <a:pt x="13439" y="10456"/>
                </a:lnTo>
                <a:lnTo>
                  <a:pt x="13439" y="13298"/>
                </a:lnTo>
                <a:lnTo>
                  <a:pt x="13439" y="13298"/>
                </a:lnTo>
                <a:lnTo>
                  <a:pt x="10748" y="13298"/>
                </a:lnTo>
                <a:lnTo>
                  <a:pt x="10748" y="13298"/>
                </a:lnTo>
                <a:lnTo>
                  <a:pt x="10748" y="11471"/>
                </a:lnTo>
                <a:lnTo>
                  <a:pt x="10748" y="11471"/>
                </a:lnTo>
                <a:lnTo>
                  <a:pt x="9000" y="11471"/>
                </a:lnTo>
                <a:lnTo>
                  <a:pt x="9000" y="11471"/>
                </a:lnTo>
                <a:lnTo>
                  <a:pt x="9000" y="9689"/>
                </a:lnTo>
                <a:lnTo>
                  <a:pt x="9000" y="9689"/>
                </a:lnTo>
                <a:lnTo>
                  <a:pt x="7129" y="9689"/>
                </a:lnTo>
                <a:lnTo>
                  <a:pt x="7129" y="8021"/>
                </a:lnTo>
                <a:close/>
              </a:path>
            </a:pathLst>
          </a:custGeom>
          <a:noFill/>
          <a:ln w="28575" cap="flat">
            <a:solidFill>
              <a:srgbClr val="B3B2B4"/>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1" name="light">
            <a:extLst>
              <a:ext uri="{FF2B5EF4-FFF2-40B4-BE49-F238E27FC236}">
                <a16:creationId xmlns:a16="http://schemas.microsoft.com/office/drawing/2014/main" id="{38BAE752-BE22-4707-B0F9-4C08A401389B}"/>
              </a:ext>
            </a:extLst>
          </p:cNvPr>
          <p:cNvSpPr>
            <a:spLocks noChangeAspect="1" noEditPoints="1"/>
          </p:cNvSpPr>
          <p:nvPr/>
        </p:nvSpPr>
        <p:spPr bwMode="auto">
          <a:xfrm>
            <a:off x="828674" y="3704531"/>
            <a:ext cx="371476" cy="551510"/>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28575">
            <a:solidFill>
              <a:srgbClr val="001F50"/>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93" name="speedometer_2">
            <a:extLst>
              <a:ext uri="{FF2B5EF4-FFF2-40B4-BE49-F238E27FC236}">
                <a16:creationId xmlns:a16="http://schemas.microsoft.com/office/drawing/2014/main" id="{96511714-CFA8-4E88-B24C-FF03D2B0D71B}"/>
              </a:ext>
            </a:extLst>
          </p:cNvPr>
          <p:cNvSpPr>
            <a:spLocks noChangeAspect="1" noEditPoints="1"/>
          </p:cNvSpPr>
          <p:nvPr/>
        </p:nvSpPr>
        <p:spPr bwMode="auto">
          <a:xfrm>
            <a:off x="800949" y="1160459"/>
            <a:ext cx="431098" cy="431096"/>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28575">
            <a:solidFill>
              <a:srgbClr val="B3B2B4"/>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nvGrpSpPr>
          <p:cNvPr id="194" name="Group 193">
            <a:extLst>
              <a:ext uri="{FF2B5EF4-FFF2-40B4-BE49-F238E27FC236}">
                <a16:creationId xmlns:a16="http://schemas.microsoft.com/office/drawing/2014/main" id="{D5637843-A804-4566-8EA5-DA973F5E429A}"/>
              </a:ext>
            </a:extLst>
          </p:cNvPr>
          <p:cNvGrpSpPr/>
          <p:nvPr/>
        </p:nvGrpSpPr>
        <p:grpSpPr>
          <a:xfrm>
            <a:off x="775290" y="2524056"/>
            <a:ext cx="451261" cy="440761"/>
            <a:chOff x="2088630" y="3287843"/>
            <a:chExt cx="429718" cy="419725"/>
          </a:xfrm>
          <a:noFill/>
        </p:grpSpPr>
        <p:sp>
          <p:nvSpPr>
            <p:cNvPr id="195" name="Rectangle 194">
              <a:extLst>
                <a:ext uri="{FF2B5EF4-FFF2-40B4-BE49-F238E27FC236}">
                  <a16:creationId xmlns:a16="http://schemas.microsoft.com/office/drawing/2014/main" id="{CB04EC4A-920F-43A1-8283-7054C2DD5EB6}"/>
                </a:ext>
              </a:extLst>
            </p:cNvPr>
            <p:cNvSpPr/>
            <p:nvPr/>
          </p:nvSpPr>
          <p:spPr bwMode="auto">
            <a:xfrm>
              <a:off x="2213548" y="3287843"/>
              <a:ext cx="304800" cy="304800"/>
            </a:xfrm>
            <a:prstGeom prst="rect">
              <a:avLst/>
            </a:prstGeom>
            <a:noFill/>
            <a:ln w="28575">
              <a:solidFill>
                <a:srgbClr val="B3B2B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96" name="Rectangle 195">
              <a:extLst>
                <a:ext uri="{FF2B5EF4-FFF2-40B4-BE49-F238E27FC236}">
                  <a16:creationId xmlns:a16="http://schemas.microsoft.com/office/drawing/2014/main" id="{F4465575-ED05-4AB7-8C13-4BAC0922F7E1}"/>
                </a:ext>
              </a:extLst>
            </p:cNvPr>
            <p:cNvSpPr/>
            <p:nvPr/>
          </p:nvSpPr>
          <p:spPr bwMode="auto">
            <a:xfrm>
              <a:off x="2088630" y="3402768"/>
              <a:ext cx="304800" cy="304800"/>
            </a:xfrm>
            <a:prstGeom prst="rect">
              <a:avLst/>
            </a:prstGeom>
            <a:noFill/>
            <a:ln w="28575">
              <a:solidFill>
                <a:srgbClr val="B3B2B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sp>
        <p:nvSpPr>
          <p:cNvPr id="4" name="AutoShape 2" descr="https://azurecomcdn.azureedge.net/cvt-0ad50a2fef9968bb2919adafc388149b558a6b382a760e3050caf9e5a40ef415/images/page/services/machine-learning-services/workbench.svg"/>
          <p:cNvSpPr>
            <a:spLocks noChangeAspect="1" noChangeArrowheads="1"/>
          </p:cNvSpPr>
          <p:nvPr/>
        </p:nvSpPr>
        <p:spPr bwMode="auto">
          <a:xfrm>
            <a:off x="0" y="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cxnSp>
        <p:nvCxnSpPr>
          <p:cNvPr id="142" name="Straight Connector 141">
            <a:extLst>
              <a:ext uri="{FF2B5EF4-FFF2-40B4-BE49-F238E27FC236}">
                <a16:creationId xmlns:a16="http://schemas.microsoft.com/office/drawing/2014/main" id="{22491D93-6F6D-4B02-911C-3F451CE91E22}"/>
              </a:ext>
            </a:extLst>
          </p:cNvPr>
          <p:cNvCxnSpPr>
            <a:cxnSpLocks/>
          </p:cNvCxnSpPr>
          <p:nvPr/>
        </p:nvCxnSpPr>
        <p:spPr>
          <a:xfrm>
            <a:off x="1954222" y="490"/>
            <a:ext cx="0" cy="6888317"/>
          </a:xfrm>
          <a:prstGeom prst="line">
            <a:avLst/>
          </a:prstGeom>
          <a:noFill/>
          <a:ln w="19050" cap="flat">
            <a:solidFill>
              <a:schemeClr val="bg1">
                <a:lumMod val="75000"/>
                <a:alpha val="7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sp>
        <p:nvSpPr>
          <p:cNvPr id="3" name="TextBox 2"/>
          <p:cNvSpPr txBox="1"/>
          <p:nvPr/>
        </p:nvSpPr>
        <p:spPr>
          <a:xfrm>
            <a:off x="2195833" y="3590219"/>
            <a:ext cx="3298214" cy="926407"/>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800" b="1" i="0" u="none" strike="noStrike" kern="1200" cap="none" spc="0" normalizeH="0" baseline="0" noProof="0" dirty="0">
                <a:ln>
                  <a:noFill/>
                </a:ln>
                <a:solidFill>
                  <a:srgbClr val="0078D7"/>
                </a:solidFill>
                <a:effectLst/>
                <a:uLnTx/>
                <a:uFillTx/>
                <a:latin typeface="Segoe UI"/>
                <a:ea typeface="Segoe UI Light" charset="0"/>
                <a:cs typeface="Segoe UI Light" charset="0"/>
              </a:rPr>
              <a:t>Customizable services</a:t>
            </a:r>
          </a:p>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a:ea typeface="Segoe UI Light" charset="0"/>
                <a:cs typeface="Segoe UI Light" charset="0"/>
              </a:rPr>
              <a:t>VS, ML STUB, Tensor, Caffe</a:t>
            </a:r>
          </a:p>
        </p:txBody>
      </p:sp>
      <p:sp>
        <p:nvSpPr>
          <p:cNvPr id="109" name="TextBox 108"/>
          <p:cNvSpPr txBox="1"/>
          <p:nvPr/>
        </p:nvSpPr>
        <p:spPr>
          <a:xfrm>
            <a:off x="8265311" y="3590219"/>
            <a:ext cx="3675527" cy="926407"/>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800" b="1" i="0" u="none" strike="noStrike" kern="1200" cap="none" spc="0" normalizeH="0" baseline="0" noProof="0" dirty="0">
                <a:ln>
                  <a:noFill/>
                </a:ln>
                <a:solidFill>
                  <a:srgbClr val="0078D7"/>
                </a:solidFill>
                <a:effectLst/>
                <a:uLnTx/>
                <a:uFillTx/>
                <a:latin typeface="Segoe UI"/>
                <a:ea typeface="Segoe UI Light" charset="0"/>
                <a:cs typeface="Segoe UI Light" charset="0"/>
              </a:rPr>
              <a:t>Infrastructure and compute</a:t>
            </a:r>
          </a:p>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a:ea typeface="Segoe UI Light" charset="0"/>
                <a:cs typeface="Segoe UI Light" charset="0"/>
              </a:rPr>
              <a:t>CPU, GPU, FPGA</a:t>
            </a:r>
          </a:p>
        </p:txBody>
      </p:sp>
      <p:sp>
        <p:nvSpPr>
          <p:cNvPr id="112" name="TextBox 111"/>
          <p:cNvSpPr txBox="1"/>
          <p:nvPr/>
        </p:nvSpPr>
        <p:spPr>
          <a:xfrm>
            <a:off x="4909409" y="3590219"/>
            <a:ext cx="3678513" cy="926407"/>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800" b="1" i="0" u="none" strike="noStrike" kern="1200" cap="none" spc="0" normalizeH="0" baseline="0" noProof="0" dirty="0">
                <a:ln>
                  <a:noFill/>
                </a:ln>
                <a:solidFill>
                  <a:srgbClr val="0078D7"/>
                </a:solidFill>
                <a:effectLst/>
                <a:uLnTx/>
                <a:uFillTx/>
                <a:latin typeface="Segoe UI"/>
                <a:ea typeface="Segoe UI Light" charset="0"/>
                <a:cs typeface="Segoe UI Light" charset="0"/>
              </a:rPr>
              <a:t>Tools </a:t>
            </a:r>
          </a:p>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a:ea typeface="Segoe UI Light" charset="0"/>
                <a:cs typeface="Segoe UI Light" charset="0"/>
              </a:rPr>
              <a:t>Bots, Cognitive, ML</a:t>
            </a:r>
          </a:p>
        </p:txBody>
      </p:sp>
      <p:grpSp>
        <p:nvGrpSpPr>
          <p:cNvPr id="6" name="Group 5"/>
          <p:cNvGrpSpPr/>
          <p:nvPr/>
        </p:nvGrpSpPr>
        <p:grpSpPr>
          <a:xfrm>
            <a:off x="6357443" y="2586072"/>
            <a:ext cx="782444" cy="805790"/>
            <a:chOff x="8555045" y="2751388"/>
            <a:chExt cx="476312" cy="490524"/>
          </a:xfrm>
          <a:solidFill>
            <a:srgbClr val="001F54"/>
          </a:solidFill>
        </p:grpSpPr>
        <p:sp>
          <p:nvSpPr>
            <p:cNvPr id="97" name="Freeform 1"/>
            <p:cNvSpPr>
              <a:spLocks noChangeArrowheads="1"/>
            </p:cNvSpPr>
            <p:nvPr/>
          </p:nvSpPr>
          <p:spPr bwMode="auto">
            <a:xfrm>
              <a:off x="8555045" y="2751388"/>
              <a:ext cx="476312" cy="490524"/>
            </a:xfrm>
            <a:custGeom>
              <a:avLst/>
              <a:gdLst>
                <a:gd name="T0" fmla="*/ 111 w 8416"/>
                <a:gd name="T1" fmla="*/ 7718 h 8980"/>
                <a:gd name="T2" fmla="*/ 333 w 8416"/>
                <a:gd name="T3" fmla="*/ 8804 h 8980"/>
                <a:gd name="T4" fmla="*/ 8074 w 8416"/>
                <a:gd name="T5" fmla="*/ 8804 h 8980"/>
                <a:gd name="T6" fmla="*/ 8304 w 8416"/>
                <a:gd name="T7" fmla="*/ 7718 h 8980"/>
                <a:gd name="T8" fmla="*/ 7526 w 8416"/>
                <a:gd name="T9" fmla="*/ 7986 h 8980"/>
                <a:gd name="T10" fmla="*/ 7693 w 8416"/>
                <a:gd name="T11" fmla="*/ 8463 h 8980"/>
                <a:gd name="T12" fmla="*/ 7375 w 8416"/>
                <a:gd name="T13" fmla="*/ 8487 h 8980"/>
                <a:gd name="T14" fmla="*/ 8002 w 8416"/>
                <a:gd name="T15" fmla="*/ 8074 h 8980"/>
                <a:gd name="T16" fmla="*/ 7820 w 8416"/>
                <a:gd name="T17" fmla="*/ 8455 h 8980"/>
                <a:gd name="T18" fmla="*/ 7526 w 8416"/>
                <a:gd name="T19" fmla="*/ 7876 h 8980"/>
                <a:gd name="T20" fmla="*/ 7248 w 8416"/>
                <a:gd name="T21" fmla="*/ 8495 h 8980"/>
                <a:gd name="T22" fmla="*/ 6470 w 8416"/>
                <a:gd name="T23" fmla="*/ 8408 h 8980"/>
                <a:gd name="T24" fmla="*/ 6121 w 8416"/>
                <a:gd name="T25" fmla="*/ 7876 h 8980"/>
                <a:gd name="T26" fmla="*/ 5930 w 8416"/>
                <a:gd name="T27" fmla="*/ 8535 h 8980"/>
                <a:gd name="T28" fmla="*/ 5136 w 8416"/>
                <a:gd name="T29" fmla="*/ 8161 h 8980"/>
                <a:gd name="T30" fmla="*/ 4723 w 8416"/>
                <a:gd name="T31" fmla="*/ 7892 h 8980"/>
                <a:gd name="T32" fmla="*/ 4596 w 8416"/>
                <a:gd name="T33" fmla="*/ 8566 h 8980"/>
                <a:gd name="T34" fmla="*/ 3714 w 8416"/>
                <a:gd name="T35" fmla="*/ 8161 h 8980"/>
                <a:gd name="T36" fmla="*/ 3596 w 8416"/>
                <a:gd name="T37" fmla="*/ 6868 h 8980"/>
                <a:gd name="T38" fmla="*/ 4549 w 8416"/>
                <a:gd name="T39" fmla="*/ 6074 h 8980"/>
                <a:gd name="T40" fmla="*/ 5001 w 8416"/>
                <a:gd name="T41" fmla="*/ 6312 h 8980"/>
                <a:gd name="T42" fmla="*/ 5898 w 8416"/>
                <a:gd name="T43" fmla="*/ 6074 h 8980"/>
                <a:gd name="T44" fmla="*/ 6287 w 8416"/>
                <a:gd name="T45" fmla="*/ 6336 h 8980"/>
                <a:gd name="T46" fmla="*/ 563 w 8416"/>
                <a:gd name="T47" fmla="*/ 8439 h 8980"/>
                <a:gd name="T48" fmla="*/ 738 w 8416"/>
                <a:gd name="T49" fmla="*/ 7986 h 8980"/>
                <a:gd name="T50" fmla="*/ 881 w 8416"/>
                <a:gd name="T51" fmla="*/ 8502 h 8980"/>
                <a:gd name="T52" fmla="*/ 570 w 8416"/>
                <a:gd name="T53" fmla="*/ 7923 h 8980"/>
                <a:gd name="T54" fmla="*/ 412 w 8416"/>
                <a:gd name="T55" fmla="*/ 8058 h 8980"/>
                <a:gd name="T56" fmla="*/ 1793 w 8416"/>
                <a:gd name="T57" fmla="*/ 5836 h 8980"/>
                <a:gd name="T58" fmla="*/ 2127 w 8416"/>
                <a:gd name="T59" fmla="*/ 6352 h 8980"/>
                <a:gd name="T60" fmla="*/ 2810 w 8416"/>
                <a:gd name="T61" fmla="*/ 5836 h 8980"/>
                <a:gd name="T62" fmla="*/ 3191 w 8416"/>
                <a:gd name="T63" fmla="*/ 6812 h 8980"/>
                <a:gd name="T64" fmla="*/ 2715 w 8416"/>
                <a:gd name="T65" fmla="*/ 6900 h 8980"/>
                <a:gd name="T66" fmla="*/ 2985 w 8416"/>
                <a:gd name="T67" fmla="*/ 7551 h 8980"/>
                <a:gd name="T68" fmla="*/ 2365 w 8416"/>
                <a:gd name="T69" fmla="*/ 8408 h 8980"/>
                <a:gd name="T70" fmla="*/ 2015 w 8416"/>
                <a:gd name="T71" fmla="*/ 7876 h 8980"/>
                <a:gd name="T72" fmla="*/ 1826 w 8416"/>
                <a:gd name="T73" fmla="*/ 8535 h 8980"/>
                <a:gd name="T74" fmla="*/ 1031 w 8416"/>
                <a:gd name="T75" fmla="*/ 8161 h 8980"/>
                <a:gd name="T76" fmla="*/ 6351 w 8416"/>
                <a:gd name="T77" fmla="*/ 6074 h 8980"/>
                <a:gd name="T78" fmla="*/ 6113 w 8416"/>
                <a:gd name="T79" fmla="*/ 6233 h 8980"/>
                <a:gd name="T80" fmla="*/ 5009 w 8416"/>
                <a:gd name="T81" fmla="*/ 6106 h 8980"/>
                <a:gd name="T82" fmla="*/ 4715 w 8416"/>
                <a:gd name="T83" fmla="*/ 6193 h 8980"/>
                <a:gd name="T84" fmla="*/ 3246 w 8416"/>
                <a:gd name="T85" fmla="*/ 5836 h 8980"/>
                <a:gd name="T86" fmla="*/ 2142 w 8416"/>
                <a:gd name="T87" fmla="*/ 6233 h 8980"/>
                <a:gd name="T88" fmla="*/ 1913 w 8416"/>
                <a:gd name="T89" fmla="*/ 5836 h 8980"/>
                <a:gd name="T90" fmla="*/ 3326 w 8416"/>
                <a:gd name="T91" fmla="*/ 8550 h 8980"/>
                <a:gd name="T92" fmla="*/ 3326 w 8416"/>
                <a:gd name="T93" fmla="*/ 8018 h 8980"/>
                <a:gd name="T94" fmla="*/ 3596 w 8416"/>
                <a:gd name="T95" fmla="*/ 8161 h 8980"/>
                <a:gd name="T96" fmla="*/ 2945 w 8416"/>
                <a:gd name="T97" fmla="*/ 7424 h 8980"/>
                <a:gd name="T98" fmla="*/ 2833 w 8416"/>
                <a:gd name="T99" fmla="*/ 6916 h 8980"/>
                <a:gd name="T100" fmla="*/ 1913 w 8416"/>
                <a:gd name="T101" fmla="*/ 8408 h 8980"/>
                <a:gd name="T102" fmla="*/ 2111 w 8416"/>
                <a:gd name="T103" fmla="*/ 7995 h 8980"/>
                <a:gd name="T104" fmla="*/ 2231 w 8416"/>
                <a:gd name="T105" fmla="*/ 8487 h 8980"/>
                <a:gd name="T106" fmla="*/ 4659 w 8416"/>
                <a:gd name="T107" fmla="*/ 8408 h 8980"/>
                <a:gd name="T108" fmla="*/ 4874 w 8416"/>
                <a:gd name="T109" fmla="*/ 7995 h 8980"/>
                <a:gd name="T110" fmla="*/ 4993 w 8416"/>
                <a:gd name="T111" fmla="*/ 8487 h 8980"/>
                <a:gd name="T112" fmla="*/ 4667 w 8416"/>
                <a:gd name="T113" fmla="*/ 8431 h 8980"/>
                <a:gd name="T114" fmla="*/ 6177 w 8416"/>
                <a:gd name="T115" fmla="*/ 7986 h 8980"/>
                <a:gd name="T116" fmla="*/ 6351 w 8416"/>
                <a:gd name="T117" fmla="*/ 8431 h 8980"/>
                <a:gd name="T118" fmla="*/ 6017 w 8416"/>
                <a:gd name="T119" fmla="*/ 8431 h 8980"/>
                <a:gd name="T120" fmla="*/ 2476 w 8416"/>
                <a:gd name="T121" fmla="*/ 1136 h 89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8416" h="8980">
                  <a:moveTo>
                    <a:pt x="8304" y="7718"/>
                  </a:moveTo>
                  <a:lnTo>
                    <a:pt x="5811" y="3248"/>
                  </a:lnTo>
                  <a:lnTo>
                    <a:pt x="5811" y="1541"/>
                  </a:lnTo>
                  <a:lnTo>
                    <a:pt x="6343" y="1541"/>
                  </a:lnTo>
                  <a:lnTo>
                    <a:pt x="6343" y="0"/>
                  </a:lnTo>
                  <a:lnTo>
                    <a:pt x="2071" y="0"/>
                  </a:lnTo>
                  <a:lnTo>
                    <a:pt x="2071" y="1541"/>
                  </a:lnTo>
                  <a:lnTo>
                    <a:pt x="2603" y="1541"/>
                  </a:lnTo>
                  <a:lnTo>
                    <a:pt x="2603" y="3248"/>
                  </a:lnTo>
                  <a:lnTo>
                    <a:pt x="1293" y="5590"/>
                  </a:lnTo>
                  <a:lnTo>
                    <a:pt x="111" y="7718"/>
                  </a:lnTo>
                  <a:lnTo>
                    <a:pt x="111" y="7718"/>
                  </a:lnTo>
                  <a:lnTo>
                    <a:pt x="64" y="7821"/>
                  </a:lnTo>
                  <a:lnTo>
                    <a:pt x="24" y="7923"/>
                  </a:lnTo>
                  <a:lnTo>
                    <a:pt x="8" y="8026"/>
                  </a:lnTo>
                  <a:lnTo>
                    <a:pt x="0" y="8138"/>
                  </a:lnTo>
                  <a:lnTo>
                    <a:pt x="8" y="8248"/>
                  </a:lnTo>
                  <a:lnTo>
                    <a:pt x="31" y="8352"/>
                  </a:lnTo>
                  <a:lnTo>
                    <a:pt x="64" y="8455"/>
                  </a:lnTo>
                  <a:lnTo>
                    <a:pt x="119" y="8558"/>
                  </a:lnTo>
                  <a:lnTo>
                    <a:pt x="119" y="8558"/>
                  </a:lnTo>
                  <a:lnTo>
                    <a:pt x="181" y="8653"/>
                  </a:lnTo>
                  <a:lnTo>
                    <a:pt x="253" y="8733"/>
                  </a:lnTo>
                  <a:lnTo>
                    <a:pt x="333" y="8804"/>
                  </a:lnTo>
                  <a:lnTo>
                    <a:pt x="428" y="8867"/>
                  </a:lnTo>
                  <a:lnTo>
                    <a:pt x="523" y="8915"/>
                  </a:lnTo>
                  <a:lnTo>
                    <a:pt x="626" y="8948"/>
                  </a:lnTo>
                  <a:lnTo>
                    <a:pt x="738" y="8971"/>
                  </a:lnTo>
                  <a:lnTo>
                    <a:pt x="848" y="8979"/>
                  </a:lnTo>
                  <a:lnTo>
                    <a:pt x="7566" y="8979"/>
                  </a:lnTo>
                  <a:lnTo>
                    <a:pt x="7566" y="8979"/>
                  </a:lnTo>
                  <a:lnTo>
                    <a:pt x="7677" y="8971"/>
                  </a:lnTo>
                  <a:lnTo>
                    <a:pt x="7788" y="8948"/>
                  </a:lnTo>
                  <a:lnTo>
                    <a:pt x="7892" y="8915"/>
                  </a:lnTo>
                  <a:lnTo>
                    <a:pt x="7986" y="8867"/>
                  </a:lnTo>
                  <a:lnTo>
                    <a:pt x="8074" y="8804"/>
                  </a:lnTo>
                  <a:lnTo>
                    <a:pt x="8162" y="8733"/>
                  </a:lnTo>
                  <a:lnTo>
                    <a:pt x="8233" y="8653"/>
                  </a:lnTo>
                  <a:lnTo>
                    <a:pt x="8297" y="8558"/>
                  </a:lnTo>
                  <a:lnTo>
                    <a:pt x="8297" y="8558"/>
                  </a:lnTo>
                  <a:lnTo>
                    <a:pt x="8343" y="8455"/>
                  </a:lnTo>
                  <a:lnTo>
                    <a:pt x="8384" y="8352"/>
                  </a:lnTo>
                  <a:lnTo>
                    <a:pt x="8407" y="8248"/>
                  </a:lnTo>
                  <a:lnTo>
                    <a:pt x="8415" y="8138"/>
                  </a:lnTo>
                  <a:lnTo>
                    <a:pt x="8407" y="8026"/>
                  </a:lnTo>
                  <a:lnTo>
                    <a:pt x="8384" y="7923"/>
                  </a:lnTo>
                  <a:lnTo>
                    <a:pt x="8352" y="7821"/>
                  </a:lnTo>
                  <a:lnTo>
                    <a:pt x="8304" y="7718"/>
                  </a:lnTo>
                  <a:close/>
                  <a:moveTo>
                    <a:pt x="7352" y="8408"/>
                  </a:moveTo>
                  <a:lnTo>
                    <a:pt x="7352" y="8161"/>
                  </a:lnTo>
                  <a:lnTo>
                    <a:pt x="7352" y="8161"/>
                  </a:lnTo>
                  <a:lnTo>
                    <a:pt x="7352" y="8121"/>
                  </a:lnTo>
                  <a:lnTo>
                    <a:pt x="7367" y="8090"/>
                  </a:lnTo>
                  <a:lnTo>
                    <a:pt x="7383" y="8066"/>
                  </a:lnTo>
                  <a:lnTo>
                    <a:pt x="7399" y="8042"/>
                  </a:lnTo>
                  <a:lnTo>
                    <a:pt x="7431" y="8018"/>
                  </a:lnTo>
                  <a:lnTo>
                    <a:pt x="7454" y="8003"/>
                  </a:lnTo>
                  <a:lnTo>
                    <a:pt x="7494" y="7995"/>
                  </a:lnTo>
                  <a:lnTo>
                    <a:pt x="7526" y="7986"/>
                  </a:lnTo>
                  <a:lnTo>
                    <a:pt x="7526" y="7986"/>
                  </a:lnTo>
                  <a:lnTo>
                    <a:pt x="7558" y="7995"/>
                  </a:lnTo>
                  <a:lnTo>
                    <a:pt x="7589" y="8003"/>
                  </a:lnTo>
                  <a:lnTo>
                    <a:pt x="7622" y="8018"/>
                  </a:lnTo>
                  <a:lnTo>
                    <a:pt x="7645" y="8042"/>
                  </a:lnTo>
                  <a:lnTo>
                    <a:pt x="7669" y="8066"/>
                  </a:lnTo>
                  <a:lnTo>
                    <a:pt x="7685" y="8090"/>
                  </a:lnTo>
                  <a:lnTo>
                    <a:pt x="7701" y="8121"/>
                  </a:lnTo>
                  <a:lnTo>
                    <a:pt x="7701" y="8161"/>
                  </a:lnTo>
                  <a:lnTo>
                    <a:pt x="7701" y="8408"/>
                  </a:lnTo>
                  <a:lnTo>
                    <a:pt x="7701" y="8408"/>
                  </a:lnTo>
                  <a:lnTo>
                    <a:pt x="7701" y="8431"/>
                  </a:lnTo>
                  <a:lnTo>
                    <a:pt x="7693" y="8463"/>
                  </a:lnTo>
                  <a:lnTo>
                    <a:pt x="7677" y="8487"/>
                  </a:lnTo>
                  <a:lnTo>
                    <a:pt x="7661" y="8510"/>
                  </a:lnTo>
                  <a:lnTo>
                    <a:pt x="7622" y="8550"/>
                  </a:lnTo>
                  <a:lnTo>
                    <a:pt x="7566" y="8566"/>
                  </a:lnTo>
                  <a:lnTo>
                    <a:pt x="7566" y="8566"/>
                  </a:lnTo>
                  <a:lnTo>
                    <a:pt x="7566" y="8566"/>
                  </a:lnTo>
                  <a:lnTo>
                    <a:pt x="7487" y="8566"/>
                  </a:lnTo>
                  <a:lnTo>
                    <a:pt x="7487" y="8566"/>
                  </a:lnTo>
                  <a:lnTo>
                    <a:pt x="7454" y="8558"/>
                  </a:lnTo>
                  <a:lnTo>
                    <a:pt x="7431" y="8550"/>
                  </a:lnTo>
                  <a:lnTo>
                    <a:pt x="7391" y="8510"/>
                  </a:lnTo>
                  <a:lnTo>
                    <a:pt x="7375" y="8487"/>
                  </a:lnTo>
                  <a:lnTo>
                    <a:pt x="7359" y="8463"/>
                  </a:lnTo>
                  <a:lnTo>
                    <a:pt x="7352" y="8431"/>
                  </a:lnTo>
                  <a:lnTo>
                    <a:pt x="7352" y="8408"/>
                  </a:lnTo>
                  <a:close/>
                  <a:moveTo>
                    <a:pt x="6796" y="5844"/>
                  </a:moveTo>
                  <a:lnTo>
                    <a:pt x="6796" y="6288"/>
                  </a:lnTo>
                  <a:lnTo>
                    <a:pt x="6906" y="6288"/>
                  </a:lnTo>
                  <a:lnTo>
                    <a:pt x="6906" y="6058"/>
                  </a:lnTo>
                  <a:lnTo>
                    <a:pt x="7947" y="7916"/>
                  </a:lnTo>
                  <a:lnTo>
                    <a:pt x="7947" y="7916"/>
                  </a:lnTo>
                  <a:lnTo>
                    <a:pt x="7971" y="7970"/>
                  </a:lnTo>
                  <a:lnTo>
                    <a:pt x="7994" y="8018"/>
                  </a:lnTo>
                  <a:lnTo>
                    <a:pt x="8002" y="8074"/>
                  </a:lnTo>
                  <a:lnTo>
                    <a:pt x="8002" y="8138"/>
                  </a:lnTo>
                  <a:lnTo>
                    <a:pt x="8002" y="8193"/>
                  </a:lnTo>
                  <a:lnTo>
                    <a:pt x="7986" y="8248"/>
                  </a:lnTo>
                  <a:lnTo>
                    <a:pt x="7971" y="8296"/>
                  </a:lnTo>
                  <a:lnTo>
                    <a:pt x="7947" y="8352"/>
                  </a:lnTo>
                  <a:lnTo>
                    <a:pt x="7947" y="8352"/>
                  </a:lnTo>
                  <a:lnTo>
                    <a:pt x="7915" y="8391"/>
                  </a:lnTo>
                  <a:lnTo>
                    <a:pt x="7884" y="8431"/>
                  </a:lnTo>
                  <a:lnTo>
                    <a:pt x="7844" y="8471"/>
                  </a:lnTo>
                  <a:lnTo>
                    <a:pt x="7804" y="8495"/>
                  </a:lnTo>
                  <a:lnTo>
                    <a:pt x="7804" y="8495"/>
                  </a:lnTo>
                  <a:lnTo>
                    <a:pt x="7820" y="8455"/>
                  </a:lnTo>
                  <a:lnTo>
                    <a:pt x="7820" y="8408"/>
                  </a:lnTo>
                  <a:lnTo>
                    <a:pt x="7820" y="8161"/>
                  </a:lnTo>
                  <a:lnTo>
                    <a:pt x="7820" y="8161"/>
                  </a:lnTo>
                  <a:lnTo>
                    <a:pt x="7812" y="8105"/>
                  </a:lnTo>
                  <a:lnTo>
                    <a:pt x="7796" y="8050"/>
                  </a:lnTo>
                  <a:lnTo>
                    <a:pt x="7772" y="8003"/>
                  </a:lnTo>
                  <a:lnTo>
                    <a:pt x="7732" y="7963"/>
                  </a:lnTo>
                  <a:lnTo>
                    <a:pt x="7693" y="7923"/>
                  </a:lnTo>
                  <a:lnTo>
                    <a:pt x="7637" y="7900"/>
                  </a:lnTo>
                  <a:lnTo>
                    <a:pt x="7581" y="7876"/>
                  </a:lnTo>
                  <a:lnTo>
                    <a:pt x="7526" y="7876"/>
                  </a:lnTo>
                  <a:lnTo>
                    <a:pt x="7526" y="7876"/>
                  </a:lnTo>
                  <a:lnTo>
                    <a:pt x="7471" y="7876"/>
                  </a:lnTo>
                  <a:lnTo>
                    <a:pt x="7415" y="7892"/>
                  </a:lnTo>
                  <a:lnTo>
                    <a:pt x="7359" y="7923"/>
                  </a:lnTo>
                  <a:lnTo>
                    <a:pt x="7319" y="7955"/>
                  </a:lnTo>
                  <a:lnTo>
                    <a:pt x="7280" y="8003"/>
                  </a:lnTo>
                  <a:lnTo>
                    <a:pt x="7256" y="8050"/>
                  </a:lnTo>
                  <a:lnTo>
                    <a:pt x="7240" y="8105"/>
                  </a:lnTo>
                  <a:lnTo>
                    <a:pt x="7232" y="8161"/>
                  </a:lnTo>
                  <a:lnTo>
                    <a:pt x="7232" y="8408"/>
                  </a:lnTo>
                  <a:lnTo>
                    <a:pt x="7232" y="8408"/>
                  </a:lnTo>
                  <a:lnTo>
                    <a:pt x="7240" y="8447"/>
                  </a:lnTo>
                  <a:lnTo>
                    <a:pt x="7248" y="8495"/>
                  </a:lnTo>
                  <a:lnTo>
                    <a:pt x="7265" y="8535"/>
                  </a:lnTo>
                  <a:lnTo>
                    <a:pt x="7288" y="8566"/>
                  </a:lnTo>
                  <a:lnTo>
                    <a:pt x="6906" y="8566"/>
                  </a:lnTo>
                  <a:lnTo>
                    <a:pt x="6906" y="7931"/>
                  </a:lnTo>
                  <a:lnTo>
                    <a:pt x="6796" y="7931"/>
                  </a:lnTo>
                  <a:lnTo>
                    <a:pt x="6796" y="8566"/>
                  </a:lnTo>
                  <a:lnTo>
                    <a:pt x="6414" y="8566"/>
                  </a:lnTo>
                  <a:lnTo>
                    <a:pt x="6414" y="8566"/>
                  </a:lnTo>
                  <a:lnTo>
                    <a:pt x="6438" y="8535"/>
                  </a:lnTo>
                  <a:lnTo>
                    <a:pt x="6455" y="8495"/>
                  </a:lnTo>
                  <a:lnTo>
                    <a:pt x="6470" y="8447"/>
                  </a:lnTo>
                  <a:lnTo>
                    <a:pt x="6470" y="8408"/>
                  </a:lnTo>
                  <a:lnTo>
                    <a:pt x="6470" y="8161"/>
                  </a:lnTo>
                  <a:lnTo>
                    <a:pt x="6470" y="8161"/>
                  </a:lnTo>
                  <a:lnTo>
                    <a:pt x="6462" y="8105"/>
                  </a:lnTo>
                  <a:lnTo>
                    <a:pt x="6447" y="8050"/>
                  </a:lnTo>
                  <a:lnTo>
                    <a:pt x="6422" y="8003"/>
                  </a:lnTo>
                  <a:lnTo>
                    <a:pt x="6383" y="7955"/>
                  </a:lnTo>
                  <a:lnTo>
                    <a:pt x="6343" y="7923"/>
                  </a:lnTo>
                  <a:lnTo>
                    <a:pt x="6295" y="7892"/>
                  </a:lnTo>
                  <a:lnTo>
                    <a:pt x="6240" y="7876"/>
                  </a:lnTo>
                  <a:lnTo>
                    <a:pt x="6177" y="7876"/>
                  </a:lnTo>
                  <a:lnTo>
                    <a:pt x="6177" y="7876"/>
                  </a:lnTo>
                  <a:lnTo>
                    <a:pt x="6121" y="7876"/>
                  </a:lnTo>
                  <a:lnTo>
                    <a:pt x="6065" y="7900"/>
                  </a:lnTo>
                  <a:lnTo>
                    <a:pt x="6017" y="7923"/>
                  </a:lnTo>
                  <a:lnTo>
                    <a:pt x="5978" y="7955"/>
                  </a:lnTo>
                  <a:lnTo>
                    <a:pt x="5946" y="8003"/>
                  </a:lnTo>
                  <a:lnTo>
                    <a:pt x="5922" y="8050"/>
                  </a:lnTo>
                  <a:lnTo>
                    <a:pt x="5907" y="8105"/>
                  </a:lnTo>
                  <a:lnTo>
                    <a:pt x="5898" y="8161"/>
                  </a:lnTo>
                  <a:lnTo>
                    <a:pt x="5898" y="8408"/>
                  </a:lnTo>
                  <a:lnTo>
                    <a:pt x="5898" y="8408"/>
                  </a:lnTo>
                  <a:lnTo>
                    <a:pt x="5898" y="8447"/>
                  </a:lnTo>
                  <a:lnTo>
                    <a:pt x="5915" y="8495"/>
                  </a:lnTo>
                  <a:lnTo>
                    <a:pt x="5930" y="8535"/>
                  </a:lnTo>
                  <a:lnTo>
                    <a:pt x="5946" y="8566"/>
                  </a:lnTo>
                  <a:lnTo>
                    <a:pt x="5573" y="8566"/>
                  </a:lnTo>
                  <a:lnTo>
                    <a:pt x="5573" y="7931"/>
                  </a:lnTo>
                  <a:lnTo>
                    <a:pt x="5454" y="7931"/>
                  </a:lnTo>
                  <a:lnTo>
                    <a:pt x="5454" y="8566"/>
                  </a:lnTo>
                  <a:lnTo>
                    <a:pt x="5080" y="8566"/>
                  </a:lnTo>
                  <a:lnTo>
                    <a:pt x="5080" y="8566"/>
                  </a:lnTo>
                  <a:lnTo>
                    <a:pt x="5105" y="8535"/>
                  </a:lnTo>
                  <a:lnTo>
                    <a:pt x="5120" y="8495"/>
                  </a:lnTo>
                  <a:lnTo>
                    <a:pt x="5128" y="8447"/>
                  </a:lnTo>
                  <a:lnTo>
                    <a:pt x="5136" y="8408"/>
                  </a:lnTo>
                  <a:lnTo>
                    <a:pt x="5136" y="8161"/>
                  </a:lnTo>
                  <a:lnTo>
                    <a:pt x="5136" y="8161"/>
                  </a:lnTo>
                  <a:lnTo>
                    <a:pt x="5128" y="8105"/>
                  </a:lnTo>
                  <a:lnTo>
                    <a:pt x="5112" y="8050"/>
                  </a:lnTo>
                  <a:lnTo>
                    <a:pt x="5080" y="8003"/>
                  </a:lnTo>
                  <a:lnTo>
                    <a:pt x="5049" y="7955"/>
                  </a:lnTo>
                  <a:lnTo>
                    <a:pt x="5001" y="7923"/>
                  </a:lnTo>
                  <a:lnTo>
                    <a:pt x="4954" y="7892"/>
                  </a:lnTo>
                  <a:lnTo>
                    <a:pt x="4898" y="7876"/>
                  </a:lnTo>
                  <a:lnTo>
                    <a:pt x="4842" y="7876"/>
                  </a:lnTo>
                  <a:lnTo>
                    <a:pt x="4842" y="7876"/>
                  </a:lnTo>
                  <a:lnTo>
                    <a:pt x="4779" y="7876"/>
                  </a:lnTo>
                  <a:lnTo>
                    <a:pt x="4723" y="7892"/>
                  </a:lnTo>
                  <a:lnTo>
                    <a:pt x="4676" y="7923"/>
                  </a:lnTo>
                  <a:lnTo>
                    <a:pt x="4628" y="7955"/>
                  </a:lnTo>
                  <a:lnTo>
                    <a:pt x="4596" y="8003"/>
                  </a:lnTo>
                  <a:lnTo>
                    <a:pt x="4565" y="8050"/>
                  </a:lnTo>
                  <a:lnTo>
                    <a:pt x="4549" y="8105"/>
                  </a:lnTo>
                  <a:lnTo>
                    <a:pt x="4549" y="8161"/>
                  </a:lnTo>
                  <a:lnTo>
                    <a:pt x="4549" y="8408"/>
                  </a:lnTo>
                  <a:lnTo>
                    <a:pt x="4549" y="8408"/>
                  </a:lnTo>
                  <a:lnTo>
                    <a:pt x="4549" y="8447"/>
                  </a:lnTo>
                  <a:lnTo>
                    <a:pt x="4557" y="8495"/>
                  </a:lnTo>
                  <a:lnTo>
                    <a:pt x="4572" y="8535"/>
                  </a:lnTo>
                  <a:lnTo>
                    <a:pt x="4596" y="8566"/>
                  </a:lnTo>
                  <a:lnTo>
                    <a:pt x="4223" y="8566"/>
                  </a:lnTo>
                  <a:lnTo>
                    <a:pt x="4223" y="7931"/>
                  </a:lnTo>
                  <a:lnTo>
                    <a:pt x="4104" y="7931"/>
                  </a:lnTo>
                  <a:lnTo>
                    <a:pt x="4104" y="8566"/>
                  </a:lnTo>
                  <a:lnTo>
                    <a:pt x="3660" y="8566"/>
                  </a:lnTo>
                  <a:lnTo>
                    <a:pt x="3660" y="8566"/>
                  </a:lnTo>
                  <a:lnTo>
                    <a:pt x="3683" y="8535"/>
                  </a:lnTo>
                  <a:lnTo>
                    <a:pt x="3699" y="8487"/>
                  </a:lnTo>
                  <a:lnTo>
                    <a:pt x="3714" y="8447"/>
                  </a:lnTo>
                  <a:lnTo>
                    <a:pt x="3714" y="8408"/>
                  </a:lnTo>
                  <a:lnTo>
                    <a:pt x="3714" y="8161"/>
                  </a:lnTo>
                  <a:lnTo>
                    <a:pt x="3714" y="8161"/>
                  </a:lnTo>
                  <a:lnTo>
                    <a:pt x="3707" y="8105"/>
                  </a:lnTo>
                  <a:lnTo>
                    <a:pt x="3691" y="8050"/>
                  </a:lnTo>
                  <a:lnTo>
                    <a:pt x="3668" y="8003"/>
                  </a:lnTo>
                  <a:lnTo>
                    <a:pt x="3627" y="7963"/>
                  </a:lnTo>
                  <a:lnTo>
                    <a:pt x="3588" y="7923"/>
                  </a:lnTo>
                  <a:lnTo>
                    <a:pt x="3533" y="7900"/>
                  </a:lnTo>
                  <a:lnTo>
                    <a:pt x="3477" y="7876"/>
                  </a:lnTo>
                  <a:lnTo>
                    <a:pt x="3421" y="7876"/>
                  </a:lnTo>
                  <a:lnTo>
                    <a:pt x="3421" y="7876"/>
                  </a:lnTo>
                  <a:lnTo>
                    <a:pt x="3365" y="7876"/>
                  </a:lnTo>
                  <a:lnTo>
                    <a:pt x="3309" y="7892"/>
                  </a:lnTo>
                  <a:lnTo>
                    <a:pt x="3596" y="6868"/>
                  </a:lnTo>
                  <a:lnTo>
                    <a:pt x="3596" y="7472"/>
                  </a:lnTo>
                  <a:lnTo>
                    <a:pt x="3714" y="7472"/>
                  </a:lnTo>
                  <a:lnTo>
                    <a:pt x="3714" y="6789"/>
                  </a:lnTo>
                  <a:lnTo>
                    <a:pt x="3620" y="6789"/>
                  </a:lnTo>
                  <a:lnTo>
                    <a:pt x="3890" y="5836"/>
                  </a:lnTo>
                  <a:lnTo>
                    <a:pt x="4104" y="5836"/>
                  </a:lnTo>
                  <a:lnTo>
                    <a:pt x="4104" y="6288"/>
                  </a:lnTo>
                  <a:lnTo>
                    <a:pt x="4223" y="6288"/>
                  </a:lnTo>
                  <a:lnTo>
                    <a:pt x="4223" y="5836"/>
                  </a:lnTo>
                  <a:lnTo>
                    <a:pt x="4549" y="5836"/>
                  </a:lnTo>
                  <a:lnTo>
                    <a:pt x="4549" y="6074"/>
                  </a:lnTo>
                  <a:lnTo>
                    <a:pt x="4549" y="6074"/>
                  </a:lnTo>
                  <a:lnTo>
                    <a:pt x="4549" y="6129"/>
                  </a:lnTo>
                  <a:lnTo>
                    <a:pt x="4572" y="6185"/>
                  </a:lnTo>
                  <a:lnTo>
                    <a:pt x="4596" y="6233"/>
                  </a:lnTo>
                  <a:lnTo>
                    <a:pt x="4636" y="6272"/>
                  </a:lnTo>
                  <a:lnTo>
                    <a:pt x="4676" y="6312"/>
                  </a:lnTo>
                  <a:lnTo>
                    <a:pt x="4731" y="6336"/>
                  </a:lnTo>
                  <a:lnTo>
                    <a:pt x="4779" y="6352"/>
                  </a:lnTo>
                  <a:lnTo>
                    <a:pt x="4842" y="6360"/>
                  </a:lnTo>
                  <a:lnTo>
                    <a:pt x="4842" y="6360"/>
                  </a:lnTo>
                  <a:lnTo>
                    <a:pt x="4898" y="6352"/>
                  </a:lnTo>
                  <a:lnTo>
                    <a:pt x="4954" y="6336"/>
                  </a:lnTo>
                  <a:lnTo>
                    <a:pt x="5001" y="6312"/>
                  </a:lnTo>
                  <a:lnTo>
                    <a:pt x="5049" y="6272"/>
                  </a:lnTo>
                  <a:lnTo>
                    <a:pt x="5080" y="6233"/>
                  </a:lnTo>
                  <a:lnTo>
                    <a:pt x="5112" y="6185"/>
                  </a:lnTo>
                  <a:lnTo>
                    <a:pt x="5128" y="6129"/>
                  </a:lnTo>
                  <a:lnTo>
                    <a:pt x="5136" y="6074"/>
                  </a:lnTo>
                  <a:lnTo>
                    <a:pt x="5136" y="5836"/>
                  </a:lnTo>
                  <a:lnTo>
                    <a:pt x="5454" y="5836"/>
                  </a:lnTo>
                  <a:lnTo>
                    <a:pt x="5454" y="6288"/>
                  </a:lnTo>
                  <a:lnTo>
                    <a:pt x="5573" y="6288"/>
                  </a:lnTo>
                  <a:lnTo>
                    <a:pt x="5573" y="5836"/>
                  </a:lnTo>
                  <a:lnTo>
                    <a:pt x="5898" y="5836"/>
                  </a:lnTo>
                  <a:lnTo>
                    <a:pt x="5898" y="6074"/>
                  </a:lnTo>
                  <a:lnTo>
                    <a:pt x="5898" y="6074"/>
                  </a:lnTo>
                  <a:lnTo>
                    <a:pt x="5907" y="6129"/>
                  </a:lnTo>
                  <a:lnTo>
                    <a:pt x="5922" y="6185"/>
                  </a:lnTo>
                  <a:lnTo>
                    <a:pt x="5946" y="6233"/>
                  </a:lnTo>
                  <a:lnTo>
                    <a:pt x="5986" y="6272"/>
                  </a:lnTo>
                  <a:lnTo>
                    <a:pt x="6025" y="6312"/>
                  </a:lnTo>
                  <a:lnTo>
                    <a:pt x="6073" y="6336"/>
                  </a:lnTo>
                  <a:lnTo>
                    <a:pt x="6121" y="6352"/>
                  </a:lnTo>
                  <a:lnTo>
                    <a:pt x="6177" y="6360"/>
                  </a:lnTo>
                  <a:lnTo>
                    <a:pt x="6177" y="6360"/>
                  </a:lnTo>
                  <a:lnTo>
                    <a:pt x="6231" y="6352"/>
                  </a:lnTo>
                  <a:lnTo>
                    <a:pt x="6287" y="6336"/>
                  </a:lnTo>
                  <a:lnTo>
                    <a:pt x="6335" y="6312"/>
                  </a:lnTo>
                  <a:lnTo>
                    <a:pt x="6383" y="6272"/>
                  </a:lnTo>
                  <a:lnTo>
                    <a:pt x="6414" y="6233"/>
                  </a:lnTo>
                  <a:lnTo>
                    <a:pt x="6447" y="6185"/>
                  </a:lnTo>
                  <a:lnTo>
                    <a:pt x="6462" y="6129"/>
                  </a:lnTo>
                  <a:lnTo>
                    <a:pt x="6470" y="6074"/>
                  </a:lnTo>
                  <a:lnTo>
                    <a:pt x="6470" y="5836"/>
                  </a:lnTo>
                  <a:lnTo>
                    <a:pt x="6788" y="5836"/>
                  </a:lnTo>
                  <a:lnTo>
                    <a:pt x="6796" y="5844"/>
                  </a:lnTo>
                  <a:close/>
                  <a:moveTo>
                    <a:pt x="570" y="8471"/>
                  </a:moveTo>
                  <a:lnTo>
                    <a:pt x="570" y="8471"/>
                  </a:lnTo>
                  <a:lnTo>
                    <a:pt x="563" y="8439"/>
                  </a:lnTo>
                  <a:lnTo>
                    <a:pt x="555" y="8408"/>
                  </a:lnTo>
                  <a:lnTo>
                    <a:pt x="555" y="8161"/>
                  </a:lnTo>
                  <a:lnTo>
                    <a:pt x="555" y="8161"/>
                  </a:lnTo>
                  <a:lnTo>
                    <a:pt x="563" y="8121"/>
                  </a:lnTo>
                  <a:lnTo>
                    <a:pt x="570" y="8090"/>
                  </a:lnTo>
                  <a:lnTo>
                    <a:pt x="586" y="8066"/>
                  </a:lnTo>
                  <a:lnTo>
                    <a:pt x="611" y="8042"/>
                  </a:lnTo>
                  <a:lnTo>
                    <a:pt x="634" y="8018"/>
                  </a:lnTo>
                  <a:lnTo>
                    <a:pt x="666" y="8003"/>
                  </a:lnTo>
                  <a:lnTo>
                    <a:pt x="698" y="7995"/>
                  </a:lnTo>
                  <a:lnTo>
                    <a:pt x="738" y="7986"/>
                  </a:lnTo>
                  <a:lnTo>
                    <a:pt x="738" y="7986"/>
                  </a:lnTo>
                  <a:lnTo>
                    <a:pt x="769" y="7995"/>
                  </a:lnTo>
                  <a:lnTo>
                    <a:pt x="801" y="8003"/>
                  </a:lnTo>
                  <a:lnTo>
                    <a:pt x="833" y="8018"/>
                  </a:lnTo>
                  <a:lnTo>
                    <a:pt x="864" y="8042"/>
                  </a:lnTo>
                  <a:lnTo>
                    <a:pt x="881" y="8066"/>
                  </a:lnTo>
                  <a:lnTo>
                    <a:pt x="896" y="8090"/>
                  </a:lnTo>
                  <a:lnTo>
                    <a:pt x="904" y="8121"/>
                  </a:lnTo>
                  <a:lnTo>
                    <a:pt x="912" y="8161"/>
                  </a:lnTo>
                  <a:lnTo>
                    <a:pt x="912" y="8408"/>
                  </a:lnTo>
                  <a:lnTo>
                    <a:pt x="912" y="8408"/>
                  </a:lnTo>
                  <a:lnTo>
                    <a:pt x="904" y="8455"/>
                  </a:lnTo>
                  <a:lnTo>
                    <a:pt x="881" y="8502"/>
                  </a:lnTo>
                  <a:lnTo>
                    <a:pt x="840" y="8543"/>
                  </a:lnTo>
                  <a:lnTo>
                    <a:pt x="792" y="8566"/>
                  </a:lnTo>
                  <a:lnTo>
                    <a:pt x="792" y="8566"/>
                  </a:lnTo>
                  <a:lnTo>
                    <a:pt x="729" y="8550"/>
                  </a:lnTo>
                  <a:lnTo>
                    <a:pt x="674" y="8535"/>
                  </a:lnTo>
                  <a:lnTo>
                    <a:pt x="618" y="8502"/>
                  </a:lnTo>
                  <a:lnTo>
                    <a:pt x="570" y="8471"/>
                  </a:lnTo>
                  <a:close/>
                  <a:moveTo>
                    <a:pt x="738" y="7876"/>
                  </a:moveTo>
                  <a:lnTo>
                    <a:pt x="738" y="7876"/>
                  </a:lnTo>
                  <a:lnTo>
                    <a:pt x="674" y="7876"/>
                  </a:lnTo>
                  <a:lnTo>
                    <a:pt x="618" y="7892"/>
                  </a:lnTo>
                  <a:lnTo>
                    <a:pt x="570" y="7923"/>
                  </a:lnTo>
                  <a:lnTo>
                    <a:pt x="523" y="7955"/>
                  </a:lnTo>
                  <a:lnTo>
                    <a:pt x="491" y="8003"/>
                  </a:lnTo>
                  <a:lnTo>
                    <a:pt x="468" y="8050"/>
                  </a:lnTo>
                  <a:lnTo>
                    <a:pt x="443" y="8105"/>
                  </a:lnTo>
                  <a:lnTo>
                    <a:pt x="443" y="8161"/>
                  </a:lnTo>
                  <a:lnTo>
                    <a:pt x="443" y="8296"/>
                  </a:lnTo>
                  <a:lnTo>
                    <a:pt x="443" y="8296"/>
                  </a:lnTo>
                  <a:lnTo>
                    <a:pt x="428" y="8248"/>
                  </a:lnTo>
                  <a:lnTo>
                    <a:pt x="412" y="8201"/>
                  </a:lnTo>
                  <a:lnTo>
                    <a:pt x="412" y="8153"/>
                  </a:lnTo>
                  <a:lnTo>
                    <a:pt x="412" y="8105"/>
                  </a:lnTo>
                  <a:lnTo>
                    <a:pt x="412" y="8058"/>
                  </a:lnTo>
                  <a:lnTo>
                    <a:pt x="428" y="8010"/>
                  </a:lnTo>
                  <a:lnTo>
                    <a:pt x="443" y="7963"/>
                  </a:lnTo>
                  <a:lnTo>
                    <a:pt x="468" y="7916"/>
                  </a:lnTo>
                  <a:lnTo>
                    <a:pt x="912" y="7114"/>
                  </a:lnTo>
                  <a:lnTo>
                    <a:pt x="912" y="7472"/>
                  </a:lnTo>
                  <a:lnTo>
                    <a:pt x="1031" y="7472"/>
                  </a:lnTo>
                  <a:lnTo>
                    <a:pt x="1031" y="6900"/>
                  </a:lnTo>
                  <a:lnTo>
                    <a:pt x="1373" y="6288"/>
                  </a:lnTo>
                  <a:lnTo>
                    <a:pt x="1467" y="6288"/>
                  </a:lnTo>
                  <a:lnTo>
                    <a:pt x="1467" y="6114"/>
                  </a:lnTo>
                  <a:lnTo>
                    <a:pt x="1627" y="5836"/>
                  </a:lnTo>
                  <a:lnTo>
                    <a:pt x="1793" y="5836"/>
                  </a:lnTo>
                  <a:lnTo>
                    <a:pt x="1793" y="6074"/>
                  </a:lnTo>
                  <a:lnTo>
                    <a:pt x="1793" y="6074"/>
                  </a:lnTo>
                  <a:lnTo>
                    <a:pt x="1801" y="6129"/>
                  </a:lnTo>
                  <a:lnTo>
                    <a:pt x="1817" y="6185"/>
                  </a:lnTo>
                  <a:lnTo>
                    <a:pt x="1841" y="6233"/>
                  </a:lnTo>
                  <a:lnTo>
                    <a:pt x="1880" y="6272"/>
                  </a:lnTo>
                  <a:lnTo>
                    <a:pt x="1920" y="6312"/>
                  </a:lnTo>
                  <a:lnTo>
                    <a:pt x="1968" y="6336"/>
                  </a:lnTo>
                  <a:lnTo>
                    <a:pt x="2015" y="6352"/>
                  </a:lnTo>
                  <a:lnTo>
                    <a:pt x="2071" y="6360"/>
                  </a:lnTo>
                  <a:lnTo>
                    <a:pt x="2071" y="6360"/>
                  </a:lnTo>
                  <a:lnTo>
                    <a:pt x="2127" y="6352"/>
                  </a:lnTo>
                  <a:lnTo>
                    <a:pt x="2183" y="6336"/>
                  </a:lnTo>
                  <a:lnTo>
                    <a:pt x="2231" y="6312"/>
                  </a:lnTo>
                  <a:lnTo>
                    <a:pt x="2277" y="6272"/>
                  </a:lnTo>
                  <a:lnTo>
                    <a:pt x="2318" y="6233"/>
                  </a:lnTo>
                  <a:lnTo>
                    <a:pt x="2341" y="6185"/>
                  </a:lnTo>
                  <a:lnTo>
                    <a:pt x="2357" y="6129"/>
                  </a:lnTo>
                  <a:lnTo>
                    <a:pt x="2365" y="6074"/>
                  </a:lnTo>
                  <a:lnTo>
                    <a:pt x="2365" y="5836"/>
                  </a:lnTo>
                  <a:lnTo>
                    <a:pt x="2690" y="5836"/>
                  </a:lnTo>
                  <a:lnTo>
                    <a:pt x="2690" y="6288"/>
                  </a:lnTo>
                  <a:lnTo>
                    <a:pt x="2810" y="6288"/>
                  </a:lnTo>
                  <a:lnTo>
                    <a:pt x="2810" y="5836"/>
                  </a:lnTo>
                  <a:lnTo>
                    <a:pt x="3128" y="5836"/>
                  </a:lnTo>
                  <a:lnTo>
                    <a:pt x="3128" y="6074"/>
                  </a:lnTo>
                  <a:lnTo>
                    <a:pt x="3128" y="6074"/>
                  </a:lnTo>
                  <a:lnTo>
                    <a:pt x="3135" y="6122"/>
                  </a:lnTo>
                  <a:lnTo>
                    <a:pt x="3143" y="6162"/>
                  </a:lnTo>
                  <a:lnTo>
                    <a:pt x="3159" y="6201"/>
                  </a:lnTo>
                  <a:lnTo>
                    <a:pt x="3183" y="6241"/>
                  </a:lnTo>
                  <a:lnTo>
                    <a:pt x="3215" y="6272"/>
                  </a:lnTo>
                  <a:lnTo>
                    <a:pt x="3246" y="6297"/>
                  </a:lnTo>
                  <a:lnTo>
                    <a:pt x="3286" y="6320"/>
                  </a:lnTo>
                  <a:lnTo>
                    <a:pt x="3326" y="6344"/>
                  </a:lnTo>
                  <a:lnTo>
                    <a:pt x="3191" y="6812"/>
                  </a:lnTo>
                  <a:lnTo>
                    <a:pt x="3191" y="6812"/>
                  </a:lnTo>
                  <a:lnTo>
                    <a:pt x="3143" y="6781"/>
                  </a:lnTo>
                  <a:lnTo>
                    <a:pt x="3095" y="6756"/>
                  </a:lnTo>
                  <a:lnTo>
                    <a:pt x="3040" y="6733"/>
                  </a:lnTo>
                  <a:lnTo>
                    <a:pt x="2985" y="6733"/>
                  </a:lnTo>
                  <a:lnTo>
                    <a:pt x="2985" y="6733"/>
                  </a:lnTo>
                  <a:lnTo>
                    <a:pt x="2921" y="6733"/>
                  </a:lnTo>
                  <a:lnTo>
                    <a:pt x="2865" y="6749"/>
                  </a:lnTo>
                  <a:lnTo>
                    <a:pt x="2817" y="6781"/>
                  </a:lnTo>
                  <a:lnTo>
                    <a:pt x="2778" y="6812"/>
                  </a:lnTo>
                  <a:lnTo>
                    <a:pt x="2738" y="6852"/>
                  </a:lnTo>
                  <a:lnTo>
                    <a:pt x="2715" y="6900"/>
                  </a:lnTo>
                  <a:lnTo>
                    <a:pt x="2690" y="6947"/>
                  </a:lnTo>
                  <a:lnTo>
                    <a:pt x="2690" y="7003"/>
                  </a:lnTo>
                  <a:lnTo>
                    <a:pt x="2690" y="7257"/>
                  </a:lnTo>
                  <a:lnTo>
                    <a:pt x="2690" y="7257"/>
                  </a:lnTo>
                  <a:lnTo>
                    <a:pt x="2698" y="7321"/>
                  </a:lnTo>
                  <a:lnTo>
                    <a:pt x="2715" y="7368"/>
                  </a:lnTo>
                  <a:lnTo>
                    <a:pt x="2738" y="7416"/>
                  </a:lnTo>
                  <a:lnTo>
                    <a:pt x="2778" y="7464"/>
                  </a:lnTo>
                  <a:lnTo>
                    <a:pt x="2817" y="7495"/>
                  </a:lnTo>
                  <a:lnTo>
                    <a:pt x="2873" y="7527"/>
                  </a:lnTo>
                  <a:lnTo>
                    <a:pt x="2921" y="7543"/>
                  </a:lnTo>
                  <a:lnTo>
                    <a:pt x="2985" y="7551"/>
                  </a:lnTo>
                  <a:lnTo>
                    <a:pt x="2985" y="7551"/>
                  </a:lnTo>
                  <a:lnTo>
                    <a:pt x="2985" y="7551"/>
                  </a:lnTo>
                  <a:lnTo>
                    <a:pt x="2810" y="8185"/>
                  </a:lnTo>
                  <a:lnTo>
                    <a:pt x="2810" y="7931"/>
                  </a:lnTo>
                  <a:lnTo>
                    <a:pt x="2690" y="7931"/>
                  </a:lnTo>
                  <a:lnTo>
                    <a:pt x="2690" y="8566"/>
                  </a:lnTo>
                  <a:lnTo>
                    <a:pt x="2310" y="8566"/>
                  </a:lnTo>
                  <a:lnTo>
                    <a:pt x="2310" y="8566"/>
                  </a:lnTo>
                  <a:lnTo>
                    <a:pt x="2333" y="8535"/>
                  </a:lnTo>
                  <a:lnTo>
                    <a:pt x="2349" y="8495"/>
                  </a:lnTo>
                  <a:lnTo>
                    <a:pt x="2365" y="8447"/>
                  </a:lnTo>
                  <a:lnTo>
                    <a:pt x="2365" y="8408"/>
                  </a:lnTo>
                  <a:lnTo>
                    <a:pt x="2365" y="8161"/>
                  </a:lnTo>
                  <a:lnTo>
                    <a:pt x="2365" y="8161"/>
                  </a:lnTo>
                  <a:lnTo>
                    <a:pt x="2357" y="8105"/>
                  </a:lnTo>
                  <a:lnTo>
                    <a:pt x="2341" y="8050"/>
                  </a:lnTo>
                  <a:lnTo>
                    <a:pt x="2318" y="8003"/>
                  </a:lnTo>
                  <a:lnTo>
                    <a:pt x="2277" y="7955"/>
                  </a:lnTo>
                  <a:lnTo>
                    <a:pt x="2238" y="7923"/>
                  </a:lnTo>
                  <a:lnTo>
                    <a:pt x="2190" y="7892"/>
                  </a:lnTo>
                  <a:lnTo>
                    <a:pt x="2135" y="7876"/>
                  </a:lnTo>
                  <a:lnTo>
                    <a:pt x="2071" y="7876"/>
                  </a:lnTo>
                  <a:lnTo>
                    <a:pt x="2071" y="7876"/>
                  </a:lnTo>
                  <a:lnTo>
                    <a:pt x="2015" y="7876"/>
                  </a:lnTo>
                  <a:lnTo>
                    <a:pt x="1961" y="7900"/>
                  </a:lnTo>
                  <a:lnTo>
                    <a:pt x="1913" y="7923"/>
                  </a:lnTo>
                  <a:lnTo>
                    <a:pt x="1872" y="7955"/>
                  </a:lnTo>
                  <a:lnTo>
                    <a:pt x="1841" y="8003"/>
                  </a:lnTo>
                  <a:lnTo>
                    <a:pt x="1817" y="8050"/>
                  </a:lnTo>
                  <a:lnTo>
                    <a:pt x="1801" y="8105"/>
                  </a:lnTo>
                  <a:lnTo>
                    <a:pt x="1793" y="8161"/>
                  </a:lnTo>
                  <a:lnTo>
                    <a:pt x="1793" y="8408"/>
                  </a:lnTo>
                  <a:lnTo>
                    <a:pt x="1793" y="8408"/>
                  </a:lnTo>
                  <a:lnTo>
                    <a:pt x="1793" y="8447"/>
                  </a:lnTo>
                  <a:lnTo>
                    <a:pt x="1809" y="8495"/>
                  </a:lnTo>
                  <a:lnTo>
                    <a:pt x="1826" y="8535"/>
                  </a:lnTo>
                  <a:lnTo>
                    <a:pt x="1841" y="8566"/>
                  </a:lnTo>
                  <a:lnTo>
                    <a:pt x="1467" y="8566"/>
                  </a:lnTo>
                  <a:lnTo>
                    <a:pt x="1467" y="7931"/>
                  </a:lnTo>
                  <a:lnTo>
                    <a:pt x="1349" y="7931"/>
                  </a:lnTo>
                  <a:lnTo>
                    <a:pt x="1349" y="8566"/>
                  </a:lnTo>
                  <a:lnTo>
                    <a:pt x="975" y="8566"/>
                  </a:lnTo>
                  <a:lnTo>
                    <a:pt x="975" y="8566"/>
                  </a:lnTo>
                  <a:lnTo>
                    <a:pt x="999" y="8535"/>
                  </a:lnTo>
                  <a:lnTo>
                    <a:pt x="1016" y="8495"/>
                  </a:lnTo>
                  <a:lnTo>
                    <a:pt x="1023" y="8447"/>
                  </a:lnTo>
                  <a:lnTo>
                    <a:pt x="1031" y="8408"/>
                  </a:lnTo>
                  <a:lnTo>
                    <a:pt x="1031" y="8161"/>
                  </a:lnTo>
                  <a:lnTo>
                    <a:pt x="1031" y="8161"/>
                  </a:lnTo>
                  <a:lnTo>
                    <a:pt x="1023" y="8105"/>
                  </a:lnTo>
                  <a:lnTo>
                    <a:pt x="1008" y="8050"/>
                  </a:lnTo>
                  <a:lnTo>
                    <a:pt x="975" y="8003"/>
                  </a:lnTo>
                  <a:lnTo>
                    <a:pt x="944" y="7955"/>
                  </a:lnTo>
                  <a:lnTo>
                    <a:pt x="896" y="7923"/>
                  </a:lnTo>
                  <a:lnTo>
                    <a:pt x="848" y="7892"/>
                  </a:lnTo>
                  <a:lnTo>
                    <a:pt x="792" y="7876"/>
                  </a:lnTo>
                  <a:lnTo>
                    <a:pt x="738" y="7876"/>
                  </a:lnTo>
                  <a:close/>
                  <a:moveTo>
                    <a:pt x="6017" y="5836"/>
                  </a:moveTo>
                  <a:lnTo>
                    <a:pt x="6351" y="5836"/>
                  </a:lnTo>
                  <a:lnTo>
                    <a:pt x="6351" y="6074"/>
                  </a:lnTo>
                  <a:lnTo>
                    <a:pt x="6351" y="6074"/>
                  </a:lnTo>
                  <a:lnTo>
                    <a:pt x="6351" y="6106"/>
                  </a:lnTo>
                  <a:lnTo>
                    <a:pt x="6343" y="6137"/>
                  </a:lnTo>
                  <a:lnTo>
                    <a:pt x="6327" y="6162"/>
                  </a:lnTo>
                  <a:lnTo>
                    <a:pt x="6303" y="6193"/>
                  </a:lnTo>
                  <a:lnTo>
                    <a:pt x="6279" y="6209"/>
                  </a:lnTo>
                  <a:lnTo>
                    <a:pt x="6248" y="6233"/>
                  </a:lnTo>
                  <a:lnTo>
                    <a:pt x="6216" y="6241"/>
                  </a:lnTo>
                  <a:lnTo>
                    <a:pt x="6177" y="6241"/>
                  </a:lnTo>
                  <a:lnTo>
                    <a:pt x="6177" y="6241"/>
                  </a:lnTo>
                  <a:lnTo>
                    <a:pt x="6144" y="6241"/>
                  </a:lnTo>
                  <a:lnTo>
                    <a:pt x="6113" y="6233"/>
                  </a:lnTo>
                  <a:lnTo>
                    <a:pt x="6089" y="6217"/>
                  </a:lnTo>
                  <a:lnTo>
                    <a:pt x="6065" y="6193"/>
                  </a:lnTo>
                  <a:lnTo>
                    <a:pt x="6042" y="6170"/>
                  </a:lnTo>
                  <a:lnTo>
                    <a:pt x="6025" y="6137"/>
                  </a:lnTo>
                  <a:lnTo>
                    <a:pt x="6017" y="6106"/>
                  </a:lnTo>
                  <a:lnTo>
                    <a:pt x="6017" y="6074"/>
                  </a:lnTo>
                  <a:lnTo>
                    <a:pt x="6017" y="5836"/>
                  </a:lnTo>
                  <a:close/>
                  <a:moveTo>
                    <a:pt x="4659" y="5836"/>
                  </a:moveTo>
                  <a:lnTo>
                    <a:pt x="5017" y="5836"/>
                  </a:lnTo>
                  <a:lnTo>
                    <a:pt x="5017" y="6074"/>
                  </a:lnTo>
                  <a:lnTo>
                    <a:pt x="5017" y="6074"/>
                  </a:lnTo>
                  <a:lnTo>
                    <a:pt x="5009" y="6106"/>
                  </a:lnTo>
                  <a:lnTo>
                    <a:pt x="5001" y="6137"/>
                  </a:lnTo>
                  <a:lnTo>
                    <a:pt x="4985" y="6162"/>
                  </a:lnTo>
                  <a:lnTo>
                    <a:pt x="4962" y="6193"/>
                  </a:lnTo>
                  <a:lnTo>
                    <a:pt x="4937" y="6209"/>
                  </a:lnTo>
                  <a:lnTo>
                    <a:pt x="4906" y="6233"/>
                  </a:lnTo>
                  <a:lnTo>
                    <a:pt x="4874" y="6241"/>
                  </a:lnTo>
                  <a:lnTo>
                    <a:pt x="4842" y="6241"/>
                  </a:lnTo>
                  <a:lnTo>
                    <a:pt x="4842" y="6241"/>
                  </a:lnTo>
                  <a:lnTo>
                    <a:pt x="4802" y="6241"/>
                  </a:lnTo>
                  <a:lnTo>
                    <a:pt x="4771" y="6233"/>
                  </a:lnTo>
                  <a:lnTo>
                    <a:pt x="4739" y="6209"/>
                  </a:lnTo>
                  <a:lnTo>
                    <a:pt x="4715" y="6193"/>
                  </a:lnTo>
                  <a:lnTo>
                    <a:pt x="4692" y="6162"/>
                  </a:lnTo>
                  <a:lnTo>
                    <a:pt x="4676" y="6137"/>
                  </a:lnTo>
                  <a:lnTo>
                    <a:pt x="4667" y="6106"/>
                  </a:lnTo>
                  <a:lnTo>
                    <a:pt x="4659" y="6074"/>
                  </a:lnTo>
                  <a:lnTo>
                    <a:pt x="4659" y="5836"/>
                  </a:lnTo>
                  <a:close/>
                  <a:moveTo>
                    <a:pt x="3357" y="6233"/>
                  </a:moveTo>
                  <a:lnTo>
                    <a:pt x="3357" y="6233"/>
                  </a:lnTo>
                  <a:lnTo>
                    <a:pt x="3309" y="6201"/>
                  </a:lnTo>
                  <a:lnTo>
                    <a:pt x="3278" y="6162"/>
                  </a:lnTo>
                  <a:lnTo>
                    <a:pt x="3255" y="6122"/>
                  </a:lnTo>
                  <a:lnTo>
                    <a:pt x="3246" y="6074"/>
                  </a:lnTo>
                  <a:lnTo>
                    <a:pt x="3246" y="5836"/>
                  </a:lnTo>
                  <a:lnTo>
                    <a:pt x="3461" y="5836"/>
                  </a:lnTo>
                  <a:lnTo>
                    <a:pt x="3357" y="6233"/>
                  </a:lnTo>
                  <a:close/>
                  <a:moveTo>
                    <a:pt x="1913" y="5836"/>
                  </a:moveTo>
                  <a:lnTo>
                    <a:pt x="2246" y="5836"/>
                  </a:lnTo>
                  <a:lnTo>
                    <a:pt x="2246" y="6074"/>
                  </a:lnTo>
                  <a:lnTo>
                    <a:pt x="2246" y="6074"/>
                  </a:lnTo>
                  <a:lnTo>
                    <a:pt x="2246" y="6106"/>
                  </a:lnTo>
                  <a:lnTo>
                    <a:pt x="2238" y="6137"/>
                  </a:lnTo>
                  <a:lnTo>
                    <a:pt x="2222" y="6162"/>
                  </a:lnTo>
                  <a:lnTo>
                    <a:pt x="2198" y="6193"/>
                  </a:lnTo>
                  <a:lnTo>
                    <a:pt x="2175" y="6209"/>
                  </a:lnTo>
                  <a:lnTo>
                    <a:pt x="2142" y="6233"/>
                  </a:lnTo>
                  <a:lnTo>
                    <a:pt x="2111" y="6241"/>
                  </a:lnTo>
                  <a:lnTo>
                    <a:pt x="2071" y="6241"/>
                  </a:lnTo>
                  <a:lnTo>
                    <a:pt x="2071" y="6241"/>
                  </a:lnTo>
                  <a:lnTo>
                    <a:pt x="2040" y="6241"/>
                  </a:lnTo>
                  <a:lnTo>
                    <a:pt x="2015" y="6233"/>
                  </a:lnTo>
                  <a:lnTo>
                    <a:pt x="1984" y="6217"/>
                  </a:lnTo>
                  <a:lnTo>
                    <a:pt x="1961" y="6193"/>
                  </a:lnTo>
                  <a:lnTo>
                    <a:pt x="1936" y="6170"/>
                  </a:lnTo>
                  <a:lnTo>
                    <a:pt x="1920" y="6137"/>
                  </a:lnTo>
                  <a:lnTo>
                    <a:pt x="1913" y="6106"/>
                  </a:lnTo>
                  <a:lnTo>
                    <a:pt x="1913" y="6074"/>
                  </a:lnTo>
                  <a:lnTo>
                    <a:pt x="1913" y="5836"/>
                  </a:lnTo>
                  <a:close/>
                  <a:moveTo>
                    <a:pt x="3596" y="8408"/>
                  </a:moveTo>
                  <a:lnTo>
                    <a:pt x="3596" y="8408"/>
                  </a:lnTo>
                  <a:lnTo>
                    <a:pt x="3596" y="8431"/>
                  </a:lnTo>
                  <a:lnTo>
                    <a:pt x="3588" y="8463"/>
                  </a:lnTo>
                  <a:lnTo>
                    <a:pt x="3572" y="8487"/>
                  </a:lnTo>
                  <a:lnTo>
                    <a:pt x="3556" y="8510"/>
                  </a:lnTo>
                  <a:lnTo>
                    <a:pt x="3516" y="8550"/>
                  </a:lnTo>
                  <a:lnTo>
                    <a:pt x="3461" y="8566"/>
                  </a:lnTo>
                  <a:lnTo>
                    <a:pt x="3381" y="8566"/>
                  </a:lnTo>
                  <a:lnTo>
                    <a:pt x="3381" y="8566"/>
                  </a:lnTo>
                  <a:lnTo>
                    <a:pt x="3350" y="8558"/>
                  </a:lnTo>
                  <a:lnTo>
                    <a:pt x="3326" y="8550"/>
                  </a:lnTo>
                  <a:lnTo>
                    <a:pt x="3286" y="8510"/>
                  </a:lnTo>
                  <a:lnTo>
                    <a:pt x="3270" y="8487"/>
                  </a:lnTo>
                  <a:lnTo>
                    <a:pt x="3255" y="8463"/>
                  </a:lnTo>
                  <a:lnTo>
                    <a:pt x="3246" y="8431"/>
                  </a:lnTo>
                  <a:lnTo>
                    <a:pt x="3246" y="8408"/>
                  </a:lnTo>
                  <a:lnTo>
                    <a:pt x="3246" y="8161"/>
                  </a:lnTo>
                  <a:lnTo>
                    <a:pt x="3246" y="8161"/>
                  </a:lnTo>
                  <a:lnTo>
                    <a:pt x="3246" y="8121"/>
                  </a:lnTo>
                  <a:lnTo>
                    <a:pt x="3263" y="8090"/>
                  </a:lnTo>
                  <a:lnTo>
                    <a:pt x="3278" y="8066"/>
                  </a:lnTo>
                  <a:lnTo>
                    <a:pt x="3294" y="8042"/>
                  </a:lnTo>
                  <a:lnTo>
                    <a:pt x="3326" y="8018"/>
                  </a:lnTo>
                  <a:lnTo>
                    <a:pt x="3350" y="8003"/>
                  </a:lnTo>
                  <a:lnTo>
                    <a:pt x="3390" y="7995"/>
                  </a:lnTo>
                  <a:lnTo>
                    <a:pt x="3421" y="7986"/>
                  </a:lnTo>
                  <a:lnTo>
                    <a:pt x="3421" y="7986"/>
                  </a:lnTo>
                  <a:lnTo>
                    <a:pt x="3453" y="7995"/>
                  </a:lnTo>
                  <a:lnTo>
                    <a:pt x="3485" y="8003"/>
                  </a:lnTo>
                  <a:lnTo>
                    <a:pt x="3516" y="8018"/>
                  </a:lnTo>
                  <a:lnTo>
                    <a:pt x="3540" y="8042"/>
                  </a:lnTo>
                  <a:lnTo>
                    <a:pt x="3564" y="8066"/>
                  </a:lnTo>
                  <a:lnTo>
                    <a:pt x="3579" y="8090"/>
                  </a:lnTo>
                  <a:lnTo>
                    <a:pt x="3596" y="8121"/>
                  </a:lnTo>
                  <a:lnTo>
                    <a:pt x="3596" y="8161"/>
                  </a:lnTo>
                  <a:lnTo>
                    <a:pt x="3596" y="8408"/>
                  </a:lnTo>
                  <a:close/>
                  <a:moveTo>
                    <a:pt x="3183" y="8566"/>
                  </a:moveTo>
                  <a:lnTo>
                    <a:pt x="3128" y="8566"/>
                  </a:lnTo>
                  <a:lnTo>
                    <a:pt x="3143" y="8495"/>
                  </a:lnTo>
                  <a:lnTo>
                    <a:pt x="3143" y="8495"/>
                  </a:lnTo>
                  <a:lnTo>
                    <a:pt x="3159" y="8535"/>
                  </a:lnTo>
                  <a:lnTo>
                    <a:pt x="3183" y="8566"/>
                  </a:lnTo>
                  <a:close/>
                  <a:moveTo>
                    <a:pt x="3016" y="7424"/>
                  </a:moveTo>
                  <a:lnTo>
                    <a:pt x="3016" y="7424"/>
                  </a:lnTo>
                  <a:lnTo>
                    <a:pt x="2985" y="7431"/>
                  </a:lnTo>
                  <a:lnTo>
                    <a:pt x="2985" y="7431"/>
                  </a:lnTo>
                  <a:lnTo>
                    <a:pt x="2945" y="7424"/>
                  </a:lnTo>
                  <a:lnTo>
                    <a:pt x="2913" y="7416"/>
                  </a:lnTo>
                  <a:lnTo>
                    <a:pt x="2881" y="7400"/>
                  </a:lnTo>
                  <a:lnTo>
                    <a:pt x="2858" y="7376"/>
                  </a:lnTo>
                  <a:lnTo>
                    <a:pt x="2833" y="7352"/>
                  </a:lnTo>
                  <a:lnTo>
                    <a:pt x="2817" y="7321"/>
                  </a:lnTo>
                  <a:lnTo>
                    <a:pt x="2810" y="7289"/>
                  </a:lnTo>
                  <a:lnTo>
                    <a:pt x="2810" y="7257"/>
                  </a:lnTo>
                  <a:lnTo>
                    <a:pt x="2810" y="7003"/>
                  </a:lnTo>
                  <a:lnTo>
                    <a:pt x="2810" y="7003"/>
                  </a:lnTo>
                  <a:lnTo>
                    <a:pt x="2810" y="6972"/>
                  </a:lnTo>
                  <a:lnTo>
                    <a:pt x="2817" y="6947"/>
                  </a:lnTo>
                  <a:lnTo>
                    <a:pt x="2833" y="6916"/>
                  </a:lnTo>
                  <a:lnTo>
                    <a:pt x="2858" y="6891"/>
                  </a:lnTo>
                  <a:lnTo>
                    <a:pt x="2881" y="6876"/>
                  </a:lnTo>
                  <a:lnTo>
                    <a:pt x="2913" y="6860"/>
                  </a:lnTo>
                  <a:lnTo>
                    <a:pt x="2945" y="6852"/>
                  </a:lnTo>
                  <a:lnTo>
                    <a:pt x="2985" y="6845"/>
                  </a:lnTo>
                  <a:lnTo>
                    <a:pt x="2985" y="6845"/>
                  </a:lnTo>
                  <a:lnTo>
                    <a:pt x="3032" y="6860"/>
                  </a:lnTo>
                  <a:lnTo>
                    <a:pt x="3087" y="6884"/>
                  </a:lnTo>
                  <a:lnTo>
                    <a:pt x="3120" y="6916"/>
                  </a:lnTo>
                  <a:lnTo>
                    <a:pt x="3151" y="6955"/>
                  </a:lnTo>
                  <a:lnTo>
                    <a:pt x="3016" y="7424"/>
                  </a:lnTo>
                  <a:close/>
                  <a:moveTo>
                    <a:pt x="1913" y="8408"/>
                  </a:moveTo>
                  <a:lnTo>
                    <a:pt x="1913" y="8161"/>
                  </a:lnTo>
                  <a:lnTo>
                    <a:pt x="1913" y="8161"/>
                  </a:lnTo>
                  <a:lnTo>
                    <a:pt x="1913" y="8130"/>
                  </a:lnTo>
                  <a:lnTo>
                    <a:pt x="1920" y="8098"/>
                  </a:lnTo>
                  <a:lnTo>
                    <a:pt x="1936" y="8066"/>
                  </a:lnTo>
                  <a:lnTo>
                    <a:pt x="1961" y="8042"/>
                  </a:lnTo>
                  <a:lnTo>
                    <a:pt x="1984" y="8018"/>
                  </a:lnTo>
                  <a:lnTo>
                    <a:pt x="2007" y="8003"/>
                  </a:lnTo>
                  <a:lnTo>
                    <a:pt x="2040" y="7995"/>
                  </a:lnTo>
                  <a:lnTo>
                    <a:pt x="2071" y="7986"/>
                  </a:lnTo>
                  <a:lnTo>
                    <a:pt x="2071" y="7986"/>
                  </a:lnTo>
                  <a:lnTo>
                    <a:pt x="2111" y="7995"/>
                  </a:lnTo>
                  <a:lnTo>
                    <a:pt x="2142" y="8003"/>
                  </a:lnTo>
                  <a:lnTo>
                    <a:pt x="2175" y="8018"/>
                  </a:lnTo>
                  <a:lnTo>
                    <a:pt x="2198" y="8042"/>
                  </a:lnTo>
                  <a:lnTo>
                    <a:pt x="2222" y="8066"/>
                  </a:lnTo>
                  <a:lnTo>
                    <a:pt x="2238" y="8090"/>
                  </a:lnTo>
                  <a:lnTo>
                    <a:pt x="2246" y="8121"/>
                  </a:lnTo>
                  <a:lnTo>
                    <a:pt x="2246" y="8161"/>
                  </a:lnTo>
                  <a:lnTo>
                    <a:pt x="2246" y="8408"/>
                  </a:lnTo>
                  <a:lnTo>
                    <a:pt x="2246" y="8408"/>
                  </a:lnTo>
                  <a:lnTo>
                    <a:pt x="2246" y="8431"/>
                  </a:lnTo>
                  <a:lnTo>
                    <a:pt x="2238" y="8463"/>
                  </a:lnTo>
                  <a:lnTo>
                    <a:pt x="2231" y="8487"/>
                  </a:lnTo>
                  <a:lnTo>
                    <a:pt x="2214" y="8510"/>
                  </a:lnTo>
                  <a:lnTo>
                    <a:pt x="2167" y="8550"/>
                  </a:lnTo>
                  <a:lnTo>
                    <a:pt x="2142" y="8558"/>
                  </a:lnTo>
                  <a:lnTo>
                    <a:pt x="2111" y="8566"/>
                  </a:lnTo>
                  <a:lnTo>
                    <a:pt x="2032" y="8566"/>
                  </a:lnTo>
                  <a:lnTo>
                    <a:pt x="2032" y="8566"/>
                  </a:lnTo>
                  <a:lnTo>
                    <a:pt x="1984" y="8543"/>
                  </a:lnTo>
                  <a:lnTo>
                    <a:pt x="1944" y="8510"/>
                  </a:lnTo>
                  <a:lnTo>
                    <a:pt x="1920" y="8463"/>
                  </a:lnTo>
                  <a:lnTo>
                    <a:pt x="1913" y="8431"/>
                  </a:lnTo>
                  <a:lnTo>
                    <a:pt x="1913" y="8408"/>
                  </a:lnTo>
                  <a:close/>
                  <a:moveTo>
                    <a:pt x="4659" y="8408"/>
                  </a:moveTo>
                  <a:lnTo>
                    <a:pt x="4659" y="8161"/>
                  </a:lnTo>
                  <a:lnTo>
                    <a:pt x="4659" y="8161"/>
                  </a:lnTo>
                  <a:lnTo>
                    <a:pt x="4667" y="8121"/>
                  </a:lnTo>
                  <a:lnTo>
                    <a:pt x="4676" y="8090"/>
                  </a:lnTo>
                  <a:lnTo>
                    <a:pt x="4692" y="8066"/>
                  </a:lnTo>
                  <a:lnTo>
                    <a:pt x="4715" y="8042"/>
                  </a:lnTo>
                  <a:lnTo>
                    <a:pt x="4739" y="8018"/>
                  </a:lnTo>
                  <a:lnTo>
                    <a:pt x="4771" y="8003"/>
                  </a:lnTo>
                  <a:lnTo>
                    <a:pt x="4802" y="7995"/>
                  </a:lnTo>
                  <a:lnTo>
                    <a:pt x="4842" y="7986"/>
                  </a:lnTo>
                  <a:lnTo>
                    <a:pt x="4842" y="7986"/>
                  </a:lnTo>
                  <a:lnTo>
                    <a:pt x="4874" y="7995"/>
                  </a:lnTo>
                  <a:lnTo>
                    <a:pt x="4906" y="8003"/>
                  </a:lnTo>
                  <a:lnTo>
                    <a:pt x="4937" y="8018"/>
                  </a:lnTo>
                  <a:lnTo>
                    <a:pt x="4962" y="8042"/>
                  </a:lnTo>
                  <a:lnTo>
                    <a:pt x="4985" y="8066"/>
                  </a:lnTo>
                  <a:lnTo>
                    <a:pt x="5001" y="8090"/>
                  </a:lnTo>
                  <a:lnTo>
                    <a:pt x="5009" y="8121"/>
                  </a:lnTo>
                  <a:lnTo>
                    <a:pt x="5017" y="8161"/>
                  </a:lnTo>
                  <a:lnTo>
                    <a:pt x="5017" y="8408"/>
                  </a:lnTo>
                  <a:lnTo>
                    <a:pt x="5017" y="8408"/>
                  </a:lnTo>
                  <a:lnTo>
                    <a:pt x="5017" y="8431"/>
                  </a:lnTo>
                  <a:lnTo>
                    <a:pt x="5009" y="8463"/>
                  </a:lnTo>
                  <a:lnTo>
                    <a:pt x="4993" y="8487"/>
                  </a:lnTo>
                  <a:lnTo>
                    <a:pt x="4977" y="8510"/>
                  </a:lnTo>
                  <a:lnTo>
                    <a:pt x="4937" y="8550"/>
                  </a:lnTo>
                  <a:lnTo>
                    <a:pt x="4914" y="8558"/>
                  </a:lnTo>
                  <a:lnTo>
                    <a:pt x="4882" y="8566"/>
                  </a:lnTo>
                  <a:lnTo>
                    <a:pt x="4794" y="8566"/>
                  </a:lnTo>
                  <a:lnTo>
                    <a:pt x="4794" y="8566"/>
                  </a:lnTo>
                  <a:lnTo>
                    <a:pt x="4771" y="8558"/>
                  </a:lnTo>
                  <a:lnTo>
                    <a:pt x="4739" y="8550"/>
                  </a:lnTo>
                  <a:lnTo>
                    <a:pt x="4700" y="8510"/>
                  </a:lnTo>
                  <a:lnTo>
                    <a:pt x="4684" y="8487"/>
                  </a:lnTo>
                  <a:lnTo>
                    <a:pt x="4676" y="8463"/>
                  </a:lnTo>
                  <a:lnTo>
                    <a:pt x="4667" y="8431"/>
                  </a:lnTo>
                  <a:lnTo>
                    <a:pt x="4659" y="8408"/>
                  </a:lnTo>
                  <a:close/>
                  <a:moveTo>
                    <a:pt x="6017" y="8408"/>
                  </a:moveTo>
                  <a:lnTo>
                    <a:pt x="6017" y="8161"/>
                  </a:lnTo>
                  <a:lnTo>
                    <a:pt x="6017" y="8161"/>
                  </a:lnTo>
                  <a:lnTo>
                    <a:pt x="6017" y="8130"/>
                  </a:lnTo>
                  <a:lnTo>
                    <a:pt x="6025" y="8098"/>
                  </a:lnTo>
                  <a:lnTo>
                    <a:pt x="6042" y="8066"/>
                  </a:lnTo>
                  <a:lnTo>
                    <a:pt x="6065" y="8042"/>
                  </a:lnTo>
                  <a:lnTo>
                    <a:pt x="6089" y="8018"/>
                  </a:lnTo>
                  <a:lnTo>
                    <a:pt x="6113" y="8003"/>
                  </a:lnTo>
                  <a:lnTo>
                    <a:pt x="6144" y="7995"/>
                  </a:lnTo>
                  <a:lnTo>
                    <a:pt x="6177" y="7986"/>
                  </a:lnTo>
                  <a:lnTo>
                    <a:pt x="6177" y="7986"/>
                  </a:lnTo>
                  <a:lnTo>
                    <a:pt x="6216" y="7995"/>
                  </a:lnTo>
                  <a:lnTo>
                    <a:pt x="6248" y="8003"/>
                  </a:lnTo>
                  <a:lnTo>
                    <a:pt x="6279" y="8018"/>
                  </a:lnTo>
                  <a:lnTo>
                    <a:pt x="6303" y="8042"/>
                  </a:lnTo>
                  <a:lnTo>
                    <a:pt x="6327" y="8066"/>
                  </a:lnTo>
                  <a:lnTo>
                    <a:pt x="6343" y="8090"/>
                  </a:lnTo>
                  <a:lnTo>
                    <a:pt x="6351" y="8121"/>
                  </a:lnTo>
                  <a:lnTo>
                    <a:pt x="6351" y="8161"/>
                  </a:lnTo>
                  <a:lnTo>
                    <a:pt x="6351" y="8408"/>
                  </a:lnTo>
                  <a:lnTo>
                    <a:pt x="6351" y="8408"/>
                  </a:lnTo>
                  <a:lnTo>
                    <a:pt x="6351" y="8431"/>
                  </a:lnTo>
                  <a:lnTo>
                    <a:pt x="6343" y="8463"/>
                  </a:lnTo>
                  <a:lnTo>
                    <a:pt x="6327" y="8487"/>
                  </a:lnTo>
                  <a:lnTo>
                    <a:pt x="6312" y="8510"/>
                  </a:lnTo>
                  <a:lnTo>
                    <a:pt x="6272" y="8550"/>
                  </a:lnTo>
                  <a:lnTo>
                    <a:pt x="6248" y="8558"/>
                  </a:lnTo>
                  <a:lnTo>
                    <a:pt x="6216" y="8566"/>
                  </a:lnTo>
                  <a:lnTo>
                    <a:pt x="6137" y="8566"/>
                  </a:lnTo>
                  <a:lnTo>
                    <a:pt x="6137" y="8566"/>
                  </a:lnTo>
                  <a:lnTo>
                    <a:pt x="6089" y="8543"/>
                  </a:lnTo>
                  <a:lnTo>
                    <a:pt x="6050" y="8510"/>
                  </a:lnTo>
                  <a:lnTo>
                    <a:pt x="6025" y="8463"/>
                  </a:lnTo>
                  <a:lnTo>
                    <a:pt x="6017" y="8431"/>
                  </a:lnTo>
                  <a:lnTo>
                    <a:pt x="6017" y="8408"/>
                  </a:lnTo>
                  <a:close/>
                  <a:moveTo>
                    <a:pt x="5930" y="413"/>
                  </a:moveTo>
                  <a:lnTo>
                    <a:pt x="5930" y="1136"/>
                  </a:lnTo>
                  <a:lnTo>
                    <a:pt x="5398" y="1136"/>
                  </a:lnTo>
                  <a:lnTo>
                    <a:pt x="5398" y="3351"/>
                  </a:lnTo>
                  <a:lnTo>
                    <a:pt x="6557" y="5423"/>
                  </a:lnTo>
                  <a:lnTo>
                    <a:pt x="3938" y="5423"/>
                  </a:lnTo>
                  <a:lnTo>
                    <a:pt x="3913" y="413"/>
                  </a:lnTo>
                  <a:lnTo>
                    <a:pt x="5930" y="413"/>
                  </a:lnTo>
                  <a:close/>
                  <a:moveTo>
                    <a:pt x="3008" y="3351"/>
                  </a:moveTo>
                  <a:lnTo>
                    <a:pt x="3008" y="1136"/>
                  </a:lnTo>
                  <a:lnTo>
                    <a:pt x="2476" y="1136"/>
                  </a:lnTo>
                  <a:lnTo>
                    <a:pt x="2476" y="413"/>
                  </a:lnTo>
                  <a:lnTo>
                    <a:pt x="3500" y="413"/>
                  </a:lnTo>
                  <a:lnTo>
                    <a:pt x="3533" y="5423"/>
                  </a:lnTo>
                  <a:lnTo>
                    <a:pt x="1857" y="5423"/>
                  </a:lnTo>
                  <a:lnTo>
                    <a:pt x="3008" y="3351"/>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8" name="Freeform 2"/>
            <p:cNvSpPr>
              <a:spLocks noChangeArrowheads="1"/>
            </p:cNvSpPr>
            <p:nvPr/>
          </p:nvSpPr>
          <p:spPr bwMode="auto">
            <a:xfrm>
              <a:off x="8939538" y="3119281"/>
              <a:ext cx="33185" cy="44812"/>
            </a:xfrm>
            <a:custGeom>
              <a:avLst/>
              <a:gdLst>
                <a:gd name="T0" fmla="*/ 293 w 588"/>
                <a:gd name="T1" fmla="*/ 818 h 819"/>
                <a:gd name="T2" fmla="*/ 405 w 588"/>
                <a:gd name="T3" fmla="*/ 794 h 819"/>
                <a:gd name="T4" fmla="*/ 492 w 588"/>
                <a:gd name="T5" fmla="*/ 731 h 819"/>
                <a:gd name="T6" fmla="*/ 563 w 588"/>
                <a:gd name="T7" fmla="*/ 635 h 819"/>
                <a:gd name="T8" fmla="*/ 587 w 588"/>
                <a:gd name="T9" fmla="*/ 524 h 819"/>
                <a:gd name="T10" fmla="*/ 587 w 588"/>
                <a:gd name="T11" fmla="*/ 270 h 819"/>
                <a:gd name="T12" fmla="*/ 563 w 588"/>
                <a:gd name="T13" fmla="*/ 167 h 819"/>
                <a:gd name="T14" fmla="*/ 492 w 588"/>
                <a:gd name="T15" fmla="*/ 79 h 819"/>
                <a:gd name="T16" fmla="*/ 405 w 588"/>
                <a:gd name="T17" fmla="*/ 16 h 819"/>
                <a:gd name="T18" fmla="*/ 293 w 588"/>
                <a:gd name="T19" fmla="*/ 0 h 819"/>
                <a:gd name="T20" fmla="*/ 230 w 588"/>
                <a:gd name="T21" fmla="*/ 0 h 819"/>
                <a:gd name="T22" fmla="*/ 127 w 588"/>
                <a:gd name="T23" fmla="*/ 48 h 819"/>
                <a:gd name="T24" fmla="*/ 47 w 588"/>
                <a:gd name="T25" fmla="*/ 119 h 819"/>
                <a:gd name="T26" fmla="*/ 0 w 588"/>
                <a:gd name="T27" fmla="*/ 214 h 819"/>
                <a:gd name="T28" fmla="*/ 0 w 588"/>
                <a:gd name="T29" fmla="*/ 524 h 819"/>
                <a:gd name="T30" fmla="*/ 0 w 588"/>
                <a:gd name="T31" fmla="*/ 588 h 819"/>
                <a:gd name="T32" fmla="*/ 47 w 588"/>
                <a:gd name="T33" fmla="*/ 683 h 819"/>
                <a:gd name="T34" fmla="*/ 127 w 588"/>
                <a:gd name="T35" fmla="*/ 762 h 819"/>
                <a:gd name="T36" fmla="*/ 230 w 588"/>
                <a:gd name="T37" fmla="*/ 810 h 819"/>
                <a:gd name="T38" fmla="*/ 110 w 588"/>
                <a:gd name="T39" fmla="*/ 270 h 819"/>
                <a:gd name="T40" fmla="*/ 118 w 588"/>
                <a:gd name="T41" fmla="*/ 239 h 819"/>
                <a:gd name="T42" fmla="*/ 143 w 588"/>
                <a:gd name="T43" fmla="*/ 183 h 819"/>
                <a:gd name="T44" fmla="*/ 190 w 588"/>
                <a:gd name="T45" fmla="*/ 143 h 819"/>
                <a:gd name="T46" fmla="*/ 253 w 588"/>
                <a:gd name="T47" fmla="*/ 119 h 819"/>
                <a:gd name="T48" fmla="*/ 293 w 588"/>
                <a:gd name="T49" fmla="*/ 112 h 819"/>
                <a:gd name="T50" fmla="*/ 357 w 588"/>
                <a:gd name="T51" fmla="*/ 127 h 819"/>
                <a:gd name="T52" fmla="*/ 413 w 588"/>
                <a:gd name="T53" fmla="*/ 167 h 819"/>
                <a:gd name="T54" fmla="*/ 452 w 588"/>
                <a:gd name="T55" fmla="*/ 214 h 819"/>
                <a:gd name="T56" fmla="*/ 469 w 588"/>
                <a:gd name="T57" fmla="*/ 270 h 819"/>
                <a:gd name="T58" fmla="*/ 469 w 588"/>
                <a:gd name="T59" fmla="*/ 524 h 819"/>
                <a:gd name="T60" fmla="*/ 452 w 588"/>
                <a:gd name="T61" fmla="*/ 588 h 819"/>
                <a:gd name="T62" fmla="*/ 413 w 588"/>
                <a:gd name="T63" fmla="*/ 643 h 819"/>
                <a:gd name="T64" fmla="*/ 357 w 588"/>
                <a:gd name="T65" fmla="*/ 683 h 819"/>
                <a:gd name="T66" fmla="*/ 293 w 588"/>
                <a:gd name="T67" fmla="*/ 698 h 819"/>
                <a:gd name="T68" fmla="*/ 253 w 588"/>
                <a:gd name="T69" fmla="*/ 691 h 819"/>
                <a:gd name="T70" fmla="*/ 190 w 588"/>
                <a:gd name="T71" fmla="*/ 667 h 819"/>
                <a:gd name="T72" fmla="*/ 143 w 588"/>
                <a:gd name="T73" fmla="*/ 619 h 819"/>
                <a:gd name="T74" fmla="*/ 118 w 588"/>
                <a:gd name="T75" fmla="*/ 556 h 819"/>
                <a:gd name="T76" fmla="*/ 110 w 588"/>
                <a:gd name="T77" fmla="*/ 270 h 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88" h="819">
                  <a:moveTo>
                    <a:pt x="293" y="818"/>
                  </a:moveTo>
                  <a:lnTo>
                    <a:pt x="293" y="818"/>
                  </a:lnTo>
                  <a:lnTo>
                    <a:pt x="349" y="810"/>
                  </a:lnTo>
                  <a:lnTo>
                    <a:pt x="405" y="794"/>
                  </a:lnTo>
                  <a:lnTo>
                    <a:pt x="452" y="762"/>
                  </a:lnTo>
                  <a:lnTo>
                    <a:pt x="492" y="731"/>
                  </a:lnTo>
                  <a:lnTo>
                    <a:pt x="531" y="683"/>
                  </a:lnTo>
                  <a:lnTo>
                    <a:pt x="563" y="635"/>
                  </a:lnTo>
                  <a:lnTo>
                    <a:pt x="579" y="580"/>
                  </a:lnTo>
                  <a:lnTo>
                    <a:pt x="587" y="524"/>
                  </a:lnTo>
                  <a:lnTo>
                    <a:pt x="587" y="270"/>
                  </a:lnTo>
                  <a:lnTo>
                    <a:pt x="587" y="270"/>
                  </a:lnTo>
                  <a:lnTo>
                    <a:pt x="579" y="214"/>
                  </a:lnTo>
                  <a:lnTo>
                    <a:pt x="563" y="167"/>
                  </a:lnTo>
                  <a:lnTo>
                    <a:pt x="531" y="119"/>
                  </a:lnTo>
                  <a:lnTo>
                    <a:pt x="492" y="79"/>
                  </a:lnTo>
                  <a:lnTo>
                    <a:pt x="452" y="48"/>
                  </a:lnTo>
                  <a:lnTo>
                    <a:pt x="405" y="16"/>
                  </a:lnTo>
                  <a:lnTo>
                    <a:pt x="349" y="0"/>
                  </a:lnTo>
                  <a:lnTo>
                    <a:pt x="293" y="0"/>
                  </a:lnTo>
                  <a:lnTo>
                    <a:pt x="293" y="0"/>
                  </a:lnTo>
                  <a:lnTo>
                    <a:pt x="230" y="0"/>
                  </a:lnTo>
                  <a:lnTo>
                    <a:pt x="174" y="16"/>
                  </a:lnTo>
                  <a:lnTo>
                    <a:pt x="127" y="48"/>
                  </a:lnTo>
                  <a:lnTo>
                    <a:pt x="87" y="79"/>
                  </a:lnTo>
                  <a:lnTo>
                    <a:pt x="47" y="119"/>
                  </a:lnTo>
                  <a:lnTo>
                    <a:pt x="23" y="167"/>
                  </a:lnTo>
                  <a:lnTo>
                    <a:pt x="0" y="214"/>
                  </a:lnTo>
                  <a:lnTo>
                    <a:pt x="0" y="270"/>
                  </a:lnTo>
                  <a:lnTo>
                    <a:pt x="0" y="524"/>
                  </a:lnTo>
                  <a:lnTo>
                    <a:pt x="0" y="524"/>
                  </a:lnTo>
                  <a:lnTo>
                    <a:pt x="0" y="588"/>
                  </a:lnTo>
                  <a:lnTo>
                    <a:pt x="23" y="635"/>
                  </a:lnTo>
                  <a:lnTo>
                    <a:pt x="47" y="683"/>
                  </a:lnTo>
                  <a:lnTo>
                    <a:pt x="87" y="731"/>
                  </a:lnTo>
                  <a:lnTo>
                    <a:pt x="127" y="762"/>
                  </a:lnTo>
                  <a:lnTo>
                    <a:pt x="182" y="794"/>
                  </a:lnTo>
                  <a:lnTo>
                    <a:pt x="230" y="810"/>
                  </a:lnTo>
                  <a:lnTo>
                    <a:pt x="293" y="818"/>
                  </a:lnTo>
                  <a:close/>
                  <a:moveTo>
                    <a:pt x="110" y="270"/>
                  </a:moveTo>
                  <a:lnTo>
                    <a:pt x="110" y="270"/>
                  </a:lnTo>
                  <a:lnTo>
                    <a:pt x="118" y="239"/>
                  </a:lnTo>
                  <a:lnTo>
                    <a:pt x="127" y="214"/>
                  </a:lnTo>
                  <a:lnTo>
                    <a:pt x="143" y="183"/>
                  </a:lnTo>
                  <a:lnTo>
                    <a:pt x="166" y="158"/>
                  </a:lnTo>
                  <a:lnTo>
                    <a:pt x="190" y="143"/>
                  </a:lnTo>
                  <a:lnTo>
                    <a:pt x="222" y="127"/>
                  </a:lnTo>
                  <a:lnTo>
                    <a:pt x="253" y="119"/>
                  </a:lnTo>
                  <a:lnTo>
                    <a:pt x="293" y="112"/>
                  </a:lnTo>
                  <a:lnTo>
                    <a:pt x="293" y="112"/>
                  </a:lnTo>
                  <a:lnTo>
                    <a:pt x="325" y="119"/>
                  </a:lnTo>
                  <a:lnTo>
                    <a:pt x="357" y="127"/>
                  </a:lnTo>
                  <a:lnTo>
                    <a:pt x="388" y="143"/>
                  </a:lnTo>
                  <a:lnTo>
                    <a:pt x="413" y="167"/>
                  </a:lnTo>
                  <a:lnTo>
                    <a:pt x="436" y="183"/>
                  </a:lnTo>
                  <a:lnTo>
                    <a:pt x="452" y="214"/>
                  </a:lnTo>
                  <a:lnTo>
                    <a:pt x="460" y="239"/>
                  </a:lnTo>
                  <a:lnTo>
                    <a:pt x="469" y="270"/>
                  </a:lnTo>
                  <a:lnTo>
                    <a:pt x="469" y="524"/>
                  </a:lnTo>
                  <a:lnTo>
                    <a:pt x="469" y="524"/>
                  </a:lnTo>
                  <a:lnTo>
                    <a:pt x="460" y="556"/>
                  </a:lnTo>
                  <a:lnTo>
                    <a:pt x="452" y="588"/>
                  </a:lnTo>
                  <a:lnTo>
                    <a:pt x="436" y="619"/>
                  </a:lnTo>
                  <a:lnTo>
                    <a:pt x="413" y="643"/>
                  </a:lnTo>
                  <a:lnTo>
                    <a:pt x="380" y="667"/>
                  </a:lnTo>
                  <a:lnTo>
                    <a:pt x="357" y="683"/>
                  </a:lnTo>
                  <a:lnTo>
                    <a:pt x="325" y="691"/>
                  </a:lnTo>
                  <a:lnTo>
                    <a:pt x="293" y="698"/>
                  </a:lnTo>
                  <a:lnTo>
                    <a:pt x="293" y="698"/>
                  </a:lnTo>
                  <a:lnTo>
                    <a:pt x="253" y="691"/>
                  </a:lnTo>
                  <a:lnTo>
                    <a:pt x="222" y="683"/>
                  </a:lnTo>
                  <a:lnTo>
                    <a:pt x="190" y="667"/>
                  </a:lnTo>
                  <a:lnTo>
                    <a:pt x="166" y="643"/>
                  </a:lnTo>
                  <a:lnTo>
                    <a:pt x="143" y="619"/>
                  </a:lnTo>
                  <a:lnTo>
                    <a:pt x="127" y="588"/>
                  </a:lnTo>
                  <a:lnTo>
                    <a:pt x="118" y="556"/>
                  </a:lnTo>
                  <a:lnTo>
                    <a:pt x="110" y="524"/>
                  </a:lnTo>
                  <a:lnTo>
                    <a:pt x="110" y="27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9" name="Freeform 3"/>
            <p:cNvSpPr>
              <a:spLocks noChangeArrowheads="1"/>
            </p:cNvSpPr>
            <p:nvPr/>
          </p:nvSpPr>
          <p:spPr bwMode="auto">
            <a:xfrm>
              <a:off x="8838736" y="3122413"/>
              <a:ext cx="6737" cy="37344"/>
            </a:xfrm>
            <a:custGeom>
              <a:avLst/>
              <a:gdLst>
                <a:gd name="T0" fmla="*/ 0 w 120"/>
                <a:gd name="T1" fmla="*/ 683 h 684"/>
                <a:gd name="T2" fmla="*/ 119 w 120"/>
                <a:gd name="T3" fmla="*/ 683 h 684"/>
                <a:gd name="T4" fmla="*/ 119 w 120"/>
                <a:gd name="T5" fmla="*/ 0 h 684"/>
                <a:gd name="T6" fmla="*/ 0 w 120"/>
                <a:gd name="T7" fmla="*/ 0 h 684"/>
                <a:gd name="T8" fmla="*/ 0 w 120"/>
                <a:gd name="T9" fmla="*/ 683 h 684"/>
              </a:gdLst>
              <a:ahLst/>
              <a:cxnLst>
                <a:cxn ang="0">
                  <a:pos x="T0" y="T1"/>
                </a:cxn>
                <a:cxn ang="0">
                  <a:pos x="T2" y="T3"/>
                </a:cxn>
                <a:cxn ang="0">
                  <a:pos x="T4" y="T5"/>
                </a:cxn>
                <a:cxn ang="0">
                  <a:pos x="T6" y="T7"/>
                </a:cxn>
                <a:cxn ang="0">
                  <a:pos x="T8" y="T9"/>
                </a:cxn>
              </a:cxnLst>
              <a:rect l="0" t="0" r="r" b="b"/>
              <a:pathLst>
                <a:path w="120" h="684">
                  <a:moveTo>
                    <a:pt x="0" y="683"/>
                  </a:moveTo>
                  <a:lnTo>
                    <a:pt x="119" y="683"/>
                  </a:lnTo>
                  <a:lnTo>
                    <a:pt x="119" y="0"/>
                  </a:lnTo>
                  <a:lnTo>
                    <a:pt x="0" y="0"/>
                  </a:lnTo>
                  <a:lnTo>
                    <a:pt x="0" y="68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0" name="Freeform 4"/>
            <p:cNvSpPr>
              <a:spLocks noChangeArrowheads="1"/>
            </p:cNvSpPr>
            <p:nvPr/>
          </p:nvSpPr>
          <p:spPr bwMode="auto">
            <a:xfrm>
              <a:off x="8914337" y="3122413"/>
              <a:ext cx="6737" cy="37344"/>
            </a:xfrm>
            <a:custGeom>
              <a:avLst/>
              <a:gdLst>
                <a:gd name="T0" fmla="*/ 0 w 120"/>
                <a:gd name="T1" fmla="*/ 683 h 684"/>
                <a:gd name="T2" fmla="*/ 119 w 120"/>
                <a:gd name="T3" fmla="*/ 683 h 684"/>
                <a:gd name="T4" fmla="*/ 119 w 120"/>
                <a:gd name="T5" fmla="*/ 0 h 684"/>
                <a:gd name="T6" fmla="*/ 0 w 120"/>
                <a:gd name="T7" fmla="*/ 0 h 684"/>
                <a:gd name="T8" fmla="*/ 0 w 120"/>
                <a:gd name="T9" fmla="*/ 683 h 684"/>
              </a:gdLst>
              <a:ahLst/>
              <a:cxnLst>
                <a:cxn ang="0">
                  <a:pos x="T0" y="T1"/>
                </a:cxn>
                <a:cxn ang="0">
                  <a:pos x="T2" y="T3"/>
                </a:cxn>
                <a:cxn ang="0">
                  <a:pos x="T4" y="T5"/>
                </a:cxn>
                <a:cxn ang="0">
                  <a:pos x="T6" y="T7"/>
                </a:cxn>
                <a:cxn ang="0">
                  <a:pos x="T8" y="T9"/>
                </a:cxn>
              </a:cxnLst>
              <a:rect l="0" t="0" r="r" b="b"/>
              <a:pathLst>
                <a:path w="120" h="684">
                  <a:moveTo>
                    <a:pt x="0" y="683"/>
                  </a:moveTo>
                  <a:lnTo>
                    <a:pt x="119" y="683"/>
                  </a:lnTo>
                  <a:lnTo>
                    <a:pt x="119" y="0"/>
                  </a:lnTo>
                  <a:lnTo>
                    <a:pt x="0" y="0"/>
                  </a:lnTo>
                  <a:lnTo>
                    <a:pt x="0" y="68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1" name="Freeform 5"/>
            <p:cNvSpPr>
              <a:spLocks noChangeArrowheads="1"/>
            </p:cNvSpPr>
            <p:nvPr/>
          </p:nvSpPr>
          <p:spPr bwMode="auto">
            <a:xfrm>
              <a:off x="8787088" y="3119281"/>
              <a:ext cx="33434" cy="44812"/>
            </a:xfrm>
            <a:custGeom>
              <a:avLst/>
              <a:gdLst>
                <a:gd name="T0" fmla="*/ 293 w 589"/>
                <a:gd name="T1" fmla="*/ 0 h 819"/>
                <a:gd name="T2" fmla="*/ 183 w 589"/>
                <a:gd name="T3" fmla="*/ 16 h 819"/>
                <a:gd name="T4" fmla="*/ 87 w 589"/>
                <a:gd name="T5" fmla="*/ 79 h 819"/>
                <a:gd name="T6" fmla="*/ 23 w 589"/>
                <a:gd name="T7" fmla="*/ 167 h 819"/>
                <a:gd name="T8" fmla="*/ 0 w 589"/>
                <a:gd name="T9" fmla="*/ 270 h 819"/>
                <a:gd name="T10" fmla="*/ 0 w 589"/>
                <a:gd name="T11" fmla="*/ 524 h 819"/>
                <a:gd name="T12" fmla="*/ 23 w 589"/>
                <a:gd name="T13" fmla="*/ 635 h 819"/>
                <a:gd name="T14" fmla="*/ 87 w 589"/>
                <a:gd name="T15" fmla="*/ 731 h 819"/>
                <a:gd name="T16" fmla="*/ 183 w 589"/>
                <a:gd name="T17" fmla="*/ 794 h 819"/>
                <a:gd name="T18" fmla="*/ 293 w 589"/>
                <a:gd name="T19" fmla="*/ 818 h 819"/>
                <a:gd name="T20" fmla="*/ 349 w 589"/>
                <a:gd name="T21" fmla="*/ 810 h 819"/>
                <a:gd name="T22" fmla="*/ 453 w 589"/>
                <a:gd name="T23" fmla="*/ 762 h 819"/>
                <a:gd name="T24" fmla="*/ 540 w 589"/>
                <a:gd name="T25" fmla="*/ 683 h 819"/>
                <a:gd name="T26" fmla="*/ 580 w 589"/>
                <a:gd name="T27" fmla="*/ 588 h 819"/>
                <a:gd name="T28" fmla="*/ 588 w 589"/>
                <a:gd name="T29" fmla="*/ 270 h 819"/>
                <a:gd name="T30" fmla="*/ 580 w 589"/>
                <a:gd name="T31" fmla="*/ 214 h 819"/>
                <a:gd name="T32" fmla="*/ 540 w 589"/>
                <a:gd name="T33" fmla="*/ 119 h 819"/>
                <a:gd name="T34" fmla="*/ 461 w 589"/>
                <a:gd name="T35" fmla="*/ 48 h 819"/>
                <a:gd name="T36" fmla="*/ 357 w 589"/>
                <a:gd name="T37" fmla="*/ 0 h 819"/>
                <a:gd name="T38" fmla="*/ 468 w 589"/>
                <a:gd name="T39" fmla="*/ 524 h 819"/>
                <a:gd name="T40" fmla="*/ 468 w 589"/>
                <a:gd name="T41" fmla="*/ 556 h 819"/>
                <a:gd name="T42" fmla="*/ 445 w 589"/>
                <a:gd name="T43" fmla="*/ 619 h 819"/>
                <a:gd name="T44" fmla="*/ 397 w 589"/>
                <a:gd name="T45" fmla="*/ 667 h 819"/>
                <a:gd name="T46" fmla="*/ 333 w 589"/>
                <a:gd name="T47" fmla="*/ 691 h 819"/>
                <a:gd name="T48" fmla="*/ 293 w 589"/>
                <a:gd name="T49" fmla="*/ 698 h 819"/>
                <a:gd name="T50" fmla="*/ 222 w 589"/>
                <a:gd name="T51" fmla="*/ 683 h 819"/>
                <a:gd name="T52" fmla="*/ 167 w 589"/>
                <a:gd name="T53" fmla="*/ 643 h 819"/>
                <a:gd name="T54" fmla="*/ 135 w 589"/>
                <a:gd name="T55" fmla="*/ 588 h 819"/>
                <a:gd name="T56" fmla="*/ 119 w 589"/>
                <a:gd name="T57" fmla="*/ 524 h 819"/>
                <a:gd name="T58" fmla="*/ 119 w 589"/>
                <a:gd name="T59" fmla="*/ 270 h 819"/>
                <a:gd name="T60" fmla="*/ 135 w 589"/>
                <a:gd name="T61" fmla="*/ 214 h 819"/>
                <a:gd name="T62" fmla="*/ 175 w 589"/>
                <a:gd name="T63" fmla="*/ 158 h 819"/>
                <a:gd name="T64" fmla="*/ 230 w 589"/>
                <a:gd name="T65" fmla="*/ 127 h 819"/>
                <a:gd name="T66" fmla="*/ 293 w 589"/>
                <a:gd name="T67" fmla="*/ 112 h 819"/>
                <a:gd name="T68" fmla="*/ 333 w 589"/>
                <a:gd name="T69" fmla="*/ 119 h 819"/>
                <a:gd name="T70" fmla="*/ 389 w 589"/>
                <a:gd name="T71" fmla="*/ 143 h 819"/>
                <a:gd name="T72" fmla="*/ 437 w 589"/>
                <a:gd name="T73" fmla="*/ 183 h 819"/>
                <a:gd name="T74" fmla="*/ 468 w 589"/>
                <a:gd name="T75" fmla="*/ 239 h 819"/>
                <a:gd name="T76" fmla="*/ 468 w 589"/>
                <a:gd name="T77" fmla="*/ 524 h 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89" h="819">
                  <a:moveTo>
                    <a:pt x="293" y="0"/>
                  </a:moveTo>
                  <a:lnTo>
                    <a:pt x="293" y="0"/>
                  </a:lnTo>
                  <a:lnTo>
                    <a:pt x="239" y="0"/>
                  </a:lnTo>
                  <a:lnTo>
                    <a:pt x="183" y="16"/>
                  </a:lnTo>
                  <a:lnTo>
                    <a:pt x="127" y="48"/>
                  </a:lnTo>
                  <a:lnTo>
                    <a:pt x="87" y="79"/>
                  </a:lnTo>
                  <a:lnTo>
                    <a:pt x="48" y="119"/>
                  </a:lnTo>
                  <a:lnTo>
                    <a:pt x="23" y="167"/>
                  </a:lnTo>
                  <a:lnTo>
                    <a:pt x="8" y="214"/>
                  </a:lnTo>
                  <a:lnTo>
                    <a:pt x="0" y="270"/>
                  </a:lnTo>
                  <a:lnTo>
                    <a:pt x="0" y="524"/>
                  </a:lnTo>
                  <a:lnTo>
                    <a:pt x="0" y="524"/>
                  </a:lnTo>
                  <a:lnTo>
                    <a:pt x="8" y="588"/>
                  </a:lnTo>
                  <a:lnTo>
                    <a:pt x="23" y="635"/>
                  </a:lnTo>
                  <a:lnTo>
                    <a:pt x="56" y="683"/>
                  </a:lnTo>
                  <a:lnTo>
                    <a:pt x="87" y="731"/>
                  </a:lnTo>
                  <a:lnTo>
                    <a:pt x="135" y="762"/>
                  </a:lnTo>
                  <a:lnTo>
                    <a:pt x="183" y="794"/>
                  </a:lnTo>
                  <a:lnTo>
                    <a:pt x="239" y="810"/>
                  </a:lnTo>
                  <a:lnTo>
                    <a:pt x="293" y="818"/>
                  </a:lnTo>
                  <a:lnTo>
                    <a:pt x="293" y="818"/>
                  </a:lnTo>
                  <a:lnTo>
                    <a:pt x="349" y="810"/>
                  </a:lnTo>
                  <a:lnTo>
                    <a:pt x="405" y="794"/>
                  </a:lnTo>
                  <a:lnTo>
                    <a:pt x="453" y="762"/>
                  </a:lnTo>
                  <a:lnTo>
                    <a:pt x="500" y="731"/>
                  </a:lnTo>
                  <a:lnTo>
                    <a:pt x="540" y="683"/>
                  </a:lnTo>
                  <a:lnTo>
                    <a:pt x="563" y="635"/>
                  </a:lnTo>
                  <a:lnTo>
                    <a:pt x="580" y="588"/>
                  </a:lnTo>
                  <a:lnTo>
                    <a:pt x="588" y="524"/>
                  </a:lnTo>
                  <a:lnTo>
                    <a:pt x="588" y="270"/>
                  </a:lnTo>
                  <a:lnTo>
                    <a:pt x="588" y="270"/>
                  </a:lnTo>
                  <a:lnTo>
                    <a:pt x="580" y="214"/>
                  </a:lnTo>
                  <a:lnTo>
                    <a:pt x="563" y="167"/>
                  </a:lnTo>
                  <a:lnTo>
                    <a:pt x="540" y="119"/>
                  </a:lnTo>
                  <a:lnTo>
                    <a:pt x="500" y="79"/>
                  </a:lnTo>
                  <a:lnTo>
                    <a:pt x="461" y="48"/>
                  </a:lnTo>
                  <a:lnTo>
                    <a:pt x="413" y="16"/>
                  </a:lnTo>
                  <a:lnTo>
                    <a:pt x="357" y="0"/>
                  </a:lnTo>
                  <a:lnTo>
                    <a:pt x="293" y="0"/>
                  </a:lnTo>
                  <a:close/>
                  <a:moveTo>
                    <a:pt x="468" y="524"/>
                  </a:moveTo>
                  <a:lnTo>
                    <a:pt x="468" y="524"/>
                  </a:lnTo>
                  <a:lnTo>
                    <a:pt x="468" y="556"/>
                  </a:lnTo>
                  <a:lnTo>
                    <a:pt x="461" y="588"/>
                  </a:lnTo>
                  <a:lnTo>
                    <a:pt x="445" y="619"/>
                  </a:lnTo>
                  <a:lnTo>
                    <a:pt x="420" y="643"/>
                  </a:lnTo>
                  <a:lnTo>
                    <a:pt x="397" y="667"/>
                  </a:lnTo>
                  <a:lnTo>
                    <a:pt x="365" y="683"/>
                  </a:lnTo>
                  <a:lnTo>
                    <a:pt x="333" y="691"/>
                  </a:lnTo>
                  <a:lnTo>
                    <a:pt x="293" y="698"/>
                  </a:lnTo>
                  <a:lnTo>
                    <a:pt x="293" y="698"/>
                  </a:lnTo>
                  <a:lnTo>
                    <a:pt x="262" y="691"/>
                  </a:lnTo>
                  <a:lnTo>
                    <a:pt x="222" y="683"/>
                  </a:lnTo>
                  <a:lnTo>
                    <a:pt x="198" y="667"/>
                  </a:lnTo>
                  <a:lnTo>
                    <a:pt x="167" y="643"/>
                  </a:lnTo>
                  <a:lnTo>
                    <a:pt x="150" y="619"/>
                  </a:lnTo>
                  <a:lnTo>
                    <a:pt x="135" y="588"/>
                  </a:lnTo>
                  <a:lnTo>
                    <a:pt x="119" y="556"/>
                  </a:lnTo>
                  <a:lnTo>
                    <a:pt x="119" y="524"/>
                  </a:lnTo>
                  <a:lnTo>
                    <a:pt x="119" y="270"/>
                  </a:lnTo>
                  <a:lnTo>
                    <a:pt x="119" y="270"/>
                  </a:lnTo>
                  <a:lnTo>
                    <a:pt x="119" y="239"/>
                  </a:lnTo>
                  <a:lnTo>
                    <a:pt x="135" y="214"/>
                  </a:lnTo>
                  <a:lnTo>
                    <a:pt x="150" y="183"/>
                  </a:lnTo>
                  <a:lnTo>
                    <a:pt x="175" y="158"/>
                  </a:lnTo>
                  <a:lnTo>
                    <a:pt x="198" y="143"/>
                  </a:lnTo>
                  <a:lnTo>
                    <a:pt x="230" y="127"/>
                  </a:lnTo>
                  <a:lnTo>
                    <a:pt x="262" y="119"/>
                  </a:lnTo>
                  <a:lnTo>
                    <a:pt x="293" y="112"/>
                  </a:lnTo>
                  <a:lnTo>
                    <a:pt x="293" y="112"/>
                  </a:lnTo>
                  <a:lnTo>
                    <a:pt x="333" y="119"/>
                  </a:lnTo>
                  <a:lnTo>
                    <a:pt x="365" y="127"/>
                  </a:lnTo>
                  <a:lnTo>
                    <a:pt x="389" y="143"/>
                  </a:lnTo>
                  <a:lnTo>
                    <a:pt x="420" y="158"/>
                  </a:lnTo>
                  <a:lnTo>
                    <a:pt x="437" y="183"/>
                  </a:lnTo>
                  <a:lnTo>
                    <a:pt x="461" y="214"/>
                  </a:lnTo>
                  <a:lnTo>
                    <a:pt x="468" y="239"/>
                  </a:lnTo>
                  <a:lnTo>
                    <a:pt x="468" y="270"/>
                  </a:lnTo>
                  <a:lnTo>
                    <a:pt x="468" y="52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2" name="Freeform 6"/>
            <p:cNvSpPr>
              <a:spLocks noChangeArrowheads="1"/>
            </p:cNvSpPr>
            <p:nvPr/>
          </p:nvSpPr>
          <p:spPr bwMode="auto">
            <a:xfrm>
              <a:off x="8863438" y="3119281"/>
              <a:ext cx="32436" cy="44812"/>
            </a:xfrm>
            <a:custGeom>
              <a:avLst/>
              <a:gdLst>
                <a:gd name="T0" fmla="*/ 278 w 572"/>
                <a:gd name="T1" fmla="*/ 0 h 819"/>
                <a:gd name="T2" fmla="*/ 174 w 572"/>
                <a:gd name="T3" fmla="*/ 16 h 819"/>
                <a:gd name="T4" fmla="*/ 87 w 572"/>
                <a:gd name="T5" fmla="*/ 79 h 819"/>
                <a:gd name="T6" fmla="*/ 23 w 572"/>
                <a:gd name="T7" fmla="*/ 167 h 819"/>
                <a:gd name="T8" fmla="*/ 0 w 572"/>
                <a:gd name="T9" fmla="*/ 270 h 819"/>
                <a:gd name="T10" fmla="*/ 0 w 572"/>
                <a:gd name="T11" fmla="*/ 524 h 819"/>
                <a:gd name="T12" fmla="*/ 23 w 572"/>
                <a:gd name="T13" fmla="*/ 635 h 819"/>
                <a:gd name="T14" fmla="*/ 87 w 572"/>
                <a:gd name="T15" fmla="*/ 731 h 819"/>
                <a:gd name="T16" fmla="*/ 174 w 572"/>
                <a:gd name="T17" fmla="*/ 794 h 819"/>
                <a:gd name="T18" fmla="*/ 278 w 572"/>
                <a:gd name="T19" fmla="*/ 818 h 819"/>
                <a:gd name="T20" fmla="*/ 341 w 572"/>
                <a:gd name="T21" fmla="*/ 810 h 819"/>
                <a:gd name="T22" fmla="*/ 444 w 572"/>
                <a:gd name="T23" fmla="*/ 762 h 819"/>
                <a:gd name="T24" fmla="*/ 524 w 572"/>
                <a:gd name="T25" fmla="*/ 683 h 819"/>
                <a:gd name="T26" fmla="*/ 571 w 572"/>
                <a:gd name="T27" fmla="*/ 588 h 819"/>
                <a:gd name="T28" fmla="*/ 571 w 572"/>
                <a:gd name="T29" fmla="*/ 270 h 819"/>
                <a:gd name="T30" fmla="*/ 571 w 572"/>
                <a:gd name="T31" fmla="*/ 214 h 819"/>
                <a:gd name="T32" fmla="*/ 524 w 572"/>
                <a:gd name="T33" fmla="*/ 119 h 819"/>
                <a:gd name="T34" fmla="*/ 444 w 572"/>
                <a:gd name="T35" fmla="*/ 48 h 819"/>
                <a:gd name="T36" fmla="*/ 341 w 572"/>
                <a:gd name="T37" fmla="*/ 0 h 819"/>
                <a:gd name="T38" fmla="*/ 461 w 572"/>
                <a:gd name="T39" fmla="*/ 524 h 819"/>
                <a:gd name="T40" fmla="*/ 453 w 572"/>
                <a:gd name="T41" fmla="*/ 556 h 819"/>
                <a:gd name="T42" fmla="*/ 428 w 572"/>
                <a:gd name="T43" fmla="*/ 619 h 819"/>
                <a:gd name="T44" fmla="*/ 381 w 572"/>
                <a:gd name="T45" fmla="*/ 667 h 819"/>
                <a:gd name="T46" fmla="*/ 318 w 572"/>
                <a:gd name="T47" fmla="*/ 691 h 819"/>
                <a:gd name="T48" fmla="*/ 278 w 572"/>
                <a:gd name="T49" fmla="*/ 698 h 819"/>
                <a:gd name="T50" fmla="*/ 222 w 572"/>
                <a:gd name="T51" fmla="*/ 683 h 819"/>
                <a:gd name="T52" fmla="*/ 166 w 572"/>
                <a:gd name="T53" fmla="*/ 643 h 819"/>
                <a:gd name="T54" fmla="*/ 135 w 572"/>
                <a:gd name="T55" fmla="*/ 588 h 819"/>
                <a:gd name="T56" fmla="*/ 119 w 572"/>
                <a:gd name="T57" fmla="*/ 524 h 819"/>
                <a:gd name="T58" fmla="*/ 119 w 572"/>
                <a:gd name="T59" fmla="*/ 270 h 819"/>
                <a:gd name="T60" fmla="*/ 135 w 572"/>
                <a:gd name="T61" fmla="*/ 214 h 819"/>
                <a:gd name="T62" fmla="*/ 166 w 572"/>
                <a:gd name="T63" fmla="*/ 158 h 819"/>
                <a:gd name="T64" fmla="*/ 222 w 572"/>
                <a:gd name="T65" fmla="*/ 127 h 819"/>
                <a:gd name="T66" fmla="*/ 278 w 572"/>
                <a:gd name="T67" fmla="*/ 112 h 819"/>
                <a:gd name="T68" fmla="*/ 318 w 572"/>
                <a:gd name="T69" fmla="*/ 119 h 819"/>
                <a:gd name="T70" fmla="*/ 381 w 572"/>
                <a:gd name="T71" fmla="*/ 143 h 819"/>
                <a:gd name="T72" fmla="*/ 428 w 572"/>
                <a:gd name="T73" fmla="*/ 183 h 819"/>
                <a:gd name="T74" fmla="*/ 453 w 572"/>
                <a:gd name="T75" fmla="*/ 239 h 819"/>
                <a:gd name="T76" fmla="*/ 461 w 572"/>
                <a:gd name="T77" fmla="*/ 524 h 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72" h="819">
                  <a:moveTo>
                    <a:pt x="278" y="0"/>
                  </a:moveTo>
                  <a:lnTo>
                    <a:pt x="278" y="0"/>
                  </a:lnTo>
                  <a:lnTo>
                    <a:pt x="230" y="0"/>
                  </a:lnTo>
                  <a:lnTo>
                    <a:pt x="174" y="16"/>
                  </a:lnTo>
                  <a:lnTo>
                    <a:pt x="127" y="48"/>
                  </a:lnTo>
                  <a:lnTo>
                    <a:pt x="87" y="79"/>
                  </a:lnTo>
                  <a:lnTo>
                    <a:pt x="56" y="119"/>
                  </a:lnTo>
                  <a:lnTo>
                    <a:pt x="23" y="167"/>
                  </a:lnTo>
                  <a:lnTo>
                    <a:pt x="8" y="214"/>
                  </a:lnTo>
                  <a:lnTo>
                    <a:pt x="0" y="270"/>
                  </a:lnTo>
                  <a:lnTo>
                    <a:pt x="0" y="524"/>
                  </a:lnTo>
                  <a:lnTo>
                    <a:pt x="0" y="524"/>
                  </a:lnTo>
                  <a:lnTo>
                    <a:pt x="8" y="580"/>
                  </a:lnTo>
                  <a:lnTo>
                    <a:pt x="23" y="635"/>
                  </a:lnTo>
                  <a:lnTo>
                    <a:pt x="56" y="683"/>
                  </a:lnTo>
                  <a:lnTo>
                    <a:pt x="87" y="731"/>
                  </a:lnTo>
                  <a:lnTo>
                    <a:pt x="127" y="762"/>
                  </a:lnTo>
                  <a:lnTo>
                    <a:pt x="174" y="794"/>
                  </a:lnTo>
                  <a:lnTo>
                    <a:pt x="230" y="810"/>
                  </a:lnTo>
                  <a:lnTo>
                    <a:pt x="278" y="818"/>
                  </a:lnTo>
                  <a:lnTo>
                    <a:pt x="278" y="818"/>
                  </a:lnTo>
                  <a:lnTo>
                    <a:pt x="341" y="810"/>
                  </a:lnTo>
                  <a:lnTo>
                    <a:pt x="397" y="794"/>
                  </a:lnTo>
                  <a:lnTo>
                    <a:pt x="444" y="762"/>
                  </a:lnTo>
                  <a:lnTo>
                    <a:pt x="484" y="731"/>
                  </a:lnTo>
                  <a:lnTo>
                    <a:pt x="524" y="683"/>
                  </a:lnTo>
                  <a:lnTo>
                    <a:pt x="548" y="635"/>
                  </a:lnTo>
                  <a:lnTo>
                    <a:pt x="571" y="588"/>
                  </a:lnTo>
                  <a:lnTo>
                    <a:pt x="571" y="524"/>
                  </a:lnTo>
                  <a:lnTo>
                    <a:pt x="571" y="270"/>
                  </a:lnTo>
                  <a:lnTo>
                    <a:pt x="571" y="270"/>
                  </a:lnTo>
                  <a:lnTo>
                    <a:pt x="571" y="214"/>
                  </a:lnTo>
                  <a:lnTo>
                    <a:pt x="555" y="167"/>
                  </a:lnTo>
                  <a:lnTo>
                    <a:pt x="524" y="119"/>
                  </a:lnTo>
                  <a:lnTo>
                    <a:pt x="492" y="79"/>
                  </a:lnTo>
                  <a:lnTo>
                    <a:pt x="444" y="48"/>
                  </a:lnTo>
                  <a:lnTo>
                    <a:pt x="397" y="16"/>
                  </a:lnTo>
                  <a:lnTo>
                    <a:pt x="341" y="0"/>
                  </a:lnTo>
                  <a:lnTo>
                    <a:pt x="278" y="0"/>
                  </a:lnTo>
                  <a:close/>
                  <a:moveTo>
                    <a:pt x="461" y="524"/>
                  </a:moveTo>
                  <a:lnTo>
                    <a:pt x="461" y="524"/>
                  </a:lnTo>
                  <a:lnTo>
                    <a:pt x="453" y="556"/>
                  </a:lnTo>
                  <a:lnTo>
                    <a:pt x="444" y="588"/>
                  </a:lnTo>
                  <a:lnTo>
                    <a:pt x="428" y="619"/>
                  </a:lnTo>
                  <a:lnTo>
                    <a:pt x="405" y="643"/>
                  </a:lnTo>
                  <a:lnTo>
                    <a:pt x="381" y="667"/>
                  </a:lnTo>
                  <a:lnTo>
                    <a:pt x="349" y="683"/>
                  </a:lnTo>
                  <a:lnTo>
                    <a:pt x="318" y="691"/>
                  </a:lnTo>
                  <a:lnTo>
                    <a:pt x="278" y="698"/>
                  </a:lnTo>
                  <a:lnTo>
                    <a:pt x="278" y="698"/>
                  </a:lnTo>
                  <a:lnTo>
                    <a:pt x="254" y="691"/>
                  </a:lnTo>
                  <a:lnTo>
                    <a:pt x="222" y="683"/>
                  </a:lnTo>
                  <a:lnTo>
                    <a:pt x="198" y="667"/>
                  </a:lnTo>
                  <a:lnTo>
                    <a:pt x="166" y="643"/>
                  </a:lnTo>
                  <a:lnTo>
                    <a:pt x="150" y="619"/>
                  </a:lnTo>
                  <a:lnTo>
                    <a:pt x="135" y="588"/>
                  </a:lnTo>
                  <a:lnTo>
                    <a:pt x="127" y="556"/>
                  </a:lnTo>
                  <a:lnTo>
                    <a:pt x="119" y="524"/>
                  </a:lnTo>
                  <a:lnTo>
                    <a:pt x="119" y="270"/>
                  </a:lnTo>
                  <a:lnTo>
                    <a:pt x="119" y="270"/>
                  </a:lnTo>
                  <a:lnTo>
                    <a:pt x="127" y="239"/>
                  </a:lnTo>
                  <a:lnTo>
                    <a:pt x="135" y="214"/>
                  </a:lnTo>
                  <a:lnTo>
                    <a:pt x="150" y="183"/>
                  </a:lnTo>
                  <a:lnTo>
                    <a:pt x="166" y="158"/>
                  </a:lnTo>
                  <a:lnTo>
                    <a:pt x="191" y="143"/>
                  </a:lnTo>
                  <a:lnTo>
                    <a:pt x="222" y="127"/>
                  </a:lnTo>
                  <a:lnTo>
                    <a:pt x="254" y="119"/>
                  </a:lnTo>
                  <a:lnTo>
                    <a:pt x="278" y="112"/>
                  </a:lnTo>
                  <a:lnTo>
                    <a:pt x="278" y="112"/>
                  </a:lnTo>
                  <a:lnTo>
                    <a:pt x="318" y="119"/>
                  </a:lnTo>
                  <a:lnTo>
                    <a:pt x="349" y="127"/>
                  </a:lnTo>
                  <a:lnTo>
                    <a:pt x="381" y="143"/>
                  </a:lnTo>
                  <a:lnTo>
                    <a:pt x="405" y="158"/>
                  </a:lnTo>
                  <a:lnTo>
                    <a:pt x="428" y="183"/>
                  </a:lnTo>
                  <a:lnTo>
                    <a:pt x="444" y="214"/>
                  </a:lnTo>
                  <a:lnTo>
                    <a:pt x="453" y="239"/>
                  </a:lnTo>
                  <a:lnTo>
                    <a:pt x="461" y="270"/>
                  </a:lnTo>
                  <a:lnTo>
                    <a:pt x="461" y="52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3" name="Freeform 7"/>
            <p:cNvSpPr>
              <a:spLocks noChangeArrowheads="1"/>
            </p:cNvSpPr>
            <p:nvPr/>
          </p:nvSpPr>
          <p:spPr bwMode="auto">
            <a:xfrm>
              <a:off x="8682045" y="3122413"/>
              <a:ext cx="6737" cy="37344"/>
            </a:xfrm>
            <a:custGeom>
              <a:avLst/>
              <a:gdLst>
                <a:gd name="T0" fmla="*/ 119 w 120"/>
                <a:gd name="T1" fmla="*/ 0 h 684"/>
                <a:gd name="T2" fmla="*/ 0 w 120"/>
                <a:gd name="T3" fmla="*/ 0 h 684"/>
                <a:gd name="T4" fmla="*/ 0 w 120"/>
                <a:gd name="T5" fmla="*/ 683 h 684"/>
                <a:gd name="T6" fmla="*/ 119 w 120"/>
                <a:gd name="T7" fmla="*/ 683 h 684"/>
                <a:gd name="T8" fmla="*/ 119 w 120"/>
                <a:gd name="T9" fmla="*/ 0 h 684"/>
              </a:gdLst>
              <a:ahLst/>
              <a:cxnLst>
                <a:cxn ang="0">
                  <a:pos x="T0" y="T1"/>
                </a:cxn>
                <a:cxn ang="0">
                  <a:pos x="T2" y="T3"/>
                </a:cxn>
                <a:cxn ang="0">
                  <a:pos x="T4" y="T5"/>
                </a:cxn>
                <a:cxn ang="0">
                  <a:pos x="T6" y="T7"/>
                </a:cxn>
                <a:cxn ang="0">
                  <a:pos x="T8" y="T9"/>
                </a:cxn>
              </a:cxnLst>
              <a:rect l="0" t="0" r="r" b="b"/>
              <a:pathLst>
                <a:path w="120" h="684">
                  <a:moveTo>
                    <a:pt x="119" y="0"/>
                  </a:moveTo>
                  <a:lnTo>
                    <a:pt x="0" y="0"/>
                  </a:lnTo>
                  <a:lnTo>
                    <a:pt x="0" y="683"/>
                  </a:lnTo>
                  <a:lnTo>
                    <a:pt x="119" y="683"/>
                  </a:lnTo>
                  <a:lnTo>
                    <a:pt x="119"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4" name="Freeform 8"/>
            <p:cNvSpPr>
              <a:spLocks noChangeArrowheads="1"/>
            </p:cNvSpPr>
            <p:nvPr/>
          </p:nvSpPr>
          <p:spPr bwMode="auto">
            <a:xfrm>
              <a:off x="8631145" y="3119281"/>
              <a:ext cx="32935" cy="44812"/>
            </a:xfrm>
            <a:custGeom>
              <a:avLst/>
              <a:gdLst>
                <a:gd name="T0" fmla="*/ 286 w 580"/>
                <a:gd name="T1" fmla="*/ 818 h 819"/>
                <a:gd name="T2" fmla="*/ 396 w 580"/>
                <a:gd name="T3" fmla="*/ 794 h 819"/>
                <a:gd name="T4" fmla="*/ 484 w 580"/>
                <a:gd name="T5" fmla="*/ 731 h 819"/>
                <a:gd name="T6" fmla="*/ 556 w 580"/>
                <a:gd name="T7" fmla="*/ 635 h 819"/>
                <a:gd name="T8" fmla="*/ 579 w 580"/>
                <a:gd name="T9" fmla="*/ 524 h 819"/>
                <a:gd name="T10" fmla="*/ 579 w 580"/>
                <a:gd name="T11" fmla="*/ 270 h 819"/>
                <a:gd name="T12" fmla="*/ 556 w 580"/>
                <a:gd name="T13" fmla="*/ 167 h 819"/>
                <a:gd name="T14" fmla="*/ 492 w 580"/>
                <a:gd name="T15" fmla="*/ 79 h 819"/>
                <a:gd name="T16" fmla="*/ 396 w 580"/>
                <a:gd name="T17" fmla="*/ 16 h 819"/>
                <a:gd name="T18" fmla="*/ 286 w 580"/>
                <a:gd name="T19" fmla="*/ 0 h 819"/>
                <a:gd name="T20" fmla="*/ 230 w 580"/>
                <a:gd name="T21" fmla="*/ 0 h 819"/>
                <a:gd name="T22" fmla="*/ 126 w 580"/>
                <a:gd name="T23" fmla="*/ 48 h 819"/>
                <a:gd name="T24" fmla="*/ 55 w 580"/>
                <a:gd name="T25" fmla="*/ 119 h 819"/>
                <a:gd name="T26" fmla="*/ 8 w 580"/>
                <a:gd name="T27" fmla="*/ 214 h 819"/>
                <a:gd name="T28" fmla="*/ 0 w 580"/>
                <a:gd name="T29" fmla="*/ 524 h 819"/>
                <a:gd name="T30" fmla="*/ 8 w 580"/>
                <a:gd name="T31" fmla="*/ 580 h 819"/>
                <a:gd name="T32" fmla="*/ 55 w 580"/>
                <a:gd name="T33" fmla="*/ 683 h 819"/>
                <a:gd name="T34" fmla="*/ 126 w 580"/>
                <a:gd name="T35" fmla="*/ 762 h 819"/>
                <a:gd name="T36" fmla="*/ 230 w 580"/>
                <a:gd name="T37" fmla="*/ 810 h 819"/>
                <a:gd name="T38" fmla="*/ 118 w 580"/>
                <a:gd name="T39" fmla="*/ 270 h 819"/>
                <a:gd name="T40" fmla="*/ 126 w 580"/>
                <a:gd name="T41" fmla="*/ 239 h 819"/>
                <a:gd name="T42" fmla="*/ 151 w 580"/>
                <a:gd name="T43" fmla="*/ 183 h 819"/>
                <a:gd name="T44" fmla="*/ 190 w 580"/>
                <a:gd name="T45" fmla="*/ 143 h 819"/>
                <a:gd name="T46" fmla="*/ 253 w 580"/>
                <a:gd name="T47" fmla="*/ 119 h 819"/>
                <a:gd name="T48" fmla="*/ 286 w 580"/>
                <a:gd name="T49" fmla="*/ 112 h 819"/>
                <a:gd name="T50" fmla="*/ 349 w 580"/>
                <a:gd name="T51" fmla="*/ 127 h 819"/>
                <a:gd name="T52" fmla="*/ 405 w 580"/>
                <a:gd name="T53" fmla="*/ 158 h 819"/>
                <a:gd name="T54" fmla="*/ 444 w 580"/>
                <a:gd name="T55" fmla="*/ 214 h 819"/>
                <a:gd name="T56" fmla="*/ 460 w 580"/>
                <a:gd name="T57" fmla="*/ 270 h 819"/>
                <a:gd name="T58" fmla="*/ 460 w 580"/>
                <a:gd name="T59" fmla="*/ 524 h 819"/>
                <a:gd name="T60" fmla="*/ 444 w 580"/>
                <a:gd name="T61" fmla="*/ 588 h 819"/>
                <a:gd name="T62" fmla="*/ 405 w 580"/>
                <a:gd name="T63" fmla="*/ 643 h 819"/>
                <a:gd name="T64" fmla="*/ 349 w 580"/>
                <a:gd name="T65" fmla="*/ 683 h 819"/>
                <a:gd name="T66" fmla="*/ 286 w 580"/>
                <a:gd name="T67" fmla="*/ 698 h 819"/>
                <a:gd name="T68" fmla="*/ 253 w 580"/>
                <a:gd name="T69" fmla="*/ 691 h 819"/>
                <a:gd name="T70" fmla="*/ 198 w 580"/>
                <a:gd name="T71" fmla="*/ 667 h 819"/>
                <a:gd name="T72" fmla="*/ 151 w 580"/>
                <a:gd name="T73" fmla="*/ 619 h 819"/>
                <a:gd name="T74" fmla="*/ 126 w 580"/>
                <a:gd name="T75" fmla="*/ 556 h 819"/>
                <a:gd name="T76" fmla="*/ 118 w 580"/>
                <a:gd name="T77" fmla="*/ 270 h 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80" h="819">
                  <a:moveTo>
                    <a:pt x="286" y="818"/>
                  </a:moveTo>
                  <a:lnTo>
                    <a:pt x="286" y="818"/>
                  </a:lnTo>
                  <a:lnTo>
                    <a:pt x="342" y="810"/>
                  </a:lnTo>
                  <a:lnTo>
                    <a:pt x="396" y="794"/>
                  </a:lnTo>
                  <a:lnTo>
                    <a:pt x="444" y="762"/>
                  </a:lnTo>
                  <a:lnTo>
                    <a:pt x="484" y="731"/>
                  </a:lnTo>
                  <a:lnTo>
                    <a:pt x="523" y="683"/>
                  </a:lnTo>
                  <a:lnTo>
                    <a:pt x="556" y="635"/>
                  </a:lnTo>
                  <a:lnTo>
                    <a:pt x="571" y="588"/>
                  </a:lnTo>
                  <a:lnTo>
                    <a:pt x="579" y="524"/>
                  </a:lnTo>
                  <a:lnTo>
                    <a:pt x="579" y="270"/>
                  </a:lnTo>
                  <a:lnTo>
                    <a:pt x="579" y="270"/>
                  </a:lnTo>
                  <a:lnTo>
                    <a:pt x="571" y="214"/>
                  </a:lnTo>
                  <a:lnTo>
                    <a:pt x="556" y="167"/>
                  </a:lnTo>
                  <a:lnTo>
                    <a:pt x="523" y="119"/>
                  </a:lnTo>
                  <a:lnTo>
                    <a:pt x="492" y="79"/>
                  </a:lnTo>
                  <a:lnTo>
                    <a:pt x="444" y="48"/>
                  </a:lnTo>
                  <a:lnTo>
                    <a:pt x="396" y="16"/>
                  </a:lnTo>
                  <a:lnTo>
                    <a:pt x="342" y="0"/>
                  </a:lnTo>
                  <a:lnTo>
                    <a:pt x="286" y="0"/>
                  </a:lnTo>
                  <a:lnTo>
                    <a:pt x="286" y="0"/>
                  </a:lnTo>
                  <a:lnTo>
                    <a:pt x="230" y="0"/>
                  </a:lnTo>
                  <a:lnTo>
                    <a:pt x="174" y="16"/>
                  </a:lnTo>
                  <a:lnTo>
                    <a:pt x="126" y="48"/>
                  </a:lnTo>
                  <a:lnTo>
                    <a:pt x="87" y="79"/>
                  </a:lnTo>
                  <a:lnTo>
                    <a:pt x="55" y="119"/>
                  </a:lnTo>
                  <a:lnTo>
                    <a:pt x="24" y="167"/>
                  </a:lnTo>
                  <a:lnTo>
                    <a:pt x="8" y="214"/>
                  </a:lnTo>
                  <a:lnTo>
                    <a:pt x="0" y="270"/>
                  </a:lnTo>
                  <a:lnTo>
                    <a:pt x="0" y="524"/>
                  </a:lnTo>
                  <a:lnTo>
                    <a:pt x="0" y="524"/>
                  </a:lnTo>
                  <a:lnTo>
                    <a:pt x="8" y="580"/>
                  </a:lnTo>
                  <a:lnTo>
                    <a:pt x="24" y="635"/>
                  </a:lnTo>
                  <a:lnTo>
                    <a:pt x="55" y="683"/>
                  </a:lnTo>
                  <a:lnTo>
                    <a:pt x="87" y="731"/>
                  </a:lnTo>
                  <a:lnTo>
                    <a:pt x="126" y="762"/>
                  </a:lnTo>
                  <a:lnTo>
                    <a:pt x="174" y="794"/>
                  </a:lnTo>
                  <a:lnTo>
                    <a:pt x="230" y="810"/>
                  </a:lnTo>
                  <a:lnTo>
                    <a:pt x="286" y="818"/>
                  </a:lnTo>
                  <a:close/>
                  <a:moveTo>
                    <a:pt x="118" y="270"/>
                  </a:moveTo>
                  <a:lnTo>
                    <a:pt x="118" y="270"/>
                  </a:lnTo>
                  <a:lnTo>
                    <a:pt x="126" y="239"/>
                  </a:lnTo>
                  <a:lnTo>
                    <a:pt x="135" y="214"/>
                  </a:lnTo>
                  <a:lnTo>
                    <a:pt x="151" y="183"/>
                  </a:lnTo>
                  <a:lnTo>
                    <a:pt x="166" y="158"/>
                  </a:lnTo>
                  <a:lnTo>
                    <a:pt x="190" y="143"/>
                  </a:lnTo>
                  <a:lnTo>
                    <a:pt x="222" y="127"/>
                  </a:lnTo>
                  <a:lnTo>
                    <a:pt x="253" y="119"/>
                  </a:lnTo>
                  <a:lnTo>
                    <a:pt x="286" y="112"/>
                  </a:lnTo>
                  <a:lnTo>
                    <a:pt x="286" y="112"/>
                  </a:lnTo>
                  <a:lnTo>
                    <a:pt x="317" y="119"/>
                  </a:lnTo>
                  <a:lnTo>
                    <a:pt x="349" y="127"/>
                  </a:lnTo>
                  <a:lnTo>
                    <a:pt x="381" y="143"/>
                  </a:lnTo>
                  <a:lnTo>
                    <a:pt x="405" y="158"/>
                  </a:lnTo>
                  <a:lnTo>
                    <a:pt x="429" y="183"/>
                  </a:lnTo>
                  <a:lnTo>
                    <a:pt x="444" y="214"/>
                  </a:lnTo>
                  <a:lnTo>
                    <a:pt x="452" y="239"/>
                  </a:lnTo>
                  <a:lnTo>
                    <a:pt x="460" y="270"/>
                  </a:lnTo>
                  <a:lnTo>
                    <a:pt x="460" y="524"/>
                  </a:lnTo>
                  <a:lnTo>
                    <a:pt x="460" y="524"/>
                  </a:lnTo>
                  <a:lnTo>
                    <a:pt x="452" y="556"/>
                  </a:lnTo>
                  <a:lnTo>
                    <a:pt x="444" y="588"/>
                  </a:lnTo>
                  <a:lnTo>
                    <a:pt x="429" y="619"/>
                  </a:lnTo>
                  <a:lnTo>
                    <a:pt x="405" y="643"/>
                  </a:lnTo>
                  <a:lnTo>
                    <a:pt x="381" y="667"/>
                  </a:lnTo>
                  <a:lnTo>
                    <a:pt x="349" y="683"/>
                  </a:lnTo>
                  <a:lnTo>
                    <a:pt x="317" y="691"/>
                  </a:lnTo>
                  <a:lnTo>
                    <a:pt x="286" y="698"/>
                  </a:lnTo>
                  <a:lnTo>
                    <a:pt x="286" y="698"/>
                  </a:lnTo>
                  <a:lnTo>
                    <a:pt x="253" y="691"/>
                  </a:lnTo>
                  <a:lnTo>
                    <a:pt x="222" y="683"/>
                  </a:lnTo>
                  <a:lnTo>
                    <a:pt x="198" y="667"/>
                  </a:lnTo>
                  <a:lnTo>
                    <a:pt x="174" y="643"/>
                  </a:lnTo>
                  <a:lnTo>
                    <a:pt x="151" y="619"/>
                  </a:lnTo>
                  <a:lnTo>
                    <a:pt x="135" y="588"/>
                  </a:lnTo>
                  <a:lnTo>
                    <a:pt x="126" y="556"/>
                  </a:lnTo>
                  <a:lnTo>
                    <a:pt x="118" y="524"/>
                  </a:lnTo>
                  <a:lnTo>
                    <a:pt x="118" y="27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2" name="Group 1"/>
          <p:cNvGrpSpPr/>
          <p:nvPr/>
        </p:nvGrpSpPr>
        <p:grpSpPr>
          <a:xfrm>
            <a:off x="3409871" y="2569901"/>
            <a:ext cx="870138" cy="838132"/>
            <a:chOff x="3277485" y="2324231"/>
            <a:chExt cx="529696" cy="510212"/>
          </a:xfrm>
          <a:solidFill>
            <a:srgbClr val="001F54"/>
          </a:solidFill>
        </p:grpSpPr>
        <p:sp>
          <p:nvSpPr>
            <p:cNvPr id="120" name="Freeform 67"/>
            <p:cNvSpPr>
              <a:spLocks noChangeArrowheads="1"/>
            </p:cNvSpPr>
            <p:nvPr/>
          </p:nvSpPr>
          <p:spPr bwMode="auto">
            <a:xfrm>
              <a:off x="3380075" y="2399423"/>
              <a:ext cx="128467" cy="25267"/>
            </a:xfrm>
            <a:custGeom>
              <a:avLst/>
              <a:gdLst>
                <a:gd name="T0" fmla="*/ 0 w 1859"/>
                <a:gd name="T1" fmla="*/ 365 h 366"/>
                <a:gd name="T2" fmla="*/ 0 w 1859"/>
                <a:gd name="T3" fmla="*/ 365 h 366"/>
                <a:gd name="T4" fmla="*/ 1858 w 1859"/>
                <a:gd name="T5" fmla="*/ 365 h 366"/>
                <a:gd name="T6" fmla="*/ 1858 w 1859"/>
                <a:gd name="T7" fmla="*/ 0 h 366"/>
                <a:gd name="T8" fmla="*/ 1858 w 1859"/>
                <a:gd name="T9" fmla="*/ 0 h 366"/>
                <a:gd name="T10" fmla="*/ 0 w 1859"/>
                <a:gd name="T11" fmla="*/ 0 h 366"/>
                <a:gd name="T12" fmla="*/ 0 w 1859"/>
                <a:gd name="T13" fmla="*/ 0 h 366"/>
                <a:gd name="T14" fmla="*/ 0 w 1859"/>
                <a:gd name="T15" fmla="*/ 365 h 3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59" h="366">
                  <a:moveTo>
                    <a:pt x="0" y="365"/>
                  </a:moveTo>
                  <a:lnTo>
                    <a:pt x="0" y="365"/>
                  </a:lnTo>
                  <a:lnTo>
                    <a:pt x="1858" y="365"/>
                  </a:lnTo>
                  <a:lnTo>
                    <a:pt x="1858" y="0"/>
                  </a:lnTo>
                  <a:lnTo>
                    <a:pt x="1858" y="0"/>
                  </a:lnTo>
                  <a:lnTo>
                    <a:pt x="0" y="0"/>
                  </a:lnTo>
                  <a:lnTo>
                    <a:pt x="0" y="0"/>
                  </a:lnTo>
                  <a:lnTo>
                    <a:pt x="0" y="36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1" name="Freeform 68"/>
            <p:cNvSpPr>
              <a:spLocks noChangeArrowheads="1"/>
            </p:cNvSpPr>
            <p:nvPr/>
          </p:nvSpPr>
          <p:spPr bwMode="auto">
            <a:xfrm>
              <a:off x="3380075" y="2474311"/>
              <a:ext cx="128467" cy="25267"/>
            </a:xfrm>
            <a:custGeom>
              <a:avLst/>
              <a:gdLst>
                <a:gd name="T0" fmla="*/ 0 w 1859"/>
                <a:gd name="T1" fmla="*/ 366 h 367"/>
                <a:gd name="T2" fmla="*/ 0 w 1859"/>
                <a:gd name="T3" fmla="*/ 366 h 367"/>
                <a:gd name="T4" fmla="*/ 1858 w 1859"/>
                <a:gd name="T5" fmla="*/ 366 h 367"/>
                <a:gd name="T6" fmla="*/ 1858 w 1859"/>
                <a:gd name="T7" fmla="*/ 0 h 367"/>
                <a:gd name="T8" fmla="*/ 1858 w 1859"/>
                <a:gd name="T9" fmla="*/ 0 h 367"/>
                <a:gd name="T10" fmla="*/ 0 w 1859"/>
                <a:gd name="T11" fmla="*/ 0 h 367"/>
                <a:gd name="T12" fmla="*/ 0 w 1859"/>
                <a:gd name="T13" fmla="*/ 0 h 367"/>
                <a:gd name="T14" fmla="*/ 0 w 1859"/>
                <a:gd name="T15" fmla="*/ 366 h 3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59" h="367">
                  <a:moveTo>
                    <a:pt x="0" y="366"/>
                  </a:moveTo>
                  <a:lnTo>
                    <a:pt x="0" y="366"/>
                  </a:lnTo>
                  <a:lnTo>
                    <a:pt x="1858" y="366"/>
                  </a:lnTo>
                  <a:lnTo>
                    <a:pt x="1858" y="0"/>
                  </a:lnTo>
                  <a:lnTo>
                    <a:pt x="1858" y="0"/>
                  </a:lnTo>
                  <a:lnTo>
                    <a:pt x="0" y="0"/>
                  </a:lnTo>
                  <a:lnTo>
                    <a:pt x="0" y="0"/>
                  </a:lnTo>
                  <a:lnTo>
                    <a:pt x="0" y="36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2" name="Freeform 69"/>
            <p:cNvSpPr>
              <a:spLocks noChangeArrowheads="1"/>
            </p:cNvSpPr>
            <p:nvPr/>
          </p:nvSpPr>
          <p:spPr bwMode="auto">
            <a:xfrm>
              <a:off x="3329237" y="2549504"/>
              <a:ext cx="25267" cy="25267"/>
            </a:xfrm>
            <a:custGeom>
              <a:avLst/>
              <a:gdLst>
                <a:gd name="T0" fmla="*/ 0 w 366"/>
                <a:gd name="T1" fmla="*/ 366 h 367"/>
                <a:gd name="T2" fmla="*/ 0 w 366"/>
                <a:gd name="T3" fmla="*/ 366 h 367"/>
                <a:gd name="T4" fmla="*/ 365 w 366"/>
                <a:gd name="T5" fmla="*/ 366 h 367"/>
                <a:gd name="T6" fmla="*/ 365 w 366"/>
                <a:gd name="T7" fmla="*/ 0 h 367"/>
                <a:gd name="T8" fmla="*/ 365 w 366"/>
                <a:gd name="T9" fmla="*/ 0 h 367"/>
                <a:gd name="T10" fmla="*/ 0 w 366"/>
                <a:gd name="T11" fmla="*/ 0 h 367"/>
                <a:gd name="T12" fmla="*/ 0 w 366"/>
                <a:gd name="T13" fmla="*/ 0 h 367"/>
                <a:gd name="T14" fmla="*/ 0 w 366"/>
                <a:gd name="T15" fmla="*/ 366 h 3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6" h="367">
                  <a:moveTo>
                    <a:pt x="0" y="366"/>
                  </a:moveTo>
                  <a:lnTo>
                    <a:pt x="0" y="366"/>
                  </a:lnTo>
                  <a:lnTo>
                    <a:pt x="365" y="366"/>
                  </a:lnTo>
                  <a:lnTo>
                    <a:pt x="365" y="0"/>
                  </a:lnTo>
                  <a:lnTo>
                    <a:pt x="365" y="0"/>
                  </a:lnTo>
                  <a:lnTo>
                    <a:pt x="0" y="0"/>
                  </a:lnTo>
                  <a:lnTo>
                    <a:pt x="0" y="0"/>
                  </a:lnTo>
                  <a:lnTo>
                    <a:pt x="0" y="36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3" name="Freeform 70"/>
            <p:cNvSpPr>
              <a:spLocks noChangeArrowheads="1"/>
            </p:cNvSpPr>
            <p:nvPr/>
          </p:nvSpPr>
          <p:spPr bwMode="auto">
            <a:xfrm>
              <a:off x="3380075" y="2549504"/>
              <a:ext cx="128467" cy="25267"/>
            </a:xfrm>
            <a:custGeom>
              <a:avLst/>
              <a:gdLst>
                <a:gd name="T0" fmla="*/ 0 w 1859"/>
                <a:gd name="T1" fmla="*/ 366 h 367"/>
                <a:gd name="T2" fmla="*/ 0 w 1859"/>
                <a:gd name="T3" fmla="*/ 366 h 367"/>
                <a:gd name="T4" fmla="*/ 1858 w 1859"/>
                <a:gd name="T5" fmla="*/ 366 h 367"/>
                <a:gd name="T6" fmla="*/ 1858 w 1859"/>
                <a:gd name="T7" fmla="*/ 0 h 367"/>
                <a:gd name="T8" fmla="*/ 1858 w 1859"/>
                <a:gd name="T9" fmla="*/ 0 h 367"/>
                <a:gd name="T10" fmla="*/ 0 w 1859"/>
                <a:gd name="T11" fmla="*/ 0 h 367"/>
                <a:gd name="T12" fmla="*/ 0 w 1859"/>
                <a:gd name="T13" fmla="*/ 0 h 367"/>
                <a:gd name="T14" fmla="*/ 0 w 1859"/>
                <a:gd name="T15" fmla="*/ 366 h 3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59" h="367">
                  <a:moveTo>
                    <a:pt x="0" y="366"/>
                  </a:moveTo>
                  <a:lnTo>
                    <a:pt x="0" y="366"/>
                  </a:lnTo>
                  <a:lnTo>
                    <a:pt x="1858" y="366"/>
                  </a:lnTo>
                  <a:lnTo>
                    <a:pt x="1858" y="0"/>
                  </a:lnTo>
                  <a:lnTo>
                    <a:pt x="1858" y="0"/>
                  </a:lnTo>
                  <a:lnTo>
                    <a:pt x="0" y="0"/>
                  </a:lnTo>
                  <a:lnTo>
                    <a:pt x="0" y="0"/>
                  </a:lnTo>
                  <a:lnTo>
                    <a:pt x="0" y="36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4" name="Freeform 71"/>
            <p:cNvSpPr>
              <a:spLocks noChangeArrowheads="1"/>
            </p:cNvSpPr>
            <p:nvPr/>
          </p:nvSpPr>
          <p:spPr bwMode="auto">
            <a:xfrm>
              <a:off x="3329237" y="2474311"/>
              <a:ext cx="25267" cy="25267"/>
            </a:xfrm>
            <a:custGeom>
              <a:avLst/>
              <a:gdLst>
                <a:gd name="T0" fmla="*/ 0 w 366"/>
                <a:gd name="T1" fmla="*/ 366 h 367"/>
                <a:gd name="T2" fmla="*/ 0 w 366"/>
                <a:gd name="T3" fmla="*/ 366 h 367"/>
                <a:gd name="T4" fmla="*/ 365 w 366"/>
                <a:gd name="T5" fmla="*/ 366 h 367"/>
                <a:gd name="T6" fmla="*/ 365 w 366"/>
                <a:gd name="T7" fmla="*/ 0 h 367"/>
                <a:gd name="T8" fmla="*/ 365 w 366"/>
                <a:gd name="T9" fmla="*/ 0 h 367"/>
                <a:gd name="T10" fmla="*/ 0 w 366"/>
                <a:gd name="T11" fmla="*/ 0 h 367"/>
                <a:gd name="T12" fmla="*/ 0 w 366"/>
                <a:gd name="T13" fmla="*/ 0 h 367"/>
                <a:gd name="T14" fmla="*/ 0 w 366"/>
                <a:gd name="T15" fmla="*/ 366 h 3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6" h="367">
                  <a:moveTo>
                    <a:pt x="0" y="366"/>
                  </a:moveTo>
                  <a:lnTo>
                    <a:pt x="0" y="366"/>
                  </a:lnTo>
                  <a:lnTo>
                    <a:pt x="365" y="366"/>
                  </a:lnTo>
                  <a:lnTo>
                    <a:pt x="365" y="0"/>
                  </a:lnTo>
                  <a:lnTo>
                    <a:pt x="365" y="0"/>
                  </a:lnTo>
                  <a:lnTo>
                    <a:pt x="0" y="0"/>
                  </a:lnTo>
                  <a:lnTo>
                    <a:pt x="0" y="0"/>
                  </a:lnTo>
                  <a:lnTo>
                    <a:pt x="0" y="36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5" name="Freeform 72"/>
            <p:cNvSpPr>
              <a:spLocks noChangeArrowheads="1"/>
            </p:cNvSpPr>
            <p:nvPr/>
          </p:nvSpPr>
          <p:spPr bwMode="auto">
            <a:xfrm>
              <a:off x="3329237" y="2399423"/>
              <a:ext cx="25267" cy="25267"/>
            </a:xfrm>
            <a:custGeom>
              <a:avLst/>
              <a:gdLst>
                <a:gd name="T0" fmla="*/ 0 w 366"/>
                <a:gd name="T1" fmla="*/ 365 h 366"/>
                <a:gd name="T2" fmla="*/ 0 w 366"/>
                <a:gd name="T3" fmla="*/ 365 h 366"/>
                <a:gd name="T4" fmla="*/ 365 w 366"/>
                <a:gd name="T5" fmla="*/ 365 h 366"/>
                <a:gd name="T6" fmla="*/ 365 w 366"/>
                <a:gd name="T7" fmla="*/ 0 h 366"/>
                <a:gd name="T8" fmla="*/ 365 w 366"/>
                <a:gd name="T9" fmla="*/ 0 h 366"/>
                <a:gd name="T10" fmla="*/ 0 w 366"/>
                <a:gd name="T11" fmla="*/ 0 h 366"/>
                <a:gd name="T12" fmla="*/ 0 w 366"/>
                <a:gd name="T13" fmla="*/ 0 h 366"/>
                <a:gd name="T14" fmla="*/ 0 w 366"/>
                <a:gd name="T15" fmla="*/ 365 h 3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6" h="366">
                  <a:moveTo>
                    <a:pt x="0" y="365"/>
                  </a:moveTo>
                  <a:lnTo>
                    <a:pt x="0" y="365"/>
                  </a:lnTo>
                  <a:lnTo>
                    <a:pt x="365" y="365"/>
                  </a:lnTo>
                  <a:lnTo>
                    <a:pt x="365" y="0"/>
                  </a:lnTo>
                  <a:lnTo>
                    <a:pt x="365" y="0"/>
                  </a:lnTo>
                  <a:lnTo>
                    <a:pt x="0" y="0"/>
                  </a:lnTo>
                  <a:lnTo>
                    <a:pt x="0" y="0"/>
                  </a:lnTo>
                  <a:lnTo>
                    <a:pt x="0" y="36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6" name="Freeform 73"/>
            <p:cNvSpPr>
              <a:spLocks noChangeArrowheads="1"/>
            </p:cNvSpPr>
            <p:nvPr/>
          </p:nvSpPr>
          <p:spPr bwMode="auto">
            <a:xfrm>
              <a:off x="3277485" y="2324231"/>
              <a:ext cx="529696" cy="510212"/>
            </a:xfrm>
            <a:custGeom>
              <a:avLst/>
              <a:gdLst>
                <a:gd name="T0" fmla="*/ 6479 w 7671"/>
                <a:gd name="T1" fmla="*/ 2549 h 7392"/>
                <a:gd name="T2" fmla="*/ 6225 w 7671"/>
                <a:gd name="T3" fmla="*/ 2549 h 7392"/>
                <a:gd name="T4" fmla="*/ 6145 w 7671"/>
                <a:gd name="T5" fmla="*/ 2374 h 7392"/>
                <a:gd name="T6" fmla="*/ 7075 w 7671"/>
                <a:gd name="T7" fmla="*/ 1358 h 7392"/>
                <a:gd name="T8" fmla="*/ 6463 w 7671"/>
                <a:gd name="T9" fmla="*/ 1072 h 7392"/>
                <a:gd name="T10" fmla="*/ 5987 w 7671"/>
                <a:gd name="T11" fmla="*/ 1041 h 7392"/>
                <a:gd name="T12" fmla="*/ 5146 w 7671"/>
                <a:gd name="T13" fmla="*/ 1405 h 7392"/>
                <a:gd name="T14" fmla="*/ 4804 w 7671"/>
                <a:gd name="T15" fmla="*/ 1795 h 7392"/>
                <a:gd name="T16" fmla="*/ 4621 w 7671"/>
                <a:gd name="T17" fmla="*/ 2295 h 7392"/>
                <a:gd name="T18" fmla="*/ 4629 w 7671"/>
                <a:gd name="T19" fmla="*/ 2842 h 7392"/>
                <a:gd name="T20" fmla="*/ 0 w 7671"/>
                <a:gd name="T21" fmla="*/ 0 h 7392"/>
                <a:gd name="T22" fmla="*/ 40 w 7671"/>
                <a:gd name="T23" fmla="*/ 4438 h 7392"/>
                <a:gd name="T24" fmla="*/ 341 w 7671"/>
                <a:gd name="T25" fmla="*/ 4866 h 7392"/>
                <a:gd name="T26" fmla="*/ 833 w 7671"/>
                <a:gd name="T27" fmla="*/ 5073 h 7392"/>
                <a:gd name="T28" fmla="*/ 1524 w 7671"/>
                <a:gd name="T29" fmla="*/ 5914 h 7392"/>
                <a:gd name="T30" fmla="*/ 1263 w 7671"/>
                <a:gd name="T31" fmla="*/ 6351 h 7392"/>
                <a:gd name="T32" fmla="*/ 1286 w 7671"/>
                <a:gd name="T33" fmla="*/ 6804 h 7392"/>
                <a:gd name="T34" fmla="*/ 1524 w 7671"/>
                <a:gd name="T35" fmla="*/ 7177 h 7392"/>
                <a:gd name="T36" fmla="*/ 1969 w 7671"/>
                <a:gd name="T37" fmla="*/ 7383 h 7392"/>
                <a:gd name="T38" fmla="*/ 2382 w 7671"/>
                <a:gd name="T39" fmla="*/ 7367 h 7392"/>
                <a:gd name="T40" fmla="*/ 2747 w 7671"/>
                <a:gd name="T41" fmla="*/ 7177 h 7392"/>
                <a:gd name="T42" fmla="*/ 6455 w 7671"/>
                <a:gd name="T43" fmla="*/ 4072 h 7392"/>
                <a:gd name="T44" fmla="*/ 7241 w 7671"/>
                <a:gd name="T45" fmla="*/ 3659 h 7392"/>
                <a:gd name="T46" fmla="*/ 7559 w 7671"/>
                <a:gd name="T47" fmla="*/ 3183 h 7392"/>
                <a:gd name="T48" fmla="*/ 7670 w 7671"/>
                <a:gd name="T49" fmla="*/ 2493 h 7392"/>
                <a:gd name="T50" fmla="*/ 1485 w 7671"/>
                <a:gd name="T51" fmla="*/ 4168 h 7392"/>
                <a:gd name="T52" fmla="*/ 1414 w 7671"/>
                <a:gd name="T53" fmla="*/ 4438 h 7392"/>
                <a:gd name="T54" fmla="*/ 1183 w 7671"/>
                <a:gd name="T55" fmla="*/ 4652 h 7392"/>
                <a:gd name="T56" fmla="*/ 929 w 7671"/>
                <a:gd name="T57" fmla="*/ 4708 h 7392"/>
                <a:gd name="T58" fmla="*/ 611 w 7671"/>
                <a:gd name="T59" fmla="*/ 4620 h 7392"/>
                <a:gd name="T60" fmla="*/ 413 w 7671"/>
                <a:gd name="T61" fmla="*/ 4390 h 7392"/>
                <a:gd name="T62" fmla="*/ 373 w 7671"/>
                <a:gd name="T63" fmla="*/ 366 h 7392"/>
                <a:gd name="T64" fmla="*/ 3716 w 7671"/>
                <a:gd name="T65" fmla="*/ 3985 h 7392"/>
                <a:gd name="T66" fmla="*/ 1485 w 7671"/>
                <a:gd name="T67" fmla="*/ 4168 h 7392"/>
                <a:gd name="T68" fmla="*/ 1811 w 7671"/>
                <a:gd name="T69" fmla="*/ 4398 h 7392"/>
                <a:gd name="T70" fmla="*/ 3716 w 7671"/>
                <a:gd name="T71" fmla="*/ 4350 h 7392"/>
                <a:gd name="T72" fmla="*/ 3835 w 7671"/>
                <a:gd name="T73" fmla="*/ 4612 h 7392"/>
                <a:gd name="T74" fmla="*/ 3350 w 7671"/>
                <a:gd name="T75" fmla="*/ 4708 h 7392"/>
                <a:gd name="T76" fmla="*/ 6908 w 7671"/>
                <a:gd name="T77" fmla="*/ 3389 h 7392"/>
                <a:gd name="T78" fmla="*/ 6217 w 7671"/>
                <a:gd name="T79" fmla="*/ 3699 h 7392"/>
                <a:gd name="T80" fmla="*/ 5852 w 7671"/>
                <a:gd name="T81" fmla="*/ 3659 h 7392"/>
                <a:gd name="T82" fmla="*/ 2398 w 7671"/>
                <a:gd name="T83" fmla="*/ 6899 h 7392"/>
                <a:gd name="T84" fmla="*/ 1865 w 7671"/>
                <a:gd name="T85" fmla="*/ 6899 h 7392"/>
                <a:gd name="T86" fmla="*/ 1699 w 7671"/>
                <a:gd name="T87" fmla="*/ 6629 h 7392"/>
                <a:gd name="T88" fmla="*/ 1723 w 7671"/>
                <a:gd name="T89" fmla="*/ 6359 h 7392"/>
                <a:gd name="T90" fmla="*/ 3526 w 7671"/>
                <a:gd name="T91" fmla="*/ 5073 h 7392"/>
                <a:gd name="T92" fmla="*/ 3970 w 7671"/>
                <a:gd name="T93" fmla="*/ 4961 h 7392"/>
                <a:gd name="T94" fmla="*/ 4343 w 7671"/>
                <a:gd name="T95" fmla="*/ 4596 h 7392"/>
                <a:gd name="T96" fmla="*/ 4454 w 7671"/>
                <a:gd name="T97" fmla="*/ 4168 h 7392"/>
                <a:gd name="T98" fmla="*/ 4089 w 7671"/>
                <a:gd name="T99" fmla="*/ 3985 h 7392"/>
                <a:gd name="T100" fmla="*/ 5042 w 7671"/>
                <a:gd name="T101" fmla="*/ 2747 h 7392"/>
                <a:gd name="T102" fmla="*/ 5113 w 7671"/>
                <a:gd name="T103" fmla="*/ 2167 h 7392"/>
                <a:gd name="T104" fmla="*/ 5352 w 7671"/>
                <a:gd name="T105" fmla="*/ 1795 h 7392"/>
                <a:gd name="T106" fmla="*/ 5923 w 7671"/>
                <a:gd name="T107" fmla="*/ 1493 h 7392"/>
                <a:gd name="T108" fmla="*/ 6257 w 7671"/>
                <a:gd name="T109" fmla="*/ 1517 h 7392"/>
                <a:gd name="T110" fmla="*/ 5821 w 7671"/>
                <a:gd name="T111" fmla="*/ 2017 h 7392"/>
                <a:gd name="T112" fmla="*/ 5701 w 7671"/>
                <a:gd name="T113" fmla="*/ 2374 h 7392"/>
                <a:gd name="T114" fmla="*/ 5821 w 7671"/>
                <a:gd name="T115" fmla="*/ 2732 h 7392"/>
                <a:gd name="T116" fmla="*/ 6058 w 7671"/>
                <a:gd name="T117" fmla="*/ 2937 h 7392"/>
                <a:gd name="T118" fmla="*/ 6423 w 7671"/>
                <a:gd name="T119" fmla="*/ 3001 h 7392"/>
                <a:gd name="T120" fmla="*/ 6797 w 7671"/>
                <a:gd name="T121" fmla="*/ 2882 h 7392"/>
                <a:gd name="T122" fmla="*/ 7250 w 7671"/>
                <a:gd name="T123" fmla="*/ 2700 h 7392"/>
                <a:gd name="T124" fmla="*/ 6908 w 7671"/>
                <a:gd name="T125" fmla="*/ 3389 h 7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671" h="7392">
                  <a:moveTo>
                    <a:pt x="7520" y="1906"/>
                  </a:moveTo>
                  <a:lnTo>
                    <a:pt x="7408" y="1636"/>
                  </a:lnTo>
                  <a:lnTo>
                    <a:pt x="7408" y="1636"/>
                  </a:lnTo>
                  <a:lnTo>
                    <a:pt x="6519" y="2509"/>
                  </a:lnTo>
                  <a:lnTo>
                    <a:pt x="6519" y="2509"/>
                  </a:lnTo>
                  <a:lnTo>
                    <a:pt x="6479" y="2549"/>
                  </a:lnTo>
                  <a:lnTo>
                    <a:pt x="6440" y="2572"/>
                  </a:lnTo>
                  <a:lnTo>
                    <a:pt x="6392" y="2589"/>
                  </a:lnTo>
                  <a:lnTo>
                    <a:pt x="6352" y="2597"/>
                  </a:lnTo>
                  <a:lnTo>
                    <a:pt x="6313" y="2589"/>
                  </a:lnTo>
                  <a:lnTo>
                    <a:pt x="6272" y="2572"/>
                  </a:lnTo>
                  <a:lnTo>
                    <a:pt x="6225" y="2549"/>
                  </a:lnTo>
                  <a:lnTo>
                    <a:pt x="6185" y="2509"/>
                  </a:lnTo>
                  <a:lnTo>
                    <a:pt x="6185" y="2509"/>
                  </a:lnTo>
                  <a:lnTo>
                    <a:pt x="6170" y="2485"/>
                  </a:lnTo>
                  <a:lnTo>
                    <a:pt x="6153" y="2454"/>
                  </a:lnTo>
                  <a:lnTo>
                    <a:pt x="6145" y="2414"/>
                  </a:lnTo>
                  <a:lnTo>
                    <a:pt x="6145" y="2374"/>
                  </a:lnTo>
                  <a:lnTo>
                    <a:pt x="6145" y="2335"/>
                  </a:lnTo>
                  <a:lnTo>
                    <a:pt x="6153" y="2295"/>
                  </a:lnTo>
                  <a:lnTo>
                    <a:pt x="6170" y="2263"/>
                  </a:lnTo>
                  <a:lnTo>
                    <a:pt x="6185" y="2239"/>
                  </a:lnTo>
                  <a:lnTo>
                    <a:pt x="6185" y="2239"/>
                  </a:lnTo>
                  <a:lnTo>
                    <a:pt x="7075" y="1358"/>
                  </a:lnTo>
                  <a:lnTo>
                    <a:pt x="7075" y="1358"/>
                  </a:lnTo>
                  <a:lnTo>
                    <a:pt x="6797" y="1191"/>
                  </a:lnTo>
                  <a:lnTo>
                    <a:pt x="6797" y="1191"/>
                  </a:lnTo>
                  <a:lnTo>
                    <a:pt x="6630" y="1120"/>
                  </a:lnTo>
                  <a:lnTo>
                    <a:pt x="6550" y="1096"/>
                  </a:lnTo>
                  <a:lnTo>
                    <a:pt x="6463" y="1072"/>
                  </a:lnTo>
                  <a:lnTo>
                    <a:pt x="6384" y="1048"/>
                  </a:lnTo>
                  <a:lnTo>
                    <a:pt x="6297" y="1041"/>
                  </a:lnTo>
                  <a:lnTo>
                    <a:pt x="6217" y="1033"/>
                  </a:lnTo>
                  <a:lnTo>
                    <a:pt x="6130" y="1033"/>
                  </a:lnTo>
                  <a:lnTo>
                    <a:pt x="6130" y="1033"/>
                  </a:lnTo>
                  <a:lnTo>
                    <a:pt x="5987" y="1041"/>
                  </a:lnTo>
                  <a:lnTo>
                    <a:pt x="5844" y="1056"/>
                  </a:lnTo>
                  <a:lnTo>
                    <a:pt x="5701" y="1096"/>
                  </a:lnTo>
                  <a:lnTo>
                    <a:pt x="5558" y="1151"/>
                  </a:lnTo>
                  <a:lnTo>
                    <a:pt x="5416" y="1223"/>
                  </a:lnTo>
                  <a:lnTo>
                    <a:pt x="5281" y="1311"/>
                  </a:lnTo>
                  <a:lnTo>
                    <a:pt x="5146" y="1405"/>
                  </a:lnTo>
                  <a:lnTo>
                    <a:pt x="5018" y="1525"/>
                  </a:lnTo>
                  <a:lnTo>
                    <a:pt x="5018" y="1525"/>
                  </a:lnTo>
                  <a:lnTo>
                    <a:pt x="4963" y="1588"/>
                  </a:lnTo>
                  <a:lnTo>
                    <a:pt x="4907" y="1652"/>
                  </a:lnTo>
                  <a:lnTo>
                    <a:pt x="4851" y="1723"/>
                  </a:lnTo>
                  <a:lnTo>
                    <a:pt x="4804" y="1795"/>
                  </a:lnTo>
                  <a:lnTo>
                    <a:pt x="4764" y="1874"/>
                  </a:lnTo>
                  <a:lnTo>
                    <a:pt x="4724" y="1953"/>
                  </a:lnTo>
                  <a:lnTo>
                    <a:pt x="4685" y="2032"/>
                  </a:lnTo>
                  <a:lnTo>
                    <a:pt x="4661" y="2120"/>
                  </a:lnTo>
                  <a:lnTo>
                    <a:pt x="4637" y="2208"/>
                  </a:lnTo>
                  <a:lnTo>
                    <a:pt x="4621" y="2295"/>
                  </a:lnTo>
                  <a:lnTo>
                    <a:pt x="4606" y="2382"/>
                  </a:lnTo>
                  <a:lnTo>
                    <a:pt x="4598" y="2470"/>
                  </a:lnTo>
                  <a:lnTo>
                    <a:pt x="4598" y="2565"/>
                  </a:lnTo>
                  <a:lnTo>
                    <a:pt x="4606" y="2652"/>
                  </a:lnTo>
                  <a:lnTo>
                    <a:pt x="4613" y="2747"/>
                  </a:lnTo>
                  <a:lnTo>
                    <a:pt x="4629" y="2842"/>
                  </a:lnTo>
                  <a:lnTo>
                    <a:pt x="4629" y="2842"/>
                  </a:lnTo>
                  <a:lnTo>
                    <a:pt x="4089" y="3381"/>
                  </a:lnTo>
                  <a:lnTo>
                    <a:pt x="4089" y="3381"/>
                  </a:lnTo>
                  <a:lnTo>
                    <a:pt x="4089" y="0"/>
                  </a:lnTo>
                  <a:lnTo>
                    <a:pt x="4089" y="0"/>
                  </a:lnTo>
                  <a:lnTo>
                    <a:pt x="0" y="0"/>
                  </a:lnTo>
                  <a:lnTo>
                    <a:pt x="0" y="0"/>
                  </a:lnTo>
                  <a:lnTo>
                    <a:pt x="0" y="4168"/>
                  </a:lnTo>
                  <a:lnTo>
                    <a:pt x="0" y="4168"/>
                  </a:lnTo>
                  <a:lnTo>
                    <a:pt x="8" y="4263"/>
                  </a:lnTo>
                  <a:lnTo>
                    <a:pt x="16" y="4350"/>
                  </a:lnTo>
                  <a:lnTo>
                    <a:pt x="40" y="4438"/>
                  </a:lnTo>
                  <a:lnTo>
                    <a:pt x="71" y="4517"/>
                  </a:lnTo>
                  <a:lnTo>
                    <a:pt x="112" y="4596"/>
                  </a:lnTo>
                  <a:lnTo>
                    <a:pt x="158" y="4675"/>
                  </a:lnTo>
                  <a:lnTo>
                    <a:pt x="214" y="4739"/>
                  </a:lnTo>
                  <a:lnTo>
                    <a:pt x="270" y="4810"/>
                  </a:lnTo>
                  <a:lnTo>
                    <a:pt x="341" y="4866"/>
                  </a:lnTo>
                  <a:lnTo>
                    <a:pt x="413" y="4922"/>
                  </a:lnTo>
                  <a:lnTo>
                    <a:pt x="484" y="4961"/>
                  </a:lnTo>
                  <a:lnTo>
                    <a:pt x="571" y="5001"/>
                  </a:lnTo>
                  <a:lnTo>
                    <a:pt x="652" y="5033"/>
                  </a:lnTo>
                  <a:lnTo>
                    <a:pt x="746" y="5057"/>
                  </a:lnTo>
                  <a:lnTo>
                    <a:pt x="833" y="5073"/>
                  </a:lnTo>
                  <a:lnTo>
                    <a:pt x="929" y="5073"/>
                  </a:lnTo>
                  <a:lnTo>
                    <a:pt x="929" y="5073"/>
                  </a:lnTo>
                  <a:lnTo>
                    <a:pt x="2374" y="5073"/>
                  </a:lnTo>
                  <a:lnTo>
                    <a:pt x="2374" y="5073"/>
                  </a:lnTo>
                  <a:lnTo>
                    <a:pt x="1524" y="5914"/>
                  </a:lnTo>
                  <a:lnTo>
                    <a:pt x="1524" y="5914"/>
                  </a:lnTo>
                  <a:lnTo>
                    <a:pt x="1461" y="5977"/>
                  </a:lnTo>
                  <a:lnTo>
                    <a:pt x="1406" y="6049"/>
                  </a:lnTo>
                  <a:lnTo>
                    <a:pt x="1358" y="6121"/>
                  </a:lnTo>
                  <a:lnTo>
                    <a:pt x="1318" y="6193"/>
                  </a:lnTo>
                  <a:lnTo>
                    <a:pt x="1286" y="6272"/>
                  </a:lnTo>
                  <a:lnTo>
                    <a:pt x="1263" y="6351"/>
                  </a:lnTo>
                  <a:lnTo>
                    <a:pt x="1246" y="6430"/>
                  </a:lnTo>
                  <a:lnTo>
                    <a:pt x="1246" y="6517"/>
                  </a:lnTo>
                  <a:lnTo>
                    <a:pt x="1246" y="6517"/>
                  </a:lnTo>
                  <a:lnTo>
                    <a:pt x="1246" y="6613"/>
                  </a:lnTo>
                  <a:lnTo>
                    <a:pt x="1263" y="6708"/>
                  </a:lnTo>
                  <a:lnTo>
                    <a:pt x="1286" y="6804"/>
                  </a:lnTo>
                  <a:lnTo>
                    <a:pt x="1318" y="6883"/>
                  </a:lnTo>
                  <a:lnTo>
                    <a:pt x="1358" y="6970"/>
                  </a:lnTo>
                  <a:lnTo>
                    <a:pt x="1406" y="7042"/>
                  </a:lnTo>
                  <a:lnTo>
                    <a:pt x="1461" y="7113"/>
                  </a:lnTo>
                  <a:lnTo>
                    <a:pt x="1524" y="7177"/>
                  </a:lnTo>
                  <a:lnTo>
                    <a:pt x="1524" y="7177"/>
                  </a:lnTo>
                  <a:lnTo>
                    <a:pt x="1588" y="7232"/>
                  </a:lnTo>
                  <a:lnTo>
                    <a:pt x="1659" y="7280"/>
                  </a:lnTo>
                  <a:lnTo>
                    <a:pt x="1730" y="7319"/>
                  </a:lnTo>
                  <a:lnTo>
                    <a:pt x="1802" y="7343"/>
                  </a:lnTo>
                  <a:lnTo>
                    <a:pt x="1882" y="7367"/>
                  </a:lnTo>
                  <a:lnTo>
                    <a:pt x="1969" y="7383"/>
                  </a:lnTo>
                  <a:lnTo>
                    <a:pt x="2048" y="7391"/>
                  </a:lnTo>
                  <a:lnTo>
                    <a:pt x="2135" y="7391"/>
                  </a:lnTo>
                  <a:lnTo>
                    <a:pt x="2135" y="7391"/>
                  </a:lnTo>
                  <a:lnTo>
                    <a:pt x="2216" y="7391"/>
                  </a:lnTo>
                  <a:lnTo>
                    <a:pt x="2295" y="7383"/>
                  </a:lnTo>
                  <a:lnTo>
                    <a:pt x="2382" y="7367"/>
                  </a:lnTo>
                  <a:lnTo>
                    <a:pt x="2461" y="7343"/>
                  </a:lnTo>
                  <a:lnTo>
                    <a:pt x="2533" y="7319"/>
                  </a:lnTo>
                  <a:lnTo>
                    <a:pt x="2612" y="7280"/>
                  </a:lnTo>
                  <a:lnTo>
                    <a:pt x="2675" y="7232"/>
                  </a:lnTo>
                  <a:lnTo>
                    <a:pt x="2747" y="7177"/>
                  </a:lnTo>
                  <a:lnTo>
                    <a:pt x="2747" y="7177"/>
                  </a:lnTo>
                  <a:lnTo>
                    <a:pt x="5852" y="4104"/>
                  </a:lnTo>
                  <a:lnTo>
                    <a:pt x="5852" y="4104"/>
                  </a:lnTo>
                  <a:lnTo>
                    <a:pt x="6130" y="4104"/>
                  </a:lnTo>
                  <a:lnTo>
                    <a:pt x="6130" y="4104"/>
                  </a:lnTo>
                  <a:lnTo>
                    <a:pt x="6297" y="4096"/>
                  </a:lnTo>
                  <a:lnTo>
                    <a:pt x="6455" y="4072"/>
                  </a:lnTo>
                  <a:lnTo>
                    <a:pt x="6606" y="4033"/>
                  </a:lnTo>
                  <a:lnTo>
                    <a:pt x="6749" y="3985"/>
                  </a:lnTo>
                  <a:lnTo>
                    <a:pt x="6884" y="3921"/>
                  </a:lnTo>
                  <a:lnTo>
                    <a:pt x="7011" y="3850"/>
                  </a:lnTo>
                  <a:lnTo>
                    <a:pt x="7130" y="3763"/>
                  </a:lnTo>
                  <a:lnTo>
                    <a:pt x="7241" y="3659"/>
                  </a:lnTo>
                  <a:lnTo>
                    <a:pt x="7241" y="3659"/>
                  </a:lnTo>
                  <a:lnTo>
                    <a:pt x="7321" y="3580"/>
                  </a:lnTo>
                  <a:lnTo>
                    <a:pt x="7393" y="3485"/>
                  </a:lnTo>
                  <a:lnTo>
                    <a:pt x="7456" y="3389"/>
                  </a:lnTo>
                  <a:lnTo>
                    <a:pt x="7511" y="3286"/>
                  </a:lnTo>
                  <a:lnTo>
                    <a:pt x="7559" y="3183"/>
                  </a:lnTo>
                  <a:lnTo>
                    <a:pt x="7599" y="3072"/>
                  </a:lnTo>
                  <a:lnTo>
                    <a:pt x="7630" y="2961"/>
                  </a:lnTo>
                  <a:lnTo>
                    <a:pt x="7654" y="2850"/>
                  </a:lnTo>
                  <a:lnTo>
                    <a:pt x="7663" y="2732"/>
                  </a:lnTo>
                  <a:lnTo>
                    <a:pt x="7670" y="2613"/>
                  </a:lnTo>
                  <a:lnTo>
                    <a:pt x="7670" y="2493"/>
                  </a:lnTo>
                  <a:lnTo>
                    <a:pt x="7654" y="2374"/>
                  </a:lnTo>
                  <a:lnTo>
                    <a:pt x="7638" y="2255"/>
                  </a:lnTo>
                  <a:lnTo>
                    <a:pt x="7607" y="2136"/>
                  </a:lnTo>
                  <a:lnTo>
                    <a:pt x="7567" y="2025"/>
                  </a:lnTo>
                  <a:lnTo>
                    <a:pt x="7520" y="1906"/>
                  </a:lnTo>
                  <a:close/>
                  <a:moveTo>
                    <a:pt x="1485" y="4168"/>
                  </a:moveTo>
                  <a:lnTo>
                    <a:pt x="1485" y="4168"/>
                  </a:lnTo>
                  <a:lnTo>
                    <a:pt x="1485" y="4224"/>
                  </a:lnTo>
                  <a:lnTo>
                    <a:pt x="1477" y="4278"/>
                  </a:lnTo>
                  <a:lnTo>
                    <a:pt x="1461" y="4334"/>
                  </a:lnTo>
                  <a:lnTo>
                    <a:pt x="1437" y="4390"/>
                  </a:lnTo>
                  <a:lnTo>
                    <a:pt x="1414" y="4438"/>
                  </a:lnTo>
                  <a:lnTo>
                    <a:pt x="1381" y="4477"/>
                  </a:lnTo>
                  <a:lnTo>
                    <a:pt x="1350" y="4517"/>
                  </a:lnTo>
                  <a:lnTo>
                    <a:pt x="1310" y="4557"/>
                  </a:lnTo>
                  <a:lnTo>
                    <a:pt x="1271" y="4596"/>
                  </a:lnTo>
                  <a:lnTo>
                    <a:pt x="1231" y="4620"/>
                  </a:lnTo>
                  <a:lnTo>
                    <a:pt x="1183" y="4652"/>
                  </a:lnTo>
                  <a:lnTo>
                    <a:pt x="1136" y="4668"/>
                  </a:lnTo>
                  <a:lnTo>
                    <a:pt x="1088" y="4691"/>
                  </a:lnTo>
                  <a:lnTo>
                    <a:pt x="1032" y="4700"/>
                  </a:lnTo>
                  <a:lnTo>
                    <a:pt x="984" y="4708"/>
                  </a:lnTo>
                  <a:lnTo>
                    <a:pt x="929" y="4708"/>
                  </a:lnTo>
                  <a:lnTo>
                    <a:pt x="929" y="4708"/>
                  </a:lnTo>
                  <a:lnTo>
                    <a:pt x="866" y="4708"/>
                  </a:lnTo>
                  <a:lnTo>
                    <a:pt x="810" y="4700"/>
                  </a:lnTo>
                  <a:lnTo>
                    <a:pt x="754" y="4691"/>
                  </a:lnTo>
                  <a:lnTo>
                    <a:pt x="706" y="4668"/>
                  </a:lnTo>
                  <a:lnTo>
                    <a:pt x="659" y="4652"/>
                  </a:lnTo>
                  <a:lnTo>
                    <a:pt x="611" y="4620"/>
                  </a:lnTo>
                  <a:lnTo>
                    <a:pt x="563" y="4596"/>
                  </a:lnTo>
                  <a:lnTo>
                    <a:pt x="532" y="4557"/>
                  </a:lnTo>
                  <a:lnTo>
                    <a:pt x="492" y="4517"/>
                  </a:lnTo>
                  <a:lnTo>
                    <a:pt x="461" y="4477"/>
                  </a:lnTo>
                  <a:lnTo>
                    <a:pt x="436" y="4438"/>
                  </a:lnTo>
                  <a:lnTo>
                    <a:pt x="413" y="4390"/>
                  </a:lnTo>
                  <a:lnTo>
                    <a:pt x="397" y="4334"/>
                  </a:lnTo>
                  <a:lnTo>
                    <a:pt x="382" y="4278"/>
                  </a:lnTo>
                  <a:lnTo>
                    <a:pt x="373" y="4224"/>
                  </a:lnTo>
                  <a:lnTo>
                    <a:pt x="373" y="4168"/>
                  </a:lnTo>
                  <a:lnTo>
                    <a:pt x="373" y="4168"/>
                  </a:lnTo>
                  <a:lnTo>
                    <a:pt x="373" y="366"/>
                  </a:lnTo>
                  <a:lnTo>
                    <a:pt x="373" y="366"/>
                  </a:lnTo>
                  <a:lnTo>
                    <a:pt x="3716" y="366"/>
                  </a:lnTo>
                  <a:lnTo>
                    <a:pt x="3716" y="366"/>
                  </a:lnTo>
                  <a:lnTo>
                    <a:pt x="3716" y="3747"/>
                  </a:lnTo>
                  <a:lnTo>
                    <a:pt x="3716" y="3747"/>
                  </a:lnTo>
                  <a:lnTo>
                    <a:pt x="3716" y="3985"/>
                  </a:lnTo>
                  <a:lnTo>
                    <a:pt x="3716" y="3985"/>
                  </a:lnTo>
                  <a:lnTo>
                    <a:pt x="3470" y="3985"/>
                  </a:lnTo>
                  <a:lnTo>
                    <a:pt x="3470" y="3985"/>
                  </a:lnTo>
                  <a:lnTo>
                    <a:pt x="1485" y="3985"/>
                  </a:lnTo>
                  <a:lnTo>
                    <a:pt x="1485" y="3985"/>
                  </a:lnTo>
                  <a:lnTo>
                    <a:pt x="1485" y="4168"/>
                  </a:lnTo>
                  <a:close/>
                  <a:moveTo>
                    <a:pt x="1676" y="4708"/>
                  </a:moveTo>
                  <a:lnTo>
                    <a:pt x="1676" y="4708"/>
                  </a:lnTo>
                  <a:lnTo>
                    <a:pt x="1715" y="4636"/>
                  </a:lnTo>
                  <a:lnTo>
                    <a:pt x="1763" y="4548"/>
                  </a:lnTo>
                  <a:lnTo>
                    <a:pt x="1794" y="4453"/>
                  </a:lnTo>
                  <a:lnTo>
                    <a:pt x="1811" y="4398"/>
                  </a:lnTo>
                  <a:lnTo>
                    <a:pt x="1811" y="4350"/>
                  </a:lnTo>
                  <a:lnTo>
                    <a:pt x="1811" y="4350"/>
                  </a:lnTo>
                  <a:lnTo>
                    <a:pt x="3105" y="4350"/>
                  </a:lnTo>
                  <a:lnTo>
                    <a:pt x="3105" y="4350"/>
                  </a:lnTo>
                  <a:lnTo>
                    <a:pt x="3716" y="4350"/>
                  </a:lnTo>
                  <a:lnTo>
                    <a:pt x="3716" y="4350"/>
                  </a:lnTo>
                  <a:lnTo>
                    <a:pt x="4041" y="4350"/>
                  </a:lnTo>
                  <a:lnTo>
                    <a:pt x="4041" y="4350"/>
                  </a:lnTo>
                  <a:lnTo>
                    <a:pt x="4002" y="4430"/>
                  </a:lnTo>
                  <a:lnTo>
                    <a:pt x="3954" y="4501"/>
                  </a:lnTo>
                  <a:lnTo>
                    <a:pt x="3898" y="4565"/>
                  </a:lnTo>
                  <a:lnTo>
                    <a:pt x="3835" y="4612"/>
                  </a:lnTo>
                  <a:lnTo>
                    <a:pt x="3771" y="4660"/>
                  </a:lnTo>
                  <a:lnTo>
                    <a:pt x="3692" y="4683"/>
                  </a:lnTo>
                  <a:lnTo>
                    <a:pt x="3613" y="4708"/>
                  </a:lnTo>
                  <a:lnTo>
                    <a:pt x="3526" y="4708"/>
                  </a:lnTo>
                  <a:lnTo>
                    <a:pt x="3526" y="4708"/>
                  </a:lnTo>
                  <a:lnTo>
                    <a:pt x="3350" y="4708"/>
                  </a:lnTo>
                  <a:lnTo>
                    <a:pt x="3350" y="4708"/>
                  </a:lnTo>
                  <a:lnTo>
                    <a:pt x="2739" y="4708"/>
                  </a:lnTo>
                  <a:lnTo>
                    <a:pt x="2739" y="4708"/>
                  </a:lnTo>
                  <a:lnTo>
                    <a:pt x="1676" y="4708"/>
                  </a:lnTo>
                  <a:close/>
                  <a:moveTo>
                    <a:pt x="6908" y="3389"/>
                  </a:moveTo>
                  <a:lnTo>
                    <a:pt x="6908" y="3389"/>
                  </a:lnTo>
                  <a:lnTo>
                    <a:pt x="6797" y="3485"/>
                  </a:lnTo>
                  <a:lnTo>
                    <a:pt x="6685" y="3564"/>
                  </a:lnTo>
                  <a:lnTo>
                    <a:pt x="6558" y="3628"/>
                  </a:lnTo>
                  <a:lnTo>
                    <a:pt x="6423" y="3667"/>
                  </a:lnTo>
                  <a:lnTo>
                    <a:pt x="6288" y="3699"/>
                  </a:lnTo>
                  <a:lnTo>
                    <a:pt x="6217" y="3699"/>
                  </a:lnTo>
                  <a:lnTo>
                    <a:pt x="6145" y="3707"/>
                  </a:lnTo>
                  <a:lnTo>
                    <a:pt x="6074" y="3699"/>
                  </a:lnTo>
                  <a:lnTo>
                    <a:pt x="6002" y="3691"/>
                  </a:lnTo>
                  <a:lnTo>
                    <a:pt x="5923" y="3684"/>
                  </a:lnTo>
                  <a:lnTo>
                    <a:pt x="5852" y="3659"/>
                  </a:lnTo>
                  <a:lnTo>
                    <a:pt x="5852" y="3659"/>
                  </a:lnTo>
                  <a:lnTo>
                    <a:pt x="5740" y="3604"/>
                  </a:lnTo>
                  <a:lnTo>
                    <a:pt x="5740" y="3604"/>
                  </a:lnTo>
                  <a:lnTo>
                    <a:pt x="2469" y="6843"/>
                  </a:lnTo>
                  <a:lnTo>
                    <a:pt x="2469" y="6843"/>
                  </a:lnTo>
                  <a:lnTo>
                    <a:pt x="2430" y="6875"/>
                  </a:lnTo>
                  <a:lnTo>
                    <a:pt x="2398" y="6899"/>
                  </a:lnTo>
                  <a:lnTo>
                    <a:pt x="2318" y="6939"/>
                  </a:lnTo>
                  <a:lnTo>
                    <a:pt x="2224" y="6962"/>
                  </a:lnTo>
                  <a:lnTo>
                    <a:pt x="2135" y="6970"/>
                  </a:lnTo>
                  <a:lnTo>
                    <a:pt x="2041" y="6962"/>
                  </a:lnTo>
                  <a:lnTo>
                    <a:pt x="1954" y="6939"/>
                  </a:lnTo>
                  <a:lnTo>
                    <a:pt x="1865" y="6899"/>
                  </a:lnTo>
                  <a:lnTo>
                    <a:pt x="1834" y="6875"/>
                  </a:lnTo>
                  <a:lnTo>
                    <a:pt x="1802" y="6843"/>
                  </a:lnTo>
                  <a:lnTo>
                    <a:pt x="1802" y="6843"/>
                  </a:lnTo>
                  <a:lnTo>
                    <a:pt x="1755" y="6795"/>
                  </a:lnTo>
                  <a:lnTo>
                    <a:pt x="1723" y="6724"/>
                  </a:lnTo>
                  <a:lnTo>
                    <a:pt x="1699" y="6629"/>
                  </a:lnTo>
                  <a:lnTo>
                    <a:pt x="1691" y="6573"/>
                  </a:lnTo>
                  <a:lnTo>
                    <a:pt x="1691" y="6517"/>
                  </a:lnTo>
                  <a:lnTo>
                    <a:pt x="1691" y="6517"/>
                  </a:lnTo>
                  <a:lnTo>
                    <a:pt x="1691" y="6478"/>
                  </a:lnTo>
                  <a:lnTo>
                    <a:pt x="1699" y="6438"/>
                  </a:lnTo>
                  <a:lnTo>
                    <a:pt x="1723" y="6359"/>
                  </a:lnTo>
                  <a:lnTo>
                    <a:pt x="1755" y="6295"/>
                  </a:lnTo>
                  <a:lnTo>
                    <a:pt x="1802" y="6239"/>
                  </a:lnTo>
                  <a:lnTo>
                    <a:pt x="1802" y="6239"/>
                  </a:lnTo>
                  <a:lnTo>
                    <a:pt x="2978" y="5073"/>
                  </a:lnTo>
                  <a:lnTo>
                    <a:pt x="2978" y="5073"/>
                  </a:lnTo>
                  <a:lnTo>
                    <a:pt x="3526" y="5073"/>
                  </a:lnTo>
                  <a:lnTo>
                    <a:pt x="3526" y="5073"/>
                  </a:lnTo>
                  <a:lnTo>
                    <a:pt x="3620" y="5073"/>
                  </a:lnTo>
                  <a:lnTo>
                    <a:pt x="3716" y="5057"/>
                  </a:lnTo>
                  <a:lnTo>
                    <a:pt x="3803" y="5033"/>
                  </a:lnTo>
                  <a:lnTo>
                    <a:pt x="3890" y="5001"/>
                  </a:lnTo>
                  <a:lnTo>
                    <a:pt x="3970" y="4961"/>
                  </a:lnTo>
                  <a:lnTo>
                    <a:pt x="4050" y="4922"/>
                  </a:lnTo>
                  <a:lnTo>
                    <a:pt x="4121" y="4866"/>
                  </a:lnTo>
                  <a:lnTo>
                    <a:pt x="4185" y="4810"/>
                  </a:lnTo>
                  <a:lnTo>
                    <a:pt x="4247" y="4739"/>
                  </a:lnTo>
                  <a:lnTo>
                    <a:pt x="4295" y="4675"/>
                  </a:lnTo>
                  <a:lnTo>
                    <a:pt x="4343" y="4596"/>
                  </a:lnTo>
                  <a:lnTo>
                    <a:pt x="4382" y="4517"/>
                  </a:lnTo>
                  <a:lnTo>
                    <a:pt x="4415" y="4438"/>
                  </a:lnTo>
                  <a:lnTo>
                    <a:pt x="4438" y="4350"/>
                  </a:lnTo>
                  <a:lnTo>
                    <a:pt x="4454" y="4263"/>
                  </a:lnTo>
                  <a:lnTo>
                    <a:pt x="4454" y="4168"/>
                  </a:lnTo>
                  <a:lnTo>
                    <a:pt x="4454" y="4168"/>
                  </a:lnTo>
                  <a:lnTo>
                    <a:pt x="4454" y="3985"/>
                  </a:lnTo>
                  <a:lnTo>
                    <a:pt x="4454" y="3985"/>
                  </a:lnTo>
                  <a:lnTo>
                    <a:pt x="4089" y="3985"/>
                  </a:lnTo>
                  <a:lnTo>
                    <a:pt x="4089" y="3985"/>
                  </a:lnTo>
                  <a:lnTo>
                    <a:pt x="4089" y="3985"/>
                  </a:lnTo>
                  <a:lnTo>
                    <a:pt x="4089" y="3985"/>
                  </a:lnTo>
                  <a:lnTo>
                    <a:pt x="5074" y="3001"/>
                  </a:lnTo>
                  <a:lnTo>
                    <a:pt x="5074" y="3001"/>
                  </a:lnTo>
                  <a:lnTo>
                    <a:pt x="5074" y="2898"/>
                  </a:lnTo>
                  <a:lnTo>
                    <a:pt x="5074" y="2898"/>
                  </a:lnTo>
                  <a:lnTo>
                    <a:pt x="5057" y="2819"/>
                  </a:lnTo>
                  <a:lnTo>
                    <a:pt x="5042" y="2747"/>
                  </a:lnTo>
                  <a:lnTo>
                    <a:pt x="5034" y="2676"/>
                  </a:lnTo>
                  <a:lnTo>
                    <a:pt x="5034" y="2597"/>
                  </a:lnTo>
                  <a:lnTo>
                    <a:pt x="5034" y="2525"/>
                  </a:lnTo>
                  <a:lnTo>
                    <a:pt x="5042" y="2454"/>
                  </a:lnTo>
                  <a:lnTo>
                    <a:pt x="5066" y="2302"/>
                  </a:lnTo>
                  <a:lnTo>
                    <a:pt x="5113" y="2167"/>
                  </a:lnTo>
                  <a:lnTo>
                    <a:pt x="5146" y="2096"/>
                  </a:lnTo>
                  <a:lnTo>
                    <a:pt x="5177" y="2032"/>
                  </a:lnTo>
                  <a:lnTo>
                    <a:pt x="5217" y="1969"/>
                  </a:lnTo>
                  <a:lnTo>
                    <a:pt x="5256" y="1906"/>
                  </a:lnTo>
                  <a:lnTo>
                    <a:pt x="5304" y="1851"/>
                  </a:lnTo>
                  <a:lnTo>
                    <a:pt x="5352" y="1795"/>
                  </a:lnTo>
                  <a:lnTo>
                    <a:pt x="5352" y="1795"/>
                  </a:lnTo>
                  <a:lnTo>
                    <a:pt x="5526" y="1675"/>
                  </a:lnTo>
                  <a:lnTo>
                    <a:pt x="5622" y="1620"/>
                  </a:lnTo>
                  <a:lnTo>
                    <a:pt x="5725" y="1573"/>
                  </a:lnTo>
                  <a:lnTo>
                    <a:pt x="5821" y="1533"/>
                  </a:lnTo>
                  <a:lnTo>
                    <a:pt x="5923" y="1493"/>
                  </a:lnTo>
                  <a:lnTo>
                    <a:pt x="6027" y="1477"/>
                  </a:lnTo>
                  <a:lnTo>
                    <a:pt x="6130" y="1469"/>
                  </a:lnTo>
                  <a:lnTo>
                    <a:pt x="6130" y="1469"/>
                  </a:lnTo>
                  <a:lnTo>
                    <a:pt x="6170" y="1477"/>
                  </a:lnTo>
                  <a:lnTo>
                    <a:pt x="6217" y="1493"/>
                  </a:lnTo>
                  <a:lnTo>
                    <a:pt x="6257" y="1517"/>
                  </a:lnTo>
                  <a:lnTo>
                    <a:pt x="6297" y="1525"/>
                  </a:lnTo>
                  <a:lnTo>
                    <a:pt x="6297" y="1525"/>
                  </a:lnTo>
                  <a:lnTo>
                    <a:pt x="5908" y="1906"/>
                  </a:lnTo>
                  <a:lnTo>
                    <a:pt x="5908" y="1906"/>
                  </a:lnTo>
                  <a:lnTo>
                    <a:pt x="5860" y="1961"/>
                  </a:lnTo>
                  <a:lnTo>
                    <a:pt x="5821" y="2017"/>
                  </a:lnTo>
                  <a:lnTo>
                    <a:pt x="5780" y="2073"/>
                  </a:lnTo>
                  <a:lnTo>
                    <a:pt x="5757" y="2128"/>
                  </a:lnTo>
                  <a:lnTo>
                    <a:pt x="5732" y="2192"/>
                  </a:lnTo>
                  <a:lnTo>
                    <a:pt x="5717" y="2247"/>
                  </a:lnTo>
                  <a:lnTo>
                    <a:pt x="5701" y="2310"/>
                  </a:lnTo>
                  <a:lnTo>
                    <a:pt x="5701" y="2374"/>
                  </a:lnTo>
                  <a:lnTo>
                    <a:pt x="5701" y="2437"/>
                  </a:lnTo>
                  <a:lnTo>
                    <a:pt x="5717" y="2493"/>
                  </a:lnTo>
                  <a:lnTo>
                    <a:pt x="5732" y="2557"/>
                  </a:lnTo>
                  <a:lnTo>
                    <a:pt x="5757" y="2620"/>
                  </a:lnTo>
                  <a:lnTo>
                    <a:pt x="5780" y="2676"/>
                  </a:lnTo>
                  <a:lnTo>
                    <a:pt x="5821" y="2732"/>
                  </a:lnTo>
                  <a:lnTo>
                    <a:pt x="5860" y="2787"/>
                  </a:lnTo>
                  <a:lnTo>
                    <a:pt x="5908" y="2842"/>
                  </a:lnTo>
                  <a:lnTo>
                    <a:pt x="5908" y="2842"/>
                  </a:lnTo>
                  <a:lnTo>
                    <a:pt x="5955" y="2882"/>
                  </a:lnTo>
                  <a:lnTo>
                    <a:pt x="6002" y="2914"/>
                  </a:lnTo>
                  <a:lnTo>
                    <a:pt x="6058" y="2937"/>
                  </a:lnTo>
                  <a:lnTo>
                    <a:pt x="6114" y="2961"/>
                  </a:lnTo>
                  <a:lnTo>
                    <a:pt x="6170" y="2976"/>
                  </a:lnTo>
                  <a:lnTo>
                    <a:pt x="6233" y="2992"/>
                  </a:lnTo>
                  <a:lnTo>
                    <a:pt x="6297" y="3001"/>
                  </a:lnTo>
                  <a:lnTo>
                    <a:pt x="6360" y="3001"/>
                  </a:lnTo>
                  <a:lnTo>
                    <a:pt x="6423" y="3001"/>
                  </a:lnTo>
                  <a:lnTo>
                    <a:pt x="6495" y="2992"/>
                  </a:lnTo>
                  <a:lnTo>
                    <a:pt x="6558" y="2976"/>
                  </a:lnTo>
                  <a:lnTo>
                    <a:pt x="6622" y="2961"/>
                  </a:lnTo>
                  <a:lnTo>
                    <a:pt x="6685" y="2937"/>
                  </a:lnTo>
                  <a:lnTo>
                    <a:pt x="6741" y="2914"/>
                  </a:lnTo>
                  <a:lnTo>
                    <a:pt x="6797" y="2882"/>
                  </a:lnTo>
                  <a:lnTo>
                    <a:pt x="6853" y="2842"/>
                  </a:lnTo>
                  <a:lnTo>
                    <a:pt x="6853" y="2842"/>
                  </a:lnTo>
                  <a:lnTo>
                    <a:pt x="7241" y="2454"/>
                  </a:lnTo>
                  <a:lnTo>
                    <a:pt x="7241" y="2454"/>
                  </a:lnTo>
                  <a:lnTo>
                    <a:pt x="7258" y="2580"/>
                  </a:lnTo>
                  <a:lnTo>
                    <a:pt x="7250" y="2700"/>
                  </a:lnTo>
                  <a:lnTo>
                    <a:pt x="7233" y="2827"/>
                  </a:lnTo>
                  <a:lnTo>
                    <a:pt x="7202" y="2945"/>
                  </a:lnTo>
                  <a:lnTo>
                    <a:pt x="7154" y="3056"/>
                  </a:lnTo>
                  <a:lnTo>
                    <a:pt x="7082" y="3175"/>
                  </a:lnTo>
                  <a:lnTo>
                    <a:pt x="7003" y="3286"/>
                  </a:lnTo>
                  <a:lnTo>
                    <a:pt x="6908" y="3389"/>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108" name="Rectangle 107"/>
          <p:cNvSpPr/>
          <p:nvPr/>
        </p:nvSpPr>
        <p:spPr>
          <a:xfrm>
            <a:off x="5946522" y="5279939"/>
            <a:ext cx="1604286" cy="769441"/>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0" cap="none" spc="49" normalizeH="0" baseline="0" noProof="0" dirty="0">
                <a:ln w="3175">
                  <a:noFill/>
                </a:ln>
                <a:solidFill>
                  <a:srgbClr val="0078D7"/>
                </a:solidFill>
                <a:effectLst/>
                <a:uLnTx/>
                <a:uFillTx/>
                <a:latin typeface="Segoe UI Light" panose="020B0502040204020203" pitchFamily="34" charset="0"/>
                <a:ea typeface="+mn-ea"/>
                <a:cs typeface="Segoe UI Light" panose="020B0502040204020203" pitchFamily="34" charset="0"/>
              </a:rPr>
              <a:t>Azure</a:t>
            </a:r>
            <a:endParaRPr kumimoji="0" lang="en-US" sz="4400" b="0" i="0" u="none" strike="noStrike" kern="1200" cap="none" spc="0" normalizeH="0" baseline="0" noProof="0" dirty="0">
              <a:ln>
                <a:noFill/>
              </a:ln>
              <a:solidFill>
                <a:srgbClr val="0078D7"/>
              </a:solidFill>
              <a:effectLst/>
              <a:uLnTx/>
              <a:uFillTx/>
              <a:latin typeface="Segoe UI"/>
              <a:ea typeface="+mn-ea"/>
              <a:cs typeface="+mn-cs"/>
            </a:endParaRPr>
          </a:p>
        </p:txBody>
      </p:sp>
      <p:grpSp>
        <p:nvGrpSpPr>
          <p:cNvPr id="192" name="Group 191"/>
          <p:cNvGrpSpPr/>
          <p:nvPr/>
        </p:nvGrpSpPr>
        <p:grpSpPr>
          <a:xfrm>
            <a:off x="9714889" y="2599928"/>
            <a:ext cx="776370" cy="778078"/>
            <a:chOff x="3630613" y="2355850"/>
            <a:chExt cx="2882900" cy="2889250"/>
          </a:xfrm>
          <a:solidFill>
            <a:srgbClr val="001F54"/>
          </a:solidFill>
        </p:grpSpPr>
        <p:sp>
          <p:nvSpPr>
            <p:cNvPr id="197" name="Freeform 1"/>
            <p:cNvSpPr>
              <a:spLocks noChangeArrowheads="1"/>
            </p:cNvSpPr>
            <p:nvPr/>
          </p:nvSpPr>
          <p:spPr bwMode="auto">
            <a:xfrm>
              <a:off x="3630613" y="2355850"/>
              <a:ext cx="2882900" cy="2889250"/>
            </a:xfrm>
            <a:custGeom>
              <a:avLst/>
              <a:gdLst>
                <a:gd name="T0" fmla="*/ 5482 w 8008"/>
                <a:gd name="T1" fmla="*/ 8025 h 8026"/>
                <a:gd name="T2" fmla="*/ 5482 w 8008"/>
                <a:gd name="T3" fmla="*/ 6824 h 8026"/>
                <a:gd name="T4" fmla="*/ 4246 w 8008"/>
                <a:gd name="T5" fmla="*/ 6824 h 8026"/>
                <a:gd name="T6" fmla="*/ 4246 w 8008"/>
                <a:gd name="T7" fmla="*/ 8016 h 8026"/>
                <a:gd name="T8" fmla="*/ 3770 w 8008"/>
                <a:gd name="T9" fmla="*/ 8016 h 8026"/>
                <a:gd name="T10" fmla="*/ 3770 w 8008"/>
                <a:gd name="T11" fmla="*/ 6815 h 8026"/>
                <a:gd name="T12" fmla="*/ 2552 w 8008"/>
                <a:gd name="T13" fmla="*/ 6815 h 8026"/>
                <a:gd name="T14" fmla="*/ 2552 w 8008"/>
                <a:gd name="T15" fmla="*/ 8025 h 8026"/>
                <a:gd name="T16" fmla="*/ 2092 w 8008"/>
                <a:gd name="T17" fmla="*/ 8025 h 8026"/>
                <a:gd name="T18" fmla="*/ 2092 w 8008"/>
                <a:gd name="T19" fmla="*/ 6807 h 8026"/>
                <a:gd name="T20" fmla="*/ 1245 w 8008"/>
                <a:gd name="T21" fmla="*/ 6807 h 8026"/>
                <a:gd name="T22" fmla="*/ 1245 w 8008"/>
                <a:gd name="T23" fmla="*/ 5959 h 8026"/>
                <a:gd name="T24" fmla="*/ 0 w 8008"/>
                <a:gd name="T25" fmla="*/ 5959 h 8026"/>
                <a:gd name="T26" fmla="*/ 0 w 8008"/>
                <a:gd name="T27" fmla="*/ 5500 h 8026"/>
                <a:gd name="T28" fmla="*/ 1210 w 8008"/>
                <a:gd name="T29" fmla="*/ 5500 h 8026"/>
                <a:gd name="T30" fmla="*/ 1210 w 8008"/>
                <a:gd name="T31" fmla="*/ 4264 h 8026"/>
                <a:gd name="T32" fmla="*/ 9 w 8008"/>
                <a:gd name="T33" fmla="*/ 4264 h 8026"/>
                <a:gd name="T34" fmla="*/ 9 w 8008"/>
                <a:gd name="T35" fmla="*/ 3788 h 8026"/>
                <a:gd name="T36" fmla="*/ 1201 w 8008"/>
                <a:gd name="T37" fmla="*/ 3788 h 8026"/>
                <a:gd name="T38" fmla="*/ 1201 w 8008"/>
                <a:gd name="T39" fmla="*/ 2552 h 8026"/>
                <a:gd name="T40" fmla="*/ 0 w 8008"/>
                <a:gd name="T41" fmla="*/ 2552 h 8026"/>
                <a:gd name="T42" fmla="*/ 0 w 8008"/>
                <a:gd name="T43" fmla="*/ 2110 h 8026"/>
                <a:gd name="T44" fmla="*/ 1201 w 8008"/>
                <a:gd name="T45" fmla="*/ 2110 h 8026"/>
                <a:gd name="T46" fmla="*/ 1201 w 8008"/>
                <a:gd name="T47" fmla="*/ 1245 h 8026"/>
                <a:gd name="T48" fmla="*/ 2066 w 8008"/>
                <a:gd name="T49" fmla="*/ 1245 h 8026"/>
                <a:gd name="T50" fmla="*/ 2066 w 8008"/>
                <a:gd name="T51" fmla="*/ 9 h 8026"/>
                <a:gd name="T52" fmla="*/ 2525 w 8008"/>
                <a:gd name="T53" fmla="*/ 9 h 8026"/>
                <a:gd name="T54" fmla="*/ 2525 w 8008"/>
                <a:gd name="T55" fmla="*/ 1210 h 8026"/>
                <a:gd name="T56" fmla="*/ 3761 w 8008"/>
                <a:gd name="T57" fmla="*/ 1210 h 8026"/>
                <a:gd name="T58" fmla="*/ 3761 w 8008"/>
                <a:gd name="T59" fmla="*/ 0 h 8026"/>
                <a:gd name="T60" fmla="*/ 4219 w 8008"/>
                <a:gd name="T61" fmla="*/ 0 h 8026"/>
                <a:gd name="T62" fmla="*/ 4219 w 8008"/>
                <a:gd name="T63" fmla="*/ 1201 h 8026"/>
                <a:gd name="T64" fmla="*/ 5455 w 8008"/>
                <a:gd name="T65" fmla="*/ 1201 h 8026"/>
                <a:gd name="T66" fmla="*/ 5455 w 8008"/>
                <a:gd name="T67" fmla="*/ 18 h 8026"/>
                <a:gd name="T68" fmla="*/ 5932 w 8008"/>
                <a:gd name="T69" fmla="*/ 18 h 8026"/>
                <a:gd name="T70" fmla="*/ 5932 w 8008"/>
                <a:gd name="T71" fmla="*/ 1218 h 8026"/>
                <a:gd name="T72" fmla="*/ 6762 w 8008"/>
                <a:gd name="T73" fmla="*/ 1218 h 8026"/>
                <a:gd name="T74" fmla="*/ 6762 w 8008"/>
                <a:gd name="T75" fmla="*/ 2066 h 8026"/>
                <a:gd name="T76" fmla="*/ 7998 w 8008"/>
                <a:gd name="T77" fmla="*/ 2066 h 8026"/>
                <a:gd name="T78" fmla="*/ 7998 w 8008"/>
                <a:gd name="T79" fmla="*/ 2543 h 8026"/>
                <a:gd name="T80" fmla="*/ 6815 w 8008"/>
                <a:gd name="T81" fmla="*/ 2543 h 8026"/>
                <a:gd name="T82" fmla="*/ 6815 w 8008"/>
                <a:gd name="T83" fmla="*/ 3779 h 8026"/>
                <a:gd name="T84" fmla="*/ 8007 w 8008"/>
                <a:gd name="T85" fmla="*/ 3779 h 8026"/>
                <a:gd name="T86" fmla="*/ 8007 w 8008"/>
                <a:gd name="T87" fmla="*/ 4219 h 8026"/>
                <a:gd name="T88" fmla="*/ 6824 w 8008"/>
                <a:gd name="T89" fmla="*/ 4219 h 8026"/>
                <a:gd name="T90" fmla="*/ 6824 w 8008"/>
                <a:gd name="T91" fmla="*/ 5456 h 8026"/>
                <a:gd name="T92" fmla="*/ 7998 w 8008"/>
                <a:gd name="T93" fmla="*/ 5456 h 8026"/>
                <a:gd name="T94" fmla="*/ 7998 w 8008"/>
                <a:gd name="T95" fmla="*/ 5932 h 8026"/>
                <a:gd name="T96" fmla="*/ 6815 w 8008"/>
                <a:gd name="T97" fmla="*/ 5932 h 8026"/>
                <a:gd name="T98" fmla="*/ 6771 w 8008"/>
                <a:gd name="T99" fmla="*/ 6780 h 8026"/>
                <a:gd name="T100" fmla="*/ 5941 w 8008"/>
                <a:gd name="T101" fmla="*/ 6780 h 8026"/>
                <a:gd name="T102" fmla="*/ 5941 w 8008"/>
                <a:gd name="T103" fmla="*/ 8025 h 8026"/>
                <a:gd name="T104" fmla="*/ 5482 w 8008"/>
                <a:gd name="T105" fmla="*/ 8025 h 8026"/>
                <a:gd name="T106" fmla="*/ 1722 w 8008"/>
                <a:gd name="T107" fmla="*/ 6286 h 8026"/>
                <a:gd name="T108" fmla="*/ 6276 w 8008"/>
                <a:gd name="T109" fmla="*/ 6286 h 8026"/>
                <a:gd name="T110" fmla="*/ 6276 w 8008"/>
                <a:gd name="T111" fmla="*/ 1731 h 8026"/>
                <a:gd name="T112" fmla="*/ 1722 w 8008"/>
                <a:gd name="T113" fmla="*/ 1731 h 8026"/>
                <a:gd name="T114" fmla="*/ 1722 w 8008"/>
                <a:gd name="T115" fmla="*/ 6286 h 80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008" h="8026">
                  <a:moveTo>
                    <a:pt x="5482" y="8025"/>
                  </a:moveTo>
                  <a:lnTo>
                    <a:pt x="5482" y="6824"/>
                  </a:lnTo>
                  <a:lnTo>
                    <a:pt x="4246" y="6824"/>
                  </a:lnTo>
                  <a:lnTo>
                    <a:pt x="4246" y="8016"/>
                  </a:lnTo>
                  <a:lnTo>
                    <a:pt x="3770" y="8016"/>
                  </a:lnTo>
                  <a:lnTo>
                    <a:pt x="3770" y="6815"/>
                  </a:lnTo>
                  <a:lnTo>
                    <a:pt x="2552" y="6815"/>
                  </a:lnTo>
                  <a:lnTo>
                    <a:pt x="2552" y="8025"/>
                  </a:lnTo>
                  <a:lnTo>
                    <a:pt x="2092" y="8025"/>
                  </a:lnTo>
                  <a:lnTo>
                    <a:pt x="2092" y="6807"/>
                  </a:lnTo>
                  <a:lnTo>
                    <a:pt x="1245" y="6807"/>
                  </a:lnTo>
                  <a:lnTo>
                    <a:pt x="1245" y="5959"/>
                  </a:lnTo>
                  <a:lnTo>
                    <a:pt x="0" y="5959"/>
                  </a:lnTo>
                  <a:lnTo>
                    <a:pt x="0" y="5500"/>
                  </a:lnTo>
                  <a:lnTo>
                    <a:pt x="1210" y="5500"/>
                  </a:lnTo>
                  <a:lnTo>
                    <a:pt x="1210" y="4264"/>
                  </a:lnTo>
                  <a:lnTo>
                    <a:pt x="9" y="4264"/>
                  </a:lnTo>
                  <a:lnTo>
                    <a:pt x="9" y="3788"/>
                  </a:lnTo>
                  <a:lnTo>
                    <a:pt x="1201" y="3788"/>
                  </a:lnTo>
                  <a:lnTo>
                    <a:pt x="1201" y="2552"/>
                  </a:lnTo>
                  <a:lnTo>
                    <a:pt x="0" y="2552"/>
                  </a:lnTo>
                  <a:lnTo>
                    <a:pt x="0" y="2110"/>
                  </a:lnTo>
                  <a:lnTo>
                    <a:pt x="1201" y="2110"/>
                  </a:lnTo>
                  <a:lnTo>
                    <a:pt x="1201" y="1245"/>
                  </a:lnTo>
                  <a:lnTo>
                    <a:pt x="2066" y="1245"/>
                  </a:lnTo>
                  <a:lnTo>
                    <a:pt x="2066" y="9"/>
                  </a:lnTo>
                  <a:lnTo>
                    <a:pt x="2525" y="9"/>
                  </a:lnTo>
                  <a:lnTo>
                    <a:pt x="2525" y="1210"/>
                  </a:lnTo>
                  <a:lnTo>
                    <a:pt x="3761" y="1210"/>
                  </a:lnTo>
                  <a:lnTo>
                    <a:pt x="3761" y="0"/>
                  </a:lnTo>
                  <a:lnTo>
                    <a:pt x="4219" y="0"/>
                  </a:lnTo>
                  <a:lnTo>
                    <a:pt x="4219" y="1201"/>
                  </a:lnTo>
                  <a:lnTo>
                    <a:pt x="5455" y="1201"/>
                  </a:lnTo>
                  <a:lnTo>
                    <a:pt x="5455" y="18"/>
                  </a:lnTo>
                  <a:lnTo>
                    <a:pt x="5932" y="18"/>
                  </a:lnTo>
                  <a:lnTo>
                    <a:pt x="5932" y="1218"/>
                  </a:lnTo>
                  <a:lnTo>
                    <a:pt x="6762" y="1218"/>
                  </a:lnTo>
                  <a:lnTo>
                    <a:pt x="6762" y="2066"/>
                  </a:lnTo>
                  <a:lnTo>
                    <a:pt x="7998" y="2066"/>
                  </a:lnTo>
                  <a:lnTo>
                    <a:pt x="7998" y="2543"/>
                  </a:lnTo>
                  <a:lnTo>
                    <a:pt x="6815" y="2543"/>
                  </a:lnTo>
                  <a:lnTo>
                    <a:pt x="6815" y="3779"/>
                  </a:lnTo>
                  <a:lnTo>
                    <a:pt x="8007" y="3779"/>
                  </a:lnTo>
                  <a:lnTo>
                    <a:pt x="8007" y="4219"/>
                  </a:lnTo>
                  <a:lnTo>
                    <a:pt x="6824" y="4219"/>
                  </a:lnTo>
                  <a:lnTo>
                    <a:pt x="6824" y="5456"/>
                  </a:lnTo>
                  <a:lnTo>
                    <a:pt x="7998" y="5456"/>
                  </a:lnTo>
                  <a:lnTo>
                    <a:pt x="7998" y="5932"/>
                  </a:lnTo>
                  <a:lnTo>
                    <a:pt x="6815" y="5932"/>
                  </a:lnTo>
                  <a:lnTo>
                    <a:pt x="6771" y="6780"/>
                  </a:lnTo>
                  <a:lnTo>
                    <a:pt x="5941" y="6780"/>
                  </a:lnTo>
                  <a:lnTo>
                    <a:pt x="5941" y="8025"/>
                  </a:lnTo>
                  <a:lnTo>
                    <a:pt x="5482" y="8025"/>
                  </a:lnTo>
                  <a:close/>
                  <a:moveTo>
                    <a:pt x="1722" y="6286"/>
                  </a:moveTo>
                  <a:lnTo>
                    <a:pt x="6276" y="6286"/>
                  </a:lnTo>
                  <a:lnTo>
                    <a:pt x="6276" y="1731"/>
                  </a:lnTo>
                  <a:lnTo>
                    <a:pt x="1722" y="1731"/>
                  </a:lnTo>
                  <a:lnTo>
                    <a:pt x="1722" y="6286"/>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8" name="Freeform 2"/>
            <p:cNvSpPr>
              <a:spLocks noChangeArrowheads="1"/>
            </p:cNvSpPr>
            <p:nvPr/>
          </p:nvSpPr>
          <p:spPr bwMode="auto">
            <a:xfrm>
              <a:off x="4694238" y="3421063"/>
              <a:ext cx="755650" cy="766762"/>
            </a:xfrm>
            <a:custGeom>
              <a:avLst/>
              <a:gdLst>
                <a:gd name="T0" fmla="*/ 0 w 2101"/>
                <a:gd name="T1" fmla="*/ 2127 h 2128"/>
                <a:gd name="T2" fmla="*/ 0 w 2101"/>
                <a:gd name="T3" fmla="*/ 0 h 2128"/>
                <a:gd name="T4" fmla="*/ 2100 w 2101"/>
                <a:gd name="T5" fmla="*/ 0 h 2128"/>
                <a:gd name="T6" fmla="*/ 2100 w 2101"/>
                <a:gd name="T7" fmla="*/ 2127 h 2128"/>
                <a:gd name="T8" fmla="*/ 0 w 2101"/>
                <a:gd name="T9" fmla="*/ 2127 h 2128"/>
              </a:gdLst>
              <a:ahLst/>
              <a:cxnLst>
                <a:cxn ang="0">
                  <a:pos x="T0" y="T1"/>
                </a:cxn>
                <a:cxn ang="0">
                  <a:pos x="T2" y="T3"/>
                </a:cxn>
                <a:cxn ang="0">
                  <a:pos x="T4" y="T5"/>
                </a:cxn>
                <a:cxn ang="0">
                  <a:pos x="T6" y="T7"/>
                </a:cxn>
                <a:cxn ang="0">
                  <a:pos x="T8" y="T9"/>
                </a:cxn>
              </a:cxnLst>
              <a:rect l="0" t="0" r="r" b="b"/>
              <a:pathLst>
                <a:path w="2101" h="2128">
                  <a:moveTo>
                    <a:pt x="0" y="2127"/>
                  </a:moveTo>
                  <a:lnTo>
                    <a:pt x="0" y="0"/>
                  </a:lnTo>
                  <a:lnTo>
                    <a:pt x="2100" y="0"/>
                  </a:lnTo>
                  <a:lnTo>
                    <a:pt x="2100" y="2127"/>
                  </a:lnTo>
                  <a:lnTo>
                    <a:pt x="0" y="2127"/>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58" name="Rectangle 57">
            <a:extLst>
              <a:ext uri="{FF2B5EF4-FFF2-40B4-BE49-F238E27FC236}">
                <a16:creationId xmlns:a16="http://schemas.microsoft.com/office/drawing/2014/main" id="{6BBCB851-E6EE-4C48-9545-DDAB86416409}"/>
              </a:ext>
            </a:extLst>
          </p:cNvPr>
          <p:cNvSpPr/>
          <p:nvPr/>
        </p:nvSpPr>
        <p:spPr bwMode="auto">
          <a:xfrm>
            <a:off x="1825871" y="463077"/>
            <a:ext cx="9880426" cy="1273787"/>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92" rtl="0" eaLnBrk="1" fontAlgn="base" latinLnBrk="0" hangingPunct="1">
              <a:lnSpc>
                <a:spcPct val="90000"/>
              </a:lnSpc>
              <a:spcBef>
                <a:spcPct val="0"/>
              </a:spcBef>
              <a:spcAft>
                <a:spcPts val="588"/>
              </a:spcAft>
              <a:buClrTx/>
              <a:buSzTx/>
              <a:buFontTx/>
              <a:buNone/>
              <a:tabLst/>
              <a:defRPr/>
            </a:pPr>
            <a:r>
              <a:rPr kumimoji="0" lang="en-US" sz="4313" b="0" i="0" u="none" strike="noStrike" kern="1200" cap="none" spc="-100" normalizeH="0" baseline="0" noProof="0" dirty="0">
                <a:ln w="3175">
                  <a:noFill/>
                </a:ln>
                <a:gradFill>
                  <a:gsLst>
                    <a:gs pos="6952">
                      <a:srgbClr val="353535"/>
                    </a:gs>
                    <a:gs pos="18182">
                      <a:srgbClr val="353535"/>
                    </a:gs>
                  </a:gsLst>
                  <a:lin ang="0" scaled="0"/>
                </a:gradFill>
                <a:effectLst/>
                <a:uLnTx/>
                <a:uFillTx/>
                <a:latin typeface="Segoe UI Light"/>
                <a:ea typeface="+mn-ea"/>
                <a:cs typeface="Segoe UI" pitchFamily="34" charset="0"/>
              </a:rPr>
              <a:t>Comprehensive deep learning, </a:t>
            </a:r>
          </a:p>
          <a:p>
            <a:pPr marL="0" marR="0" lvl="0" indent="0" algn="ctr" defTabSz="914192" rtl="0" eaLnBrk="1" fontAlgn="base" latinLnBrk="0" hangingPunct="1">
              <a:lnSpc>
                <a:spcPct val="90000"/>
              </a:lnSpc>
              <a:spcBef>
                <a:spcPct val="0"/>
              </a:spcBef>
              <a:spcAft>
                <a:spcPts val="588"/>
              </a:spcAft>
              <a:buClrTx/>
              <a:buSzTx/>
              <a:buFontTx/>
              <a:buNone/>
              <a:tabLst/>
              <a:defRPr/>
            </a:pPr>
            <a:r>
              <a:rPr kumimoji="0" lang="en-US" sz="4313" b="0" i="0" u="none" strike="noStrike" kern="1200" cap="none" spc="-100" normalizeH="0" baseline="0" noProof="0" dirty="0">
                <a:ln w="3175">
                  <a:noFill/>
                </a:ln>
                <a:gradFill>
                  <a:gsLst>
                    <a:gs pos="6952">
                      <a:srgbClr val="353535"/>
                    </a:gs>
                    <a:gs pos="18182">
                      <a:srgbClr val="353535"/>
                    </a:gs>
                  </a:gsLst>
                  <a:lin ang="0" scaled="0"/>
                </a:gradFill>
                <a:effectLst/>
                <a:uLnTx/>
                <a:uFillTx/>
                <a:latin typeface="Segoe UI Light"/>
                <a:ea typeface="+mn-ea"/>
                <a:cs typeface="Segoe UI" pitchFamily="34" charset="0"/>
              </a:rPr>
              <a:t>machine learning as a service</a:t>
            </a:r>
          </a:p>
        </p:txBody>
      </p:sp>
      <p:cxnSp>
        <p:nvCxnSpPr>
          <p:cNvPr id="47" name="Straight Connector 46">
            <a:extLst>
              <a:ext uri="{FF2B5EF4-FFF2-40B4-BE49-F238E27FC236}">
                <a16:creationId xmlns:a16="http://schemas.microsoft.com/office/drawing/2014/main" id="{11D12DB0-8BDD-42D8-B0A7-892C0F2202AD}"/>
              </a:ext>
            </a:extLst>
          </p:cNvPr>
          <p:cNvCxnSpPr>
            <a:cxnSpLocks/>
            <a:stCxn id="59" idx="4"/>
          </p:cNvCxnSpPr>
          <p:nvPr/>
        </p:nvCxnSpPr>
        <p:spPr>
          <a:xfrm flipH="1" flipV="1">
            <a:off x="3844941" y="5014711"/>
            <a:ext cx="6347790" cy="1"/>
          </a:xfrm>
          <a:prstGeom prst="line">
            <a:avLst/>
          </a:prstGeom>
          <a:noFill/>
          <a:ln w="19050">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
        <p:nvSpPr>
          <p:cNvPr id="56" name="Oval 55">
            <a:extLst>
              <a:ext uri="{FF2B5EF4-FFF2-40B4-BE49-F238E27FC236}">
                <a16:creationId xmlns:a16="http://schemas.microsoft.com/office/drawing/2014/main" id="{8356B447-D388-4785-B3F6-4488C99BB77B}"/>
              </a:ext>
            </a:extLst>
          </p:cNvPr>
          <p:cNvSpPr/>
          <p:nvPr/>
        </p:nvSpPr>
        <p:spPr bwMode="auto">
          <a:xfrm rot="16200000">
            <a:off x="3698029" y="4941256"/>
            <a:ext cx="146912" cy="146912"/>
          </a:xfrm>
          <a:prstGeom prst="ellipse">
            <a:avLst/>
          </a:prstGeom>
          <a:solidFill>
            <a:schemeClr val="bg1">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7" name="Oval 56">
            <a:extLst>
              <a:ext uri="{FF2B5EF4-FFF2-40B4-BE49-F238E27FC236}">
                <a16:creationId xmlns:a16="http://schemas.microsoft.com/office/drawing/2014/main" id="{8356B447-D388-4785-B3F6-4488C99BB77B}"/>
              </a:ext>
            </a:extLst>
          </p:cNvPr>
          <p:cNvSpPr/>
          <p:nvPr/>
        </p:nvSpPr>
        <p:spPr bwMode="auto">
          <a:xfrm rot="16200000">
            <a:off x="6693019" y="4941256"/>
            <a:ext cx="146912" cy="146912"/>
          </a:xfrm>
          <a:prstGeom prst="ellipse">
            <a:avLst/>
          </a:prstGeom>
          <a:solidFill>
            <a:schemeClr val="bg1">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9" name="Oval 58">
            <a:extLst>
              <a:ext uri="{FF2B5EF4-FFF2-40B4-BE49-F238E27FC236}">
                <a16:creationId xmlns:a16="http://schemas.microsoft.com/office/drawing/2014/main" id="{8356B447-D388-4785-B3F6-4488C99BB77B}"/>
              </a:ext>
            </a:extLst>
          </p:cNvPr>
          <p:cNvSpPr/>
          <p:nvPr/>
        </p:nvSpPr>
        <p:spPr bwMode="auto">
          <a:xfrm rot="16200000">
            <a:off x="10045819" y="4941256"/>
            <a:ext cx="146912" cy="146912"/>
          </a:xfrm>
          <a:prstGeom prst="ellipse">
            <a:avLst/>
          </a:prstGeom>
          <a:solidFill>
            <a:schemeClr val="bg1">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Tree>
    <p:extLst>
      <p:ext uri="{BB962C8B-B14F-4D97-AF65-F5344CB8AC3E}">
        <p14:creationId xmlns:p14="http://schemas.microsoft.com/office/powerpoint/2010/main" val="4956084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barn(outVertical)">
                                      <p:cBhvr>
                                        <p:cTn id="7" dur="500"/>
                                        <p:tgtEl>
                                          <p:spTgt spid="47"/>
                                        </p:tgtEl>
                                      </p:cBhvr>
                                    </p:animEffect>
                                  </p:childTnLst>
                                </p:cTn>
                              </p:par>
                              <p:par>
                                <p:cTn id="8" presetID="23" presetClass="entr" presetSubtype="272" fill="hold" grpId="0" nodeType="withEffect">
                                  <p:stCondLst>
                                    <p:cond delay="0"/>
                                  </p:stCondLst>
                                  <p:childTnLst>
                                    <p:set>
                                      <p:cBhvr>
                                        <p:cTn id="9" dur="1" fill="hold">
                                          <p:stCondLst>
                                            <p:cond delay="0"/>
                                          </p:stCondLst>
                                        </p:cTn>
                                        <p:tgtEl>
                                          <p:spTgt spid="56"/>
                                        </p:tgtEl>
                                        <p:attrNameLst>
                                          <p:attrName>style.visibility</p:attrName>
                                        </p:attrNameLst>
                                      </p:cBhvr>
                                      <p:to>
                                        <p:strVal val="visible"/>
                                      </p:to>
                                    </p:set>
                                    <p:anim calcmode="lin" valueType="num">
                                      <p:cBhvr>
                                        <p:cTn id="10" dur="500" fill="hold"/>
                                        <p:tgtEl>
                                          <p:spTgt spid="56"/>
                                        </p:tgtEl>
                                        <p:attrNameLst>
                                          <p:attrName>ppt_w</p:attrName>
                                        </p:attrNameLst>
                                      </p:cBhvr>
                                      <p:tavLst>
                                        <p:tav tm="0">
                                          <p:val>
                                            <p:strVal val="2/3*#ppt_w"/>
                                          </p:val>
                                        </p:tav>
                                        <p:tav tm="100000">
                                          <p:val>
                                            <p:strVal val="#ppt_w"/>
                                          </p:val>
                                        </p:tav>
                                      </p:tavLst>
                                    </p:anim>
                                    <p:anim calcmode="lin" valueType="num">
                                      <p:cBhvr>
                                        <p:cTn id="11" dur="500" fill="hold"/>
                                        <p:tgtEl>
                                          <p:spTgt spid="56"/>
                                        </p:tgtEl>
                                        <p:attrNameLst>
                                          <p:attrName>ppt_h</p:attrName>
                                        </p:attrNameLst>
                                      </p:cBhvr>
                                      <p:tavLst>
                                        <p:tav tm="0">
                                          <p:val>
                                            <p:strVal val="2/3*#ppt_h"/>
                                          </p:val>
                                        </p:tav>
                                        <p:tav tm="100000">
                                          <p:val>
                                            <p:strVal val="#ppt_h"/>
                                          </p:val>
                                        </p:tav>
                                      </p:tavLst>
                                    </p:anim>
                                  </p:childTnLst>
                                </p:cTn>
                              </p:par>
                              <p:par>
                                <p:cTn id="12" presetID="23" presetClass="entr" presetSubtype="272" fill="hold" grpId="0" nodeType="withEffect">
                                  <p:stCondLst>
                                    <p:cond delay="0"/>
                                  </p:stCondLst>
                                  <p:childTnLst>
                                    <p:set>
                                      <p:cBhvr>
                                        <p:cTn id="13" dur="1" fill="hold">
                                          <p:stCondLst>
                                            <p:cond delay="0"/>
                                          </p:stCondLst>
                                        </p:cTn>
                                        <p:tgtEl>
                                          <p:spTgt spid="57"/>
                                        </p:tgtEl>
                                        <p:attrNameLst>
                                          <p:attrName>style.visibility</p:attrName>
                                        </p:attrNameLst>
                                      </p:cBhvr>
                                      <p:to>
                                        <p:strVal val="visible"/>
                                      </p:to>
                                    </p:set>
                                    <p:anim calcmode="lin" valueType="num">
                                      <p:cBhvr>
                                        <p:cTn id="14" dur="500" fill="hold"/>
                                        <p:tgtEl>
                                          <p:spTgt spid="57"/>
                                        </p:tgtEl>
                                        <p:attrNameLst>
                                          <p:attrName>ppt_w</p:attrName>
                                        </p:attrNameLst>
                                      </p:cBhvr>
                                      <p:tavLst>
                                        <p:tav tm="0">
                                          <p:val>
                                            <p:strVal val="2/3*#ppt_w"/>
                                          </p:val>
                                        </p:tav>
                                        <p:tav tm="100000">
                                          <p:val>
                                            <p:strVal val="#ppt_w"/>
                                          </p:val>
                                        </p:tav>
                                      </p:tavLst>
                                    </p:anim>
                                    <p:anim calcmode="lin" valueType="num">
                                      <p:cBhvr>
                                        <p:cTn id="15" dur="500" fill="hold"/>
                                        <p:tgtEl>
                                          <p:spTgt spid="57"/>
                                        </p:tgtEl>
                                        <p:attrNameLst>
                                          <p:attrName>ppt_h</p:attrName>
                                        </p:attrNameLst>
                                      </p:cBhvr>
                                      <p:tavLst>
                                        <p:tav tm="0">
                                          <p:val>
                                            <p:strVal val="2/3*#ppt_h"/>
                                          </p:val>
                                        </p:tav>
                                        <p:tav tm="100000">
                                          <p:val>
                                            <p:strVal val="#ppt_h"/>
                                          </p:val>
                                        </p:tav>
                                      </p:tavLst>
                                    </p:anim>
                                  </p:childTnLst>
                                </p:cTn>
                              </p:par>
                              <p:par>
                                <p:cTn id="16" presetID="23" presetClass="entr" presetSubtype="272" fill="hold" grpId="0" nodeType="withEffect">
                                  <p:stCondLst>
                                    <p:cond delay="0"/>
                                  </p:stCondLst>
                                  <p:childTnLst>
                                    <p:set>
                                      <p:cBhvr>
                                        <p:cTn id="17" dur="1" fill="hold">
                                          <p:stCondLst>
                                            <p:cond delay="0"/>
                                          </p:stCondLst>
                                        </p:cTn>
                                        <p:tgtEl>
                                          <p:spTgt spid="59"/>
                                        </p:tgtEl>
                                        <p:attrNameLst>
                                          <p:attrName>style.visibility</p:attrName>
                                        </p:attrNameLst>
                                      </p:cBhvr>
                                      <p:to>
                                        <p:strVal val="visible"/>
                                      </p:to>
                                    </p:set>
                                    <p:anim calcmode="lin" valueType="num">
                                      <p:cBhvr>
                                        <p:cTn id="18" dur="500" fill="hold"/>
                                        <p:tgtEl>
                                          <p:spTgt spid="59"/>
                                        </p:tgtEl>
                                        <p:attrNameLst>
                                          <p:attrName>ppt_w</p:attrName>
                                        </p:attrNameLst>
                                      </p:cBhvr>
                                      <p:tavLst>
                                        <p:tav tm="0">
                                          <p:val>
                                            <p:strVal val="2/3*#ppt_w"/>
                                          </p:val>
                                        </p:tav>
                                        <p:tav tm="100000">
                                          <p:val>
                                            <p:strVal val="#ppt_w"/>
                                          </p:val>
                                        </p:tav>
                                      </p:tavLst>
                                    </p:anim>
                                    <p:anim calcmode="lin" valueType="num">
                                      <p:cBhvr>
                                        <p:cTn id="19" dur="500" fill="hold"/>
                                        <p:tgtEl>
                                          <p:spTgt spid="59"/>
                                        </p:tgtEl>
                                        <p:attrNameLst>
                                          <p:attrName>ppt_h</p:attrName>
                                        </p:attrNameLst>
                                      </p:cBhvr>
                                      <p:tavLst>
                                        <p:tav tm="0">
                                          <p:val>
                                            <p:strVal val="2/3*#ppt_h"/>
                                          </p:val>
                                        </p:tav>
                                        <p:tav tm="100000">
                                          <p:val>
                                            <p:strVal val="#ppt_h"/>
                                          </p:val>
                                        </p:tav>
                                      </p:tavLst>
                                    </p:anim>
                                  </p:childTnLst>
                                </p:cTn>
                              </p:par>
                              <p:par>
                                <p:cTn id="20" presetID="10" presetClass="entr" presetSubtype="0" fill="hold" grpId="0" nodeType="withEffect">
                                  <p:stCondLst>
                                    <p:cond delay="0"/>
                                  </p:stCondLst>
                                  <p:childTnLst>
                                    <p:set>
                                      <p:cBhvr>
                                        <p:cTn id="21" dur="1" fill="hold">
                                          <p:stCondLst>
                                            <p:cond delay="0"/>
                                          </p:stCondLst>
                                        </p:cTn>
                                        <p:tgtEl>
                                          <p:spTgt spid="108"/>
                                        </p:tgtEl>
                                        <p:attrNameLst>
                                          <p:attrName>style.visibility</p:attrName>
                                        </p:attrNameLst>
                                      </p:cBhvr>
                                      <p:to>
                                        <p:strVal val="visible"/>
                                      </p:to>
                                    </p:set>
                                    <p:animEffect transition="in" filter="fade">
                                      <p:cBhvr>
                                        <p:cTn id="22" dur="500"/>
                                        <p:tgtEl>
                                          <p:spTgt spid="1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 grpId="0"/>
      <p:bldP spid="56" grpId="0" animBg="1"/>
      <p:bldP spid="57" grpId="0" animBg="1"/>
      <p:bldP spid="59"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cxnSp>
        <p:nvCxnSpPr>
          <p:cNvPr id="136" name="Straight Connector 135"/>
          <p:cNvCxnSpPr/>
          <p:nvPr/>
        </p:nvCxnSpPr>
        <p:spPr>
          <a:xfrm>
            <a:off x="2567636" y="2777276"/>
            <a:ext cx="9103432" cy="0"/>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p:nvCxnSpPr>
        <p:spPr>
          <a:xfrm>
            <a:off x="2567636" y="4821706"/>
            <a:ext cx="9103432" cy="0"/>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AA159894-4777-4BD4-80D1-FD09090A8EAF}"/>
              </a:ext>
            </a:extLst>
          </p:cNvPr>
          <p:cNvSpPr/>
          <p:nvPr/>
        </p:nvSpPr>
        <p:spPr>
          <a:xfrm>
            <a:off x="415961" y="5573677"/>
            <a:ext cx="1224506" cy="452590"/>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2353" b="0" i="0" u="none" strike="noStrike" kern="0" cap="none" spc="49" normalizeH="0" baseline="0" noProof="0">
                <a:ln>
                  <a:noFill/>
                </a:ln>
                <a:solidFill>
                  <a:srgbClr val="0078D7"/>
                </a:solidFill>
                <a:effectLst/>
                <a:uLnTx/>
                <a:uFillTx/>
                <a:latin typeface="Segoe UI" panose="020B0502040204020203" pitchFamily="34" charset="0"/>
                <a:ea typeface="+mn-ea"/>
                <a:cs typeface="Segoe UI" panose="020B0502040204020203" pitchFamily="34" charset="0"/>
              </a:rPr>
              <a:t>Trusted</a:t>
            </a:r>
          </a:p>
        </p:txBody>
      </p:sp>
      <p:sp>
        <p:nvSpPr>
          <p:cNvPr id="8" name="Rectangle 7">
            <a:extLst>
              <a:ext uri="{FF2B5EF4-FFF2-40B4-BE49-F238E27FC236}">
                <a16:creationId xmlns:a16="http://schemas.microsoft.com/office/drawing/2014/main" id="{2008378F-748F-4973-91D2-AE64A243C214}"/>
              </a:ext>
            </a:extLst>
          </p:cNvPr>
          <p:cNvSpPr/>
          <p:nvPr/>
        </p:nvSpPr>
        <p:spPr>
          <a:xfrm>
            <a:off x="458391" y="4252629"/>
            <a:ext cx="1139646" cy="331899"/>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568" b="0" i="0" u="none" strike="noStrike" kern="0" cap="none" spc="49" normalizeH="0" baseline="0" noProof="0">
                <a:ln>
                  <a:noFill/>
                </a:ln>
                <a:solidFill>
                  <a:srgbClr val="353535">
                    <a:lumMod val="40000"/>
                    <a:lumOff val="60000"/>
                  </a:srgbClr>
                </a:solidFill>
                <a:effectLst/>
                <a:uLnTx/>
                <a:uFillTx/>
                <a:latin typeface="Segoe UI" panose="020B0502040204020203" pitchFamily="34" charset="0"/>
                <a:ea typeface="+mn-ea"/>
                <a:cs typeface="Segoe UI" panose="020B0502040204020203" pitchFamily="34" charset="0"/>
              </a:rPr>
              <a:t>Intelligent</a:t>
            </a:r>
          </a:p>
        </p:txBody>
      </p:sp>
      <p:cxnSp>
        <p:nvCxnSpPr>
          <p:cNvPr id="46" name="Straight Connector 45">
            <a:extLst>
              <a:ext uri="{FF2B5EF4-FFF2-40B4-BE49-F238E27FC236}">
                <a16:creationId xmlns:a16="http://schemas.microsoft.com/office/drawing/2014/main" id="{D075AD67-B61E-4831-83EC-2AF66D0FDBB2}"/>
              </a:ext>
            </a:extLst>
          </p:cNvPr>
          <p:cNvCxnSpPr>
            <a:cxnSpLocks/>
          </p:cNvCxnSpPr>
          <p:nvPr/>
        </p:nvCxnSpPr>
        <p:spPr>
          <a:xfrm>
            <a:off x="1954222" y="487"/>
            <a:ext cx="0" cy="6888317"/>
          </a:xfrm>
          <a:prstGeom prst="line">
            <a:avLst/>
          </a:prstGeom>
          <a:noFill/>
          <a:ln w="19050" cap="flat">
            <a:solidFill>
              <a:schemeClr val="bg1">
                <a:lumMod val="75000"/>
                <a:alpha val="7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sp>
        <p:nvSpPr>
          <p:cNvPr id="96" name="light">
            <a:extLst>
              <a:ext uri="{FF2B5EF4-FFF2-40B4-BE49-F238E27FC236}">
                <a16:creationId xmlns:a16="http://schemas.microsoft.com/office/drawing/2014/main" id="{38BAE752-BE22-4707-B0F9-4C08A401389B}"/>
              </a:ext>
            </a:extLst>
          </p:cNvPr>
          <p:cNvSpPr>
            <a:spLocks noChangeAspect="1" noEditPoints="1"/>
          </p:cNvSpPr>
          <p:nvPr/>
        </p:nvSpPr>
        <p:spPr bwMode="auto">
          <a:xfrm>
            <a:off x="871537" y="3796742"/>
            <a:ext cx="285750" cy="424238"/>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28575">
            <a:solidFill>
              <a:srgbClr val="B3B2B4"/>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01" name="Freeform 100"/>
          <p:cNvSpPr>
            <a:spLocks noChangeArrowheads="1"/>
          </p:cNvSpPr>
          <p:nvPr/>
        </p:nvSpPr>
        <p:spPr bwMode="auto">
          <a:xfrm>
            <a:off x="696391" y="4824727"/>
            <a:ext cx="646635" cy="639841"/>
          </a:xfrm>
          <a:custGeom>
            <a:avLst/>
            <a:gdLst>
              <a:gd name="T0" fmla="*/ 3212 w 13440"/>
              <a:gd name="T1" fmla="*/ 3671 h 13299"/>
              <a:gd name="T2" fmla="*/ 3433 w 13440"/>
              <a:gd name="T3" fmla="*/ 3583 h 13299"/>
              <a:gd name="T4" fmla="*/ 3600 w 13440"/>
              <a:gd name="T5" fmla="*/ 3415 h 13299"/>
              <a:gd name="T6" fmla="*/ 3689 w 13440"/>
              <a:gd name="T7" fmla="*/ 3194 h 13299"/>
              <a:gd name="T8" fmla="*/ 3697 w 13440"/>
              <a:gd name="T9" fmla="*/ 3009 h 13299"/>
              <a:gd name="T10" fmla="*/ 3627 w 13440"/>
              <a:gd name="T11" fmla="*/ 2762 h 13299"/>
              <a:gd name="T12" fmla="*/ 3477 w 13440"/>
              <a:gd name="T13" fmla="*/ 2577 h 13299"/>
              <a:gd name="T14" fmla="*/ 3274 w 13440"/>
              <a:gd name="T15" fmla="*/ 2462 h 13299"/>
              <a:gd name="T16" fmla="*/ 3088 w 13440"/>
              <a:gd name="T17" fmla="*/ 2427 h 13299"/>
              <a:gd name="T18" fmla="*/ 2833 w 13440"/>
              <a:gd name="T19" fmla="*/ 2480 h 13299"/>
              <a:gd name="T20" fmla="*/ 2630 w 13440"/>
              <a:gd name="T21" fmla="*/ 2621 h 13299"/>
              <a:gd name="T22" fmla="*/ 2488 w 13440"/>
              <a:gd name="T23" fmla="*/ 2824 h 13299"/>
              <a:gd name="T24" fmla="*/ 2444 w 13440"/>
              <a:gd name="T25" fmla="*/ 3080 h 13299"/>
              <a:gd name="T26" fmla="*/ 2471 w 13440"/>
              <a:gd name="T27" fmla="*/ 3256 h 13299"/>
              <a:gd name="T28" fmla="*/ 2585 w 13440"/>
              <a:gd name="T29" fmla="*/ 3459 h 13299"/>
              <a:gd name="T30" fmla="*/ 2780 w 13440"/>
              <a:gd name="T31" fmla="*/ 3609 h 13299"/>
              <a:gd name="T32" fmla="*/ 3027 w 13440"/>
              <a:gd name="T33" fmla="*/ 3680 h 13299"/>
              <a:gd name="T34" fmla="*/ 6988 w 13440"/>
              <a:gd name="T35" fmla="*/ 8127 h 13299"/>
              <a:gd name="T36" fmla="*/ 6380 w 13440"/>
              <a:gd name="T37" fmla="*/ 8480 h 13299"/>
              <a:gd name="T38" fmla="*/ 5718 w 13440"/>
              <a:gd name="T39" fmla="*/ 8736 h 13299"/>
              <a:gd name="T40" fmla="*/ 5004 w 13440"/>
              <a:gd name="T41" fmla="*/ 8886 h 13299"/>
              <a:gd name="T42" fmla="*/ 4439 w 13440"/>
              <a:gd name="T43" fmla="*/ 8921 h 13299"/>
              <a:gd name="T44" fmla="*/ 3547 w 13440"/>
              <a:gd name="T45" fmla="*/ 8824 h 13299"/>
              <a:gd name="T46" fmla="*/ 2709 w 13440"/>
              <a:gd name="T47" fmla="*/ 8568 h 13299"/>
              <a:gd name="T48" fmla="*/ 1959 w 13440"/>
              <a:gd name="T49" fmla="*/ 8153 h 13299"/>
              <a:gd name="T50" fmla="*/ 1297 w 13440"/>
              <a:gd name="T51" fmla="*/ 7615 h 13299"/>
              <a:gd name="T52" fmla="*/ 759 w 13440"/>
              <a:gd name="T53" fmla="*/ 6953 h 13299"/>
              <a:gd name="T54" fmla="*/ 344 w 13440"/>
              <a:gd name="T55" fmla="*/ 6195 h 13299"/>
              <a:gd name="T56" fmla="*/ 88 w 13440"/>
              <a:gd name="T57" fmla="*/ 5357 h 13299"/>
              <a:gd name="T58" fmla="*/ 0 w 13440"/>
              <a:gd name="T59" fmla="*/ 4456 h 13299"/>
              <a:gd name="T60" fmla="*/ 44 w 13440"/>
              <a:gd name="T61" fmla="*/ 3777 h 13299"/>
              <a:gd name="T62" fmla="*/ 264 w 13440"/>
              <a:gd name="T63" fmla="*/ 2921 h 13299"/>
              <a:gd name="T64" fmla="*/ 644 w 13440"/>
              <a:gd name="T65" fmla="*/ 2135 h 13299"/>
              <a:gd name="T66" fmla="*/ 1156 w 13440"/>
              <a:gd name="T67" fmla="*/ 1456 h 13299"/>
              <a:gd name="T68" fmla="*/ 1782 w 13440"/>
              <a:gd name="T69" fmla="*/ 882 h 13299"/>
              <a:gd name="T70" fmla="*/ 2515 w 13440"/>
              <a:gd name="T71" fmla="*/ 432 h 13299"/>
              <a:gd name="T72" fmla="*/ 3327 w 13440"/>
              <a:gd name="T73" fmla="*/ 132 h 13299"/>
              <a:gd name="T74" fmla="*/ 4209 w 13440"/>
              <a:gd name="T75" fmla="*/ 0 h 13299"/>
              <a:gd name="T76" fmla="*/ 4898 w 13440"/>
              <a:gd name="T77" fmla="*/ 17 h 13299"/>
              <a:gd name="T78" fmla="*/ 5771 w 13440"/>
              <a:gd name="T79" fmla="*/ 194 h 13299"/>
              <a:gd name="T80" fmla="*/ 6574 w 13440"/>
              <a:gd name="T81" fmla="*/ 529 h 13299"/>
              <a:gd name="T82" fmla="*/ 7288 w 13440"/>
              <a:gd name="T83" fmla="*/ 1015 h 13299"/>
              <a:gd name="T84" fmla="*/ 7897 w 13440"/>
              <a:gd name="T85" fmla="*/ 1615 h 13299"/>
              <a:gd name="T86" fmla="*/ 8383 w 13440"/>
              <a:gd name="T87" fmla="*/ 2329 h 13299"/>
              <a:gd name="T88" fmla="*/ 8718 w 13440"/>
              <a:gd name="T89" fmla="*/ 3124 h 13299"/>
              <a:gd name="T90" fmla="*/ 8894 w 13440"/>
              <a:gd name="T91" fmla="*/ 3997 h 13299"/>
              <a:gd name="T92" fmla="*/ 8912 w 13440"/>
              <a:gd name="T93" fmla="*/ 4642 h 13299"/>
              <a:gd name="T94" fmla="*/ 8833 w 13440"/>
              <a:gd name="T95" fmla="*/ 5321 h 13299"/>
              <a:gd name="T96" fmla="*/ 13439 w 13440"/>
              <a:gd name="T97" fmla="*/ 10456 h 13299"/>
              <a:gd name="T98" fmla="*/ 10748 w 13440"/>
              <a:gd name="T99" fmla="*/ 13298 h 13299"/>
              <a:gd name="T100" fmla="*/ 9000 w 13440"/>
              <a:gd name="T101" fmla="*/ 11471 h 13299"/>
              <a:gd name="T102" fmla="*/ 7129 w 13440"/>
              <a:gd name="T103" fmla="*/ 9689 h 13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440" h="13299">
                <a:moveTo>
                  <a:pt x="3088" y="3689"/>
                </a:moveTo>
                <a:lnTo>
                  <a:pt x="3088" y="3689"/>
                </a:lnTo>
                <a:lnTo>
                  <a:pt x="3150" y="3680"/>
                </a:lnTo>
                <a:lnTo>
                  <a:pt x="3212" y="3671"/>
                </a:lnTo>
                <a:lnTo>
                  <a:pt x="3274" y="3662"/>
                </a:lnTo>
                <a:lnTo>
                  <a:pt x="3327" y="3636"/>
                </a:lnTo>
                <a:lnTo>
                  <a:pt x="3380" y="3609"/>
                </a:lnTo>
                <a:lnTo>
                  <a:pt x="3433" y="3583"/>
                </a:lnTo>
                <a:lnTo>
                  <a:pt x="3477" y="3547"/>
                </a:lnTo>
                <a:lnTo>
                  <a:pt x="3521" y="3503"/>
                </a:lnTo>
                <a:lnTo>
                  <a:pt x="3556" y="3459"/>
                </a:lnTo>
                <a:lnTo>
                  <a:pt x="3600" y="3415"/>
                </a:lnTo>
                <a:lnTo>
                  <a:pt x="3627" y="3362"/>
                </a:lnTo>
                <a:lnTo>
                  <a:pt x="3653" y="3309"/>
                </a:lnTo>
                <a:lnTo>
                  <a:pt x="3671" y="3256"/>
                </a:lnTo>
                <a:lnTo>
                  <a:pt x="3689" y="3194"/>
                </a:lnTo>
                <a:lnTo>
                  <a:pt x="3697" y="3141"/>
                </a:lnTo>
                <a:lnTo>
                  <a:pt x="3706" y="3080"/>
                </a:lnTo>
                <a:lnTo>
                  <a:pt x="3706" y="3080"/>
                </a:lnTo>
                <a:lnTo>
                  <a:pt x="3697" y="3009"/>
                </a:lnTo>
                <a:lnTo>
                  <a:pt x="3689" y="2947"/>
                </a:lnTo>
                <a:lnTo>
                  <a:pt x="3671" y="2885"/>
                </a:lnTo>
                <a:lnTo>
                  <a:pt x="3653" y="2824"/>
                </a:lnTo>
                <a:lnTo>
                  <a:pt x="3627" y="2762"/>
                </a:lnTo>
                <a:lnTo>
                  <a:pt x="3600" y="2709"/>
                </a:lnTo>
                <a:lnTo>
                  <a:pt x="3556" y="2665"/>
                </a:lnTo>
                <a:lnTo>
                  <a:pt x="3521" y="2621"/>
                </a:lnTo>
                <a:lnTo>
                  <a:pt x="3477" y="2577"/>
                </a:lnTo>
                <a:lnTo>
                  <a:pt x="3433" y="2541"/>
                </a:lnTo>
                <a:lnTo>
                  <a:pt x="3380" y="2506"/>
                </a:lnTo>
                <a:lnTo>
                  <a:pt x="3327" y="2480"/>
                </a:lnTo>
                <a:lnTo>
                  <a:pt x="3274" y="2462"/>
                </a:lnTo>
                <a:lnTo>
                  <a:pt x="3212" y="2444"/>
                </a:lnTo>
                <a:lnTo>
                  <a:pt x="3150" y="2435"/>
                </a:lnTo>
                <a:lnTo>
                  <a:pt x="3088" y="2427"/>
                </a:lnTo>
                <a:lnTo>
                  <a:pt x="3088" y="2427"/>
                </a:lnTo>
                <a:lnTo>
                  <a:pt x="3027" y="2435"/>
                </a:lnTo>
                <a:lnTo>
                  <a:pt x="2956" y="2444"/>
                </a:lnTo>
                <a:lnTo>
                  <a:pt x="2894" y="2462"/>
                </a:lnTo>
                <a:lnTo>
                  <a:pt x="2833" y="2480"/>
                </a:lnTo>
                <a:lnTo>
                  <a:pt x="2780" y="2506"/>
                </a:lnTo>
                <a:lnTo>
                  <a:pt x="2727" y="2541"/>
                </a:lnTo>
                <a:lnTo>
                  <a:pt x="2674" y="2577"/>
                </a:lnTo>
                <a:lnTo>
                  <a:pt x="2630" y="2621"/>
                </a:lnTo>
                <a:lnTo>
                  <a:pt x="2585" y="2665"/>
                </a:lnTo>
                <a:lnTo>
                  <a:pt x="2550" y="2709"/>
                </a:lnTo>
                <a:lnTo>
                  <a:pt x="2515" y="2762"/>
                </a:lnTo>
                <a:lnTo>
                  <a:pt x="2488" y="2824"/>
                </a:lnTo>
                <a:lnTo>
                  <a:pt x="2471" y="2885"/>
                </a:lnTo>
                <a:lnTo>
                  <a:pt x="2453" y="2947"/>
                </a:lnTo>
                <a:lnTo>
                  <a:pt x="2444" y="3009"/>
                </a:lnTo>
                <a:lnTo>
                  <a:pt x="2444" y="3080"/>
                </a:lnTo>
                <a:lnTo>
                  <a:pt x="2444" y="3080"/>
                </a:lnTo>
                <a:lnTo>
                  <a:pt x="2444" y="3141"/>
                </a:lnTo>
                <a:lnTo>
                  <a:pt x="2453" y="3194"/>
                </a:lnTo>
                <a:lnTo>
                  <a:pt x="2471" y="3256"/>
                </a:lnTo>
                <a:lnTo>
                  <a:pt x="2488" y="3309"/>
                </a:lnTo>
                <a:lnTo>
                  <a:pt x="2515" y="3362"/>
                </a:lnTo>
                <a:lnTo>
                  <a:pt x="2550" y="3415"/>
                </a:lnTo>
                <a:lnTo>
                  <a:pt x="2585" y="3459"/>
                </a:lnTo>
                <a:lnTo>
                  <a:pt x="2630" y="3503"/>
                </a:lnTo>
                <a:lnTo>
                  <a:pt x="2674" y="3547"/>
                </a:lnTo>
                <a:lnTo>
                  <a:pt x="2727" y="3583"/>
                </a:lnTo>
                <a:lnTo>
                  <a:pt x="2780" y="3609"/>
                </a:lnTo>
                <a:lnTo>
                  <a:pt x="2833" y="3636"/>
                </a:lnTo>
                <a:lnTo>
                  <a:pt x="2894" y="3662"/>
                </a:lnTo>
                <a:lnTo>
                  <a:pt x="2956" y="3671"/>
                </a:lnTo>
                <a:lnTo>
                  <a:pt x="3027" y="3680"/>
                </a:lnTo>
                <a:lnTo>
                  <a:pt x="3088" y="3689"/>
                </a:lnTo>
                <a:close/>
                <a:moveTo>
                  <a:pt x="7129" y="8021"/>
                </a:moveTo>
                <a:lnTo>
                  <a:pt x="7129" y="8021"/>
                </a:lnTo>
                <a:lnTo>
                  <a:pt x="6988" y="8127"/>
                </a:lnTo>
                <a:lnTo>
                  <a:pt x="6838" y="8224"/>
                </a:lnTo>
                <a:lnTo>
                  <a:pt x="6689" y="8321"/>
                </a:lnTo>
                <a:lnTo>
                  <a:pt x="6539" y="8400"/>
                </a:lnTo>
                <a:lnTo>
                  <a:pt x="6380" y="8480"/>
                </a:lnTo>
                <a:lnTo>
                  <a:pt x="6221" y="8559"/>
                </a:lnTo>
                <a:lnTo>
                  <a:pt x="6054" y="8621"/>
                </a:lnTo>
                <a:lnTo>
                  <a:pt x="5886" y="8683"/>
                </a:lnTo>
                <a:lnTo>
                  <a:pt x="5718" y="8736"/>
                </a:lnTo>
                <a:lnTo>
                  <a:pt x="5542" y="8789"/>
                </a:lnTo>
                <a:lnTo>
                  <a:pt x="5365" y="8824"/>
                </a:lnTo>
                <a:lnTo>
                  <a:pt x="5180" y="8859"/>
                </a:lnTo>
                <a:lnTo>
                  <a:pt x="5004" y="8886"/>
                </a:lnTo>
                <a:lnTo>
                  <a:pt x="4818" y="8903"/>
                </a:lnTo>
                <a:lnTo>
                  <a:pt x="4624" y="8912"/>
                </a:lnTo>
                <a:lnTo>
                  <a:pt x="4439" y="8921"/>
                </a:lnTo>
                <a:lnTo>
                  <a:pt x="4439" y="8921"/>
                </a:lnTo>
                <a:lnTo>
                  <a:pt x="4209" y="8912"/>
                </a:lnTo>
                <a:lnTo>
                  <a:pt x="3989" y="8894"/>
                </a:lnTo>
                <a:lnTo>
                  <a:pt x="3759" y="8868"/>
                </a:lnTo>
                <a:lnTo>
                  <a:pt x="3547" y="8824"/>
                </a:lnTo>
                <a:lnTo>
                  <a:pt x="3327" y="8780"/>
                </a:lnTo>
                <a:lnTo>
                  <a:pt x="3124" y="8718"/>
                </a:lnTo>
                <a:lnTo>
                  <a:pt x="2912" y="8647"/>
                </a:lnTo>
                <a:lnTo>
                  <a:pt x="2709" y="8568"/>
                </a:lnTo>
                <a:lnTo>
                  <a:pt x="2515" y="8480"/>
                </a:lnTo>
                <a:lnTo>
                  <a:pt x="2321" y="8383"/>
                </a:lnTo>
                <a:lnTo>
                  <a:pt x="2135" y="8277"/>
                </a:lnTo>
                <a:lnTo>
                  <a:pt x="1959" y="8153"/>
                </a:lnTo>
                <a:lnTo>
                  <a:pt x="1782" y="8030"/>
                </a:lnTo>
                <a:lnTo>
                  <a:pt x="1615" y="7897"/>
                </a:lnTo>
                <a:lnTo>
                  <a:pt x="1456" y="7765"/>
                </a:lnTo>
                <a:lnTo>
                  <a:pt x="1297" y="7615"/>
                </a:lnTo>
                <a:lnTo>
                  <a:pt x="1156" y="7456"/>
                </a:lnTo>
                <a:lnTo>
                  <a:pt x="1015" y="7297"/>
                </a:lnTo>
                <a:lnTo>
                  <a:pt x="882" y="7129"/>
                </a:lnTo>
                <a:lnTo>
                  <a:pt x="759" y="6953"/>
                </a:lnTo>
                <a:lnTo>
                  <a:pt x="644" y="6776"/>
                </a:lnTo>
                <a:lnTo>
                  <a:pt x="529" y="6583"/>
                </a:lnTo>
                <a:lnTo>
                  <a:pt x="432" y="6398"/>
                </a:lnTo>
                <a:lnTo>
                  <a:pt x="344" y="6195"/>
                </a:lnTo>
                <a:lnTo>
                  <a:pt x="264" y="5992"/>
                </a:lnTo>
                <a:lnTo>
                  <a:pt x="194" y="5789"/>
                </a:lnTo>
                <a:lnTo>
                  <a:pt x="132" y="5577"/>
                </a:lnTo>
                <a:lnTo>
                  <a:pt x="88" y="5357"/>
                </a:lnTo>
                <a:lnTo>
                  <a:pt x="44" y="5136"/>
                </a:lnTo>
                <a:lnTo>
                  <a:pt x="17" y="4915"/>
                </a:lnTo>
                <a:lnTo>
                  <a:pt x="0" y="4686"/>
                </a:lnTo>
                <a:lnTo>
                  <a:pt x="0" y="4456"/>
                </a:lnTo>
                <a:lnTo>
                  <a:pt x="0" y="4456"/>
                </a:lnTo>
                <a:lnTo>
                  <a:pt x="0" y="4227"/>
                </a:lnTo>
                <a:lnTo>
                  <a:pt x="17" y="3997"/>
                </a:lnTo>
                <a:lnTo>
                  <a:pt x="44" y="3777"/>
                </a:lnTo>
                <a:lnTo>
                  <a:pt x="88" y="3556"/>
                </a:lnTo>
                <a:lnTo>
                  <a:pt x="132" y="3336"/>
                </a:lnTo>
                <a:lnTo>
                  <a:pt x="194" y="3124"/>
                </a:lnTo>
                <a:lnTo>
                  <a:pt x="264" y="2921"/>
                </a:lnTo>
                <a:lnTo>
                  <a:pt x="344" y="2718"/>
                </a:lnTo>
                <a:lnTo>
                  <a:pt x="432" y="2515"/>
                </a:lnTo>
                <a:lnTo>
                  <a:pt x="529" y="2329"/>
                </a:lnTo>
                <a:lnTo>
                  <a:pt x="644" y="2135"/>
                </a:lnTo>
                <a:lnTo>
                  <a:pt x="759" y="1959"/>
                </a:lnTo>
                <a:lnTo>
                  <a:pt x="882" y="1782"/>
                </a:lnTo>
                <a:lnTo>
                  <a:pt x="1015" y="1615"/>
                </a:lnTo>
                <a:lnTo>
                  <a:pt x="1156" y="1456"/>
                </a:lnTo>
                <a:lnTo>
                  <a:pt x="1297" y="1297"/>
                </a:lnTo>
                <a:lnTo>
                  <a:pt x="1456" y="1147"/>
                </a:lnTo>
                <a:lnTo>
                  <a:pt x="1615" y="1015"/>
                </a:lnTo>
                <a:lnTo>
                  <a:pt x="1782" y="882"/>
                </a:lnTo>
                <a:lnTo>
                  <a:pt x="1959" y="759"/>
                </a:lnTo>
                <a:lnTo>
                  <a:pt x="2135" y="635"/>
                </a:lnTo>
                <a:lnTo>
                  <a:pt x="2321" y="529"/>
                </a:lnTo>
                <a:lnTo>
                  <a:pt x="2515" y="432"/>
                </a:lnTo>
                <a:lnTo>
                  <a:pt x="2709" y="344"/>
                </a:lnTo>
                <a:lnTo>
                  <a:pt x="2912" y="264"/>
                </a:lnTo>
                <a:lnTo>
                  <a:pt x="3124" y="194"/>
                </a:lnTo>
                <a:lnTo>
                  <a:pt x="3327" y="132"/>
                </a:lnTo>
                <a:lnTo>
                  <a:pt x="3547" y="88"/>
                </a:lnTo>
                <a:lnTo>
                  <a:pt x="3759" y="44"/>
                </a:lnTo>
                <a:lnTo>
                  <a:pt x="3989" y="17"/>
                </a:lnTo>
                <a:lnTo>
                  <a:pt x="4209" y="0"/>
                </a:lnTo>
                <a:lnTo>
                  <a:pt x="4439" y="0"/>
                </a:lnTo>
                <a:lnTo>
                  <a:pt x="4439" y="0"/>
                </a:lnTo>
                <a:lnTo>
                  <a:pt x="4668" y="0"/>
                </a:lnTo>
                <a:lnTo>
                  <a:pt x="4898" y="17"/>
                </a:lnTo>
                <a:lnTo>
                  <a:pt x="5118" y="44"/>
                </a:lnTo>
                <a:lnTo>
                  <a:pt x="5348" y="88"/>
                </a:lnTo>
                <a:lnTo>
                  <a:pt x="5559" y="132"/>
                </a:lnTo>
                <a:lnTo>
                  <a:pt x="5771" y="194"/>
                </a:lnTo>
                <a:lnTo>
                  <a:pt x="5983" y="264"/>
                </a:lnTo>
                <a:lnTo>
                  <a:pt x="6186" y="344"/>
                </a:lnTo>
                <a:lnTo>
                  <a:pt x="6389" y="432"/>
                </a:lnTo>
                <a:lnTo>
                  <a:pt x="6574" y="529"/>
                </a:lnTo>
                <a:lnTo>
                  <a:pt x="6768" y="635"/>
                </a:lnTo>
                <a:lnTo>
                  <a:pt x="6944" y="759"/>
                </a:lnTo>
                <a:lnTo>
                  <a:pt x="7121" y="882"/>
                </a:lnTo>
                <a:lnTo>
                  <a:pt x="7288" y="1015"/>
                </a:lnTo>
                <a:lnTo>
                  <a:pt x="7456" y="1147"/>
                </a:lnTo>
                <a:lnTo>
                  <a:pt x="7606" y="1297"/>
                </a:lnTo>
                <a:lnTo>
                  <a:pt x="7756" y="1456"/>
                </a:lnTo>
                <a:lnTo>
                  <a:pt x="7897" y="1615"/>
                </a:lnTo>
                <a:lnTo>
                  <a:pt x="8030" y="1782"/>
                </a:lnTo>
                <a:lnTo>
                  <a:pt x="8153" y="1959"/>
                </a:lnTo>
                <a:lnTo>
                  <a:pt x="8268" y="2135"/>
                </a:lnTo>
                <a:lnTo>
                  <a:pt x="8383" y="2329"/>
                </a:lnTo>
                <a:lnTo>
                  <a:pt x="8480" y="2515"/>
                </a:lnTo>
                <a:lnTo>
                  <a:pt x="8568" y="2718"/>
                </a:lnTo>
                <a:lnTo>
                  <a:pt x="8647" y="2921"/>
                </a:lnTo>
                <a:lnTo>
                  <a:pt x="8718" y="3124"/>
                </a:lnTo>
                <a:lnTo>
                  <a:pt x="8780" y="3336"/>
                </a:lnTo>
                <a:lnTo>
                  <a:pt x="8824" y="3556"/>
                </a:lnTo>
                <a:lnTo>
                  <a:pt x="8868" y="3777"/>
                </a:lnTo>
                <a:lnTo>
                  <a:pt x="8894" y="3997"/>
                </a:lnTo>
                <a:lnTo>
                  <a:pt x="8912" y="4227"/>
                </a:lnTo>
                <a:lnTo>
                  <a:pt x="8921" y="4456"/>
                </a:lnTo>
                <a:lnTo>
                  <a:pt x="8921" y="4456"/>
                </a:lnTo>
                <a:lnTo>
                  <a:pt x="8912" y="4642"/>
                </a:lnTo>
                <a:lnTo>
                  <a:pt x="8903" y="4818"/>
                </a:lnTo>
                <a:lnTo>
                  <a:pt x="8886" y="4986"/>
                </a:lnTo>
                <a:lnTo>
                  <a:pt x="8859" y="5154"/>
                </a:lnTo>
                <a:lnTo>
                  <a:pt x="8833" y="5321"/>
                </a:lnTo>
                <a:lnTo>
                  <a:pt x="8797" y="5480"/>
                </a:lnTo>
                <a:lnTo>
                  <a:pt x="8718" y="5798"/>
                </a:lnTo>
                <a:lnTo>
                  <a:pt x="8718" y="5798"/>
                </a:lnTo>
                <a:lnTo>
                  <a:pt x="13439" y="10456"/>
                </a:lnTo>
                <a:lnTo>
                  <a:pt x="13439" y="10456"/>
                </a:lnTo>
                <a:lnTo>
                  <a:pt x="13439" y="13298"/>
                </a:lnTo>
                <a:lnTo>
                  <a:pt x="13439" y="13298"/>
                </a:lnTo>
                <a:lnTo>
                  <a:pt x="10748" y="13298"/>
                </a:lnTo>
                <a:lnTo>
                  <a:pt x="10748" y="13298"/>
                </a:lnTo>
                <a:lnTo>
                  <a:pt x="10748" y="11471"/>
                </a:lnTo>
                <a:lnTo>
                  <a:pt x="10748" y="11471"/>
                </a:lnTo>
                <a:lnTo>
                  <a:pt x="9000" y="11471"/>
                </a:lnTo>
                <a:lnTo>
                  <a:pt x="9000" y="11471"/>
                </a:lnTo>
                <a:lnTo>
                  <a:pt x="9000" y="9689"/>
                </a:lnTo>
                <a:lnTo>
                  <a:pt x="9000" y="9689"/>
                </a:lnTo>
                <a:lnTo>
                  <a:pt x="7129" y="9689"/>
                </a:lnTo>
                <a:lnTo>
                  <a:pt x="7129" y="8021"/>
                </a:lnTo>
                <a:close/>
              </a:path>
            </a:pathLst>
          </a:custGeom>
          <a:noFill/>
          <a:ln w="28575" cap="flat">
            <a:solidFill>
              <a:srgbClr val="001F50"/>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2" name="Rectangle 91">
            <a:extLst>
              <a:ext uri="{FF2B5EF4-FFF2-40B4-BE49-F238E27FC236}">
                <a16:creationId xmlns:a16="http://schemas.microsoft.com/office/drawing/2014/main" id="{EA67D13E-22CD-4486-A9F2-CD3317A182A1}"/>
              </a:ext>
            </a:extLst>
          </p:cNvPr>
          <p:cNvSpPr/>
          <p:nvPr/>
        </p:nvSpPr>
        <p:spPr>
          <a:xfrm>
            <a:off x="600013" y="3102867"/>
            <a:ext cx="818686" cy="333617"/>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568" b="0" i="0" u="none" strike="noStrike" kern="0" cap="none" spc="49" normalizeH="0" baseline="0" noProof="0">
                <a:ln>
                  <a:noFill/>
                </a:ln>
                <a:solidFill>
                  <a:srgbClr val="353535">
                    <a:lumMod val="40000"/>
                    <a:lumOff val="60000"/>
                  </a:srgbClr>
                </a:solidFill>
                <a:effectLst/>
                <a:uLnTx/>
                <a:uFillTx/>
                <a:latin typeface="Segoe UI" panose="020B0502040204020203" pitchFamily="34" charset="0"/>
                <a:ea typeface="+mn-ea"/>
                <a:cs typeface="Segoe UI" panose="020B0502040204020203" pitchFamily="34" charset="0"/>
              </a:rPr>
              <a:t>Hybrid</a:t>
            </a:r>
          </a:p>
        </p:txBody>
      </p:sp>
      <p:sp>
        <p:nvSpPr>
          <p:cNvPr id="93" name="Rectangle 92">
            <a:extLst>
              <a:ext uri="{FF2B5EF4-FFF2-40B4-BE49-F238E27FC236}">
                <a16:creationId xmlns:a16="http://schemas.microsoft.com/office/drawing/2014/main" id="{1F09D33A-7652-4476-AC65-D2723CB89576}"/>
              </a:ext>
            </a:extLst>
          </p:cNvPr>
          <p:cNvSpPr/>
          <p:nvPr/>
        </p:nvSpPr>
        <p:spPr>
          <a:xfrm>
            <a:off x="412719" y="1791255"/>
            <a:ext cx="1193275" cy="333617"/>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568" b="0" i="0" u="none" strike="noStrike" kern="0" cap="none" spc="49" normalizeH="0" baseline="0" noProof="0">
                <a:ln>
                  <a:noFill/>
                </a:ln>
                <a:solidFill>
                  <a:srgbClr val="353535">
                    <a:lumMod val="40000"/>
                    <a:lumOff val="60000"/>
                  </a:srgbClr>
                </a:solidFill>
                <a:effectLst/>
                <a:uLnTx/>
                <a:uFillTx/>
                <a:latin typeface="Segoe UI" panose="020B0502040204020203" pitchFamily="34" charset="0"/>
                <a:ea typeface="+mn-ea"/>
                <a:cs typeface="Segoe UI" panose="020B0502040204020203" pitchFamily="34" charset="0"/>
              </a:rPr>
              <a:t>Productive</a:t>
            </a:r>
          </a:p>
        </p:txBody>
      </p:sp>
      <p:sp>
        <p:nvSpPr>
          <p:cNvPr id="94" name="speedometer_2">
            <a:extLst>
              <a:ext uri="{FF2B5EF4-FFF2-40B4-BE49-F238E27FC236}">
                <a16:creationId xmlns:a16="http://schemas.microsoft.com/office/drawing/2014/main" id="{C66B6F8E-3B6A-4D8E-AF1A-5DB38875608B}"/>
              </a:ext>
            </a:extLst>
          </p:cNvPr>
          <p:cNvSpPr>
            <a:spLocks noChangeAspect="1" noEditPoints="1"/>
          </p:cNvSpPr>
          <p:nvPr/>
        </p:nvSpPr>
        <p:spPr bwMode="auto">
          <a:xfrm>
            <a:off x="800949" y="1160459"/>
            <a:ext cx="431098" cy="431096"/>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28575">
            <a:solidFill>
              <a:srgbClr val="B3B2B4"/>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nvGrpSpPr>
          <p:cNvPr id="100" name="Group 99">
            <a:extLst>
              <a:ext uri="{FF2B5EF4-FFF2-40B4-BE49-F238E27FC236}">
                <a16:creationId xmlns:a16="http://schemas.microsoft.com/office/drawing/2014/main" id="{407C8F82-925F-4342-9824-1D96908E08E1}"/>
              </a:ext>
            </a:extLst>
          </p:cNvPr>
          <p:cNvGrpSpPr/>
          <p:nvPr/>
        </p:nvGrpSpPr>
        <p:grpSpPr>
          <a:xfrm>
            <a:off x="775290" y="2524056"/>
            <a:ext cx="451261" cy="440761"/>
            <a:chOff x="2088630" y="3287843"/>
            <a:chExt cx="429718" cy="419725"/>
          </a:xfrm>
          <a:noFill/>
        </p:grpSpPr>
        <p:sp>
          <p:nvSpPr>
            <p:cNvPr id="102" name="Rectangle 101">
              <a:extLst>
                <a:ext uri="{FF2B5EF4-FFF2-40B4-BE49-F238E27FC236}">
                  <a16:creationId xmlns:a16="http://schemas.microsoft.com/office/drawing/2014/main" id="{9220230F-20DF-40DA-A6AA-6C38E47DBA31}"/>
                </a:ext>
              </a:extLst>
            </p:cNvPr>
            <p:cNvSpPr/>
            <p:nvPr/>
          </p:nvSpPr>
          <p:spPr bwMode="auto">
            <a:xfrm>
              <a:off x="2213548" y="3287843"/>
              <a:ext cx="304800" cy="304800"/>
            </a:xfrm>
            <a:prstGeom prst="rect">
              <a:avLst/>
            </a:prstGeom>
            <a:noFill/>
            <a:ln w="28575">
              <a:solidFill>
                <a:srgbClr val="B3B2B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03" name="Rectangle 102">
              <a:extLst>
                <a:ext uri="{FF2B5EF4-FFF2-40B4-BE49-F238E27FC236}">
                  <a16:creationId xmlns:a16="http://schemas.microsoft.com/office/drawing/2014/main" id="{45BA0F79-6846-48AF-8284-BFA9A30557EE}"/>
                </a:ext>
              </a:extLst>
            </p:cNvPr>
            <p:cNvSpPr/>
            <p:nvPr/>
          </p:nvSpPr>
          <p:spPr bwMode="auto">
            <a:xfrm>
              <a:off x="2088630" y="3402768"/>
              <a:ext cx="304800" cy="304800"/>
            </a:xfrm>
            <a:prstGeom prst="rect">
              <a:avLst/>
            </a:prstGeom>
            <a:noFill/>
            <a:ln w="28575">
              <a:solidFill>
                <a:srgbClr val="B3B2B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pic>
        <p:nvPicPr>
          <p:cNvPr id="32" name="Picture 28"/>
          <p:cNvPicPr>
            <a:picLocks noChangeAspect="1"/>
          </p:cNvPicPr>
          <p:nvPr/>
        </p:nvPicPr>
        <p:blipFill rotWithShape="1">
          <a:blip r:embed="rId3" cstate="screen">
            <a:extLst>
              <a:ext uri="{28A0092B-C50C-407E-A947-70E740481C1C}">
                <a14:useLocalDpi xmlns:a14="http://schemas.microsoft.com/office/drawing/2010/main" val="0"/>
              </a:ext>
            </a:extLst>
          </a:blip>
          <a:srcRect/>
          <a:stretch/>
        </p:blipFill>
        <p:spPr>
          <a:xfrm>
            <a:off x="10904675" y="2964155"/>
            <a:ext cx="612165" cy="545334"/>
          </a:xfrm>
          <a:prstGeom prst="rect">
            <a:avLst/>
          </a:prstGeom>
        </p:spPr>
      </p:pic>
      <p:sp>
        <p:nvSpPr>
          <p:cNvPr id="33" name="Rectangle 32"/>
          <p:cNvSpPr/>
          <p:nvPr/>
        </p:nvSpPr>
        <p:spPr>
          <a:xfrm>
            <a:off x="10812917" y="3533510"/>
            <a:ext cx="795681" cy="343378"/>
          </a:xfrm>
          <a:prstGeom prst="rect">
            <a:avLst/>
          </a:prstGeom>
        </p:spPr>
        <p:txBody>
          <a:bodyPr wrap="square">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505050"/>
                </a:solidFill>
                <a:effectLst/>
                <a:uLnTx/>
                <a:uFillTx/>
                <a:latin typeface="Segoe UI Semilight"/>
                <a:ea typeface="+mn-ea"/>
                <a:cs typeface="+mn-cs"/>
              </a:rPr>
              <a:t>HIPAA / HITECH Act</a:t>
            </a:r>
          </a:p>
        </p:txBody>
      </p:sp>
      <p:sp>
        <p:nvSpPr>
          <p:cNvPr id="34" name="Rectangle 33"/>
          <p:cNvSpPr/>
          <p:nvPr/>
        </p:nvSpPr>
        <p:spPr>
          <a:xfrm>
            <a:off x="8279499" y="4449032"/>
            <a:ext cx="742073" cy="217849"/>
          </a:xfrm>
          <a:prstGeom prst="rect">
            <a:avLst/>
          </a:prstGeom>
        </p:spPr>
        <p:txBody>
          <a:bodyPr wrap="square">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505050"/>
                </a:solidFill>
                <a:effectLst/>
                <a:uLnTx/>
                <a:uFillTx/>
                <a:latin typeface="Segoe UI Semilight"/>
                <a:ea typeface="+mn-ea"/>
                <a:cs typeface="+mn-cs"/>
              </a:rPr>
              <a:t>FERPA</a:t>
            </a:r>
          </a:p>
        </p:txBody>
      </p:sp>
      <p:pic>
        <p:nvPicPr>
          <p:cNvPr id="40" name="Picture 39"/>
          <p:cNvPicPr>
            <a:picLocks noChangeAspect="1"/>
          </p:cNvPicPr>
          <p:nvPr/>
        </p:nvPicPr>
        <p:blipFill>
          <a:blip r:embed="rId4" cstate="screen">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435227" y="3963540"/>
            <a:ext cx="430617" cy="430617"/>
          </a:xfrm>
          <a:prstGeom prst="rect">
            <a:avLst/>
          </a:prstGeom>
        </p:spPr>
      </p:pic>
      <p:pic>
        <p:nvPicPr>
          <p:cNvPr id="41" name="Picture 40"/>
          <p:cNvPicPr>
            <a:picLocks noChangeAspect="1"/>
          </p:cNvPicPr>
          <p:nvPr/>
        </p:nvPicPr>
        <p:blipFill>
          <a:blip r:embed="rId5" cstate="screen">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284897" y="4066084"/>
            <a:ext cx="559158" cy="225528"/>
          </a:xfrm>
          <a:prstGeom prst="rect">
            <a:avLst/>
          </a:prstGeom>
        </p:spPr>
      </p:pic>
      <p:sp>
        <p:nvSpPr>
          <p:cNvPr id="42" name="Rectangle 41"/>
          <p:cNvSpPr/>
          <p:nvPr/>
        </p:nvSpPr>
        <p:spPr>
          <a:xfrm>
            <a:off x="4028159" y="4449032"/>
            <a:ext cx="1072634" cy="343378"/>
          </a:xfrm>
          <a:prstGeom prst="rect">
            <a:avLst/>
          </a:prstGeom>
        </p:spPr>
        <p:txBody>
          <a:bodyPr wrap="square">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505050"/>
                </a:solidFill>
                <a:effectLst/>
                <a:uLnTx/>
                <a:uFillTx/>
                <a:latin typeface="Segoe UI Semilight"/>
                <a:ea typeface="+mn-ea"/>
                <a:cs typeface="+mn-cs"/>
              </a:rPr>
              <a:t>GxP</a:t>
            </a:r>
          </a:p>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505050"/>
                </a:solidFill>
                <a:effectLst/>
                <a:uLnTx/>
                <a:uFillTx/>
                <a:latin typeface="Segoe UI Semilight"/>
                <a:ea typeface="+mn-ea"/>
                <a:cs typeface="+mn-cs"/>
              </a:rPr>
              <a:t>21 CFR Part 11</a:t>
            </a:r>
          </a:p>
        </p:txBody>
      </p:sp>
      <p:pic>
        <p:nvPicPr>
          <p:cNvPr id="43" name="Picture 42"/>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2954514" y="963637"/>
            <a:ext cx="529632" cy="530752"/>
          </a:xfrm>
          <a:prstGeom prst="rect">
            <a:avLst/>
          </a:prstGeom>
        </p:spPr>
      </p:pic>
      <p:sp>
        <p:nvSpPr>
          <p:cNvPr id="44" name="Rectangle 43"/>
          <p:cNvSpPr/>
          <p:nvPr/>
        </p:nvSpPr>
        <p:spPr>
          <a:xfrm>
            <a:off x="2935716" y="1549155"/>
            <a:ext cx="567229" cy="150842"/>
          </a:xfrm>
          <a:prstGeom prst="rect">
            <a:avLst/>
          </a:prstGeom>
        </p:spPr>
        <p:txBody>
          <a:bodyPr wrap="none" lIns="0" tIns="0" rIns="0" bIns="0">
            <a:noAutofit/>
          </a:bodyPr>
          <a:lstStyle/>
          <a:p>
            <a:pPr marL="0" marR="0" lvl="0" indent="0" algn="ctr" defTabSz="597032"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dirty="0">
                <a:ln>
                  <a:noFill/>
                </a:ln>
                <a:solidFill>
                  <a:srgbClr val="505050"/>
                </a:solidFill>
                <a:effectLst/>
                <a:uLnTx/>
                <a:uFillTx/>
                <a:latin typeface="Segoe UI Semilight"/>
                <a:ea typeface="+mn-ea"/>
                <a:cs typeface="+mn-cs"/>
              </a:rPr>
              <a:t>ISO 27001</a:t>
            </a:r>
          </a:p>
        </p:txBody>
      </p:sp>
      <p:pic>
        <p:nvPicPr>
          <p:cNvPr id="45" name="Picture 44"/>
          <p:cNvPicPr>
            <a:picLocks noChangeAspect="1"/>
          </p:cNvPicPr>
          <p:nvPr/>
        </p:nvPicPr>
        <p:blipFill>
          <a:blip r:embed="rId7" cstate="screen">
            <a:extLst>
              <a:ext uri="{28A0092B-C50C-407E-A947-70E740481C1C}">
                <a14:useLocalDpi xmlns:a14="http://schemas.microsoft.com/office/drawing/2010/main" val="0"/>
              </a:ext>
            </a:extLst>
          </a:blip>
          <a:stretch>
            <a:fillRect/>
          </a:stretch>
        </p:blipFill>
        <p:spPr>
          <a:xfrm>
            <a:off x="10906305" y="965736"/>
            <a:ext cx="575164" cy="526556"/>
          </a:xfrm>
          <a:prstGeom prst="rect">
            <a:avLst/>
          </a:prstGeom>
        </p:spPr>
      </p:pic>
      <p:sp>
        <p:nvSpPr>
          <p:cNvPr id="47" name="Rectangle 46"/>
          <p:cNvSpPr/>
          <p:nvPr/>
        </p:nvSpPr>
        <p:spPr>
          <a:xfrm>
            <a:off x="10820711" y="1549155"/>
            <a:ext cx="746353" cy="150842"/>
          </a:xfrm>
          <a:prstGeom prst="rect">
            <a:avLst/>
          </a:prstGeom>
        </p:spPr>
        <p:txBody>
          <a:bodyPr wrap="none" lIns="0" tIns="0" rIns="0" bIns="0">
            <a:noAutofit/>
          </a:bodyPr>
          <a:lstStyle/>
          <a:p>
            <a:pPr marL="0" marR="0" lvl="0" indent="0" algn="ctr" defTabSz="597032"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505050"/>
                </a:solidFill>
                <a:effectLst/>
                <a:uLnTx/>
                <a:uFillTx/>
                <a:latin typeface="Segoe UI Semilight"/>
                <a:ea typeface="+mn-ea"/>
                <a:cs typeface="+mn-cs"/>
              </a:rPr>
              <a:t>SOC 1 Type 2</a:t>
            </a:r>
          </a:p>
        </p:txBody>
      </p:sp>
      <p:pic>
        <p:nvPicPr>
          <p:cNvPr id="48" name="Picture 14" descr="http://www.theauditpeople.com/sites/default/files/pictures/iso-logo.png"/>
          <p:cNvPicPr>
            <a:picLocks noChangeAspect="1" noChangeArrowheads="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890132" y="1007558"/>
            <a:ext cx="586214" cy="442914"/>
          </a:xfrm>
          <a:prstGeom prst="rect">
            <a:avLst/>
          </a:prstGeom>
          <a:noFill/>
          <a:extLst>
            <a:ext uri="{909E8E84-426E-40DD-AFC4-6F175D3DCCD1}">
              <a14:hiddenFill xmlns:a14="http://schemas.microsoft.com/office/drawing/2010/main">
                <a:solidFill>
                  <a:srgbClr val="FFFFFF"/>
                </a:solidFill>
              </a14:hiddenFill>
            </a:ext>
          </a:extLst>
        </p:spPr>
      </p:pic>
      <p:sp>
        <p:nvSpPr>
          <p:cNvPr id="49" name="Rectangle 48"/>
          <p:cNvSpPr/>
          <p:nvPr/>
        </p:nvSpPr>
        <p:spPr>
          <a:xfrm>
            <a:off x="4899625" y="1549155"/>
            <a:ext cx="567228" cy="150842"/>
          </a:xfrm>
          <a:prstGeom prst="rect">
            <a:avLst/>
          </a:prstGeom>
        </p:spPr>
        <p:txBody>
          <a:bodyPr wrap="none" lIns="0" tIns="0" rIns="0" bIns="0">
            <a:noAutofit/>
          </a:bodyPr>
          <a:lstStyle/>
          <a:p>
            <a:pPr marL="0" marR="0" lvl="0" indent="0" algn="ctr" defTabSz="597032"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505050"/>
                </a:solidFill>
                <a:effectLst/>
                <a:uLnTx/>
                <a:uFillTx/>
                <a:latin typeface="Segoe UI Semilight"/>
                <a:ea typeface="+mn-ea"/>
                <a:cs typeface="+mn-cs"/>
              </a:rPr>
              <a:t>ISO 27018</a:t>
            </a:r>
          </a:p>
        </p:txBody>
      </p:sp>
      <p:pic>
        <p:nvPicPr>
          <p:cNvPr id="50" name="Picture 49"/>
          <p:cNvPicPr>
            <a:picLocks noChangeAspect="1"/>
          </p:cNvPicPr>
          <p:nvPr/>
        </p:nvPicPr>
        <p:blipFill>
          <a:blip r:embed="rId9" cstate="screen">
            <a:extLst>
              <a:ext uri="{28A0092B-C50C-407E-A947-70E740481C1C}">
                <a14:useLocalDpi xmlns:a14="http://schemas.microsoft.com/office/drawing/2010/main" val="0"/>
              </a:ext>
            </a:extLst>
          </a:blip>
          <a:stretch>
            <a:fillRect/>
          </a:stretch>
        </p:blipFill>
        <p:spPr>
          <a:xfrm>
            <a:off x="6758641" y="1931301"/>
            <a:ext cx="778358" cy="298452"/>
          </a:xfrm>
          <a:prstGeom prst="rect">
            <a:avLst/>
          </a:prstGeom>
        </p:spPr>
      </p:pic>
      <p:sp>
        <p:nvSpPr>
          <p:cNvPr id="51" name="Rectangle 50"/>
          <p:cNvSpPr/>
          <p:nvPr/>
        </p:nvSpPr>
        <p:spPr>
          <a:xfrm>
            <a:off x="6733791" y="2347296"/>
            <a:ext cx="828059" cy="301684"/>
          </a:xfrm>
          <a:prstGeom prst="rect">
            <a:avLst/>
          </a:prstGeom>
        </p:spPr>
        <p:txBody>
          <a:bodyPr wrap="none" lIns="0" tIns="0" rIns="0" bIns="0">
            <a:noAutofit/>
          </a:bodyPr>
          <a:lstStyle/>
          <a:p>
            <a:pPr marL="0" marR="0" lvl="0" indent="0" algn="ctr" defTabSz="597032"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505050"/>
                </a:solidFill>
                <a:effectLst/>
                <a:uLnTx/>
                <a:uFillTx/>
                <a:latin typeface="Segoe UI Semilight"/>
                <a:ea typeface="+mn-ea"/>
                <a:cs typeface="+mn-cs"/>
              </a:rPr>
              <a:t>CSA STAR</a:t>
            </a:r>
          </a:p>
          <a:p>
            <a:pPr marL="0" marR="0" lvl="0" indent="0" algn="ctr" defTabSz="597032"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505050"/>
                </a:solidFill>
                <a:effectLst/>
                <a:uLnTx/>
                <a:uFillTx/>
                <a:latin typeface="Segoe UI Semilight"/>
                <a:ea typeface="+mn-ea"/>
                <a:cs typeface="+mn-cs"/>
              </a:rPr>
              <a:t>Self-Assessment</a:t>
            </a:r>
          </a:p>
          <a:p>
            <a:pPr marL="0" marR="0" lvl="0" indent="0" algn="ctr" defTabSz="597032" rtl="0" eaLnBrk="1" fontAlgn="ctr" latinLnBrk="0" hangingPunct="1">
              <a:lnSpc>
                <a:spcPct val="100000"/>
              </a:lnSpc>
              <a:spcBef>
                <a:spcPts val="0"/>
              </a:spcBef>
              <a:spcAft>
                <a:spcPts val="0"/>
              </a:spcAft>
              <a:buClrTx/>
              <a:buSzTx/>
              <a:buFontTx/>
              <a:buNone/>
              <a:tabLst/>
              <a:defRPr/>
            </a:pPr>
            <a:endParaRPr kumimoji="0" lang="en-US" sz="800" b="1" i="0" u="none" strike="noStrike" kern="0" cap="none" spc="0" normalizeH="0" baseline="0" noProof="0">
              <a:ln>
                <a:noFill/>
              </a:ln>
              <a:solidFill>
                <a:srgbClr val="505050"/>
              </a:solidFill>
              <a:effectLst/>
              <a:uLnTx/>
              <a:uFillTx/>
              <a:latin typeface="Segoe UI Semilight"/>
              <a:ea typeface="+mn-ea"/>
              <a:cs typeface="+mn-cs"/>
            </a:endParaRPr>
          </a:p>
        </p:txBody>
      </p:sp>
      <p:pic>
        <p:nvPicPr>
          <p:cNvPr id="52" name="Picture 51"/>
          <p:cNvPicPr>
            <a:picLocks noChangeAspect="1"/>
          </p:cNvPicPr>
          <p:nvPr/>
        </p:nvPicPr>
        <p:blipFill>
          <a:blip r:embed="rId10" cstate="screen">
            <a:extLst>
              <a:ext uri="{28A0092B-C50C-407E-A947-70E740481C1C}">
                <a14:useLocalDpi xmlns:a14="http://schemas.microsoft.com/office/drawing/2010/main" val="0"/>
              </a:ext>
            </a:extLst>
          </a:blip>
          <a:stretch>
            <a:fillRect/>
          </a:stretch>
        </p:blipFill>
        <p:spPr>
          <a:xfrm>
            <a:off x="8847423" y="5139357"/>
            <a:ext cx="647522" cy="211918"/>
          </a:xfrm>
          <a:prstGeom prst="rect">
            <a:avLst/>
          </a:prstGeom>
        </p:spPr>
      </p:pic>
      <p:sp>
        <p:nvSpPr>
          <p:cNvPr id="53" name="Rectangle 52"/>
          <p:cNvSpPr/>
          <p:nvPr/>
        </p:nvSpPr>
        <p:spPr>
          <a:xfrm>
            <a:off x="8862521" y="5476403"/>
            <a:ext cx="617326" cy="312093"/>
          </a:xfrm>
          <a:prstGeom prst="rect">
            <a:avLst/>
          </a:prstGeom>
        </p:spPr>
        <p:txBody>
          <a:bodyPr wrap="square" anchor="ctr">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Singapore</a:t>
            </a:r>
          </a:p>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MTCS</a:t>
            </a:r>
          </a:p>
        </p:txBody>
      </p:sp>
      <p:sp>
        <p:nvSpPr>
          <p:cNvPr id="54" name="Rectangle 53"/>
          <p:cNvSpPr/>
          <p:nvPr/>
        </p:nvSpPr>
        <p:spPr>
          <a:xfrm>
            <a:off x="5008826" y="5476403"/>
            <a:ext cx="562359" cy="312093"/>
          </a:xfrm>
          <a:prstGeom prst="rect">
            <a:avLst/>
          </a:prstGeom>
        </p:spPr>
        <p:txBody>
          <a:bodyPr wrap="square" anchor="ctr">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UK </a:t>
            </a:r>
          </a:p>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G-Cloud</a:t>
            </a:r>
          </a:p>
        </p:txBody>
      </p:sp>
      <p:pic>
        <p:nvPicPr>
          <p:cNvPr id="55" name="Picture 54"/>
          <p:cNvPicPr>
            <a:picLocks noChangeAspect="1"/>
          </p:cNvPicPr>
          <p:nvPr/>
        </p:nvPicPr>
        <p:blipFill>
          <a:blip r:embed="rId11" cstate="screen">
            <a:extLst>
              <a:ext uri="{28A0092B-C50C-407E-A947-70E740481C1C}">
                <a14:useLocalDpi xmlns:a14="http://schemas.microsoft.com/office/drawing/2010/main" val="0"/>
              </a:ext>
            </a:extLst>
          </a:blip>
          <a:stretch>
            <a:fillRect/>
          </a:stretch>
        </p:blipFill>
        <p:spPr>
          <a:xfrm>
            <a:off x="5110720" y="5066031"/>
            <a:ext cx="358570" cy="358569"/>
          </a:xfrm>
          <a:prstGeom prst="rect">
            <a:avLst/>
          </a:prstGeom>
        </p:spPr>
      </p:pic>
      <p:sp>
        <p:nvSpPr>
          <p:cNvPr id="56" name="Rectangle 55"/>
          <p:cNvSpPr/>
          <p:nvPr/>
        </p:nvSpPr>
        <p:spPr>
          <a:xfrm>
            <a:off x="9825378" y="5476403"/>
            <a:ext cx="638708" cy="306000"/>
          </a:xfrm>
          <a:prstGeom prst="rect">
            <a:avLst/>
          </a:prstGeom>
        </p:spPr>
        <p:txBody>
          <a:bodyPr wrap="square" anchor="ctr">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Australia</a:t>
            </a:r>
          </a:p>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IRAP/CCSL</a:t>
            </a:r>
          </a:p>
        </p:txBody>
      </p:sp>
      <p:pic>
        <p:nvPicPr>
          <p:cNvPr id="57" name="Picture 56" descr="IRAP logo">
            <a:hlinkClick r:id="rId12"/>
          </p:cNvPr>
          <p:cNvPicPr/>
          <p:nvPr/>
        </p:nvPicPr>
        <p:blipFill>
          <a:blip r:embed="rId13" cstate="screen">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909734" y="5090058"/>
            <a:ext cx="469996" cy="310512"/>
          </a:xfrm>
          <a:prstGeom prst="rect">
            <a:avLst/>
          </a:prstGeom>
          <a:noFill/>
          <a:ln>
            <a:noFill/>
          </a:ln>
        </p:spPr>
      </p:pic>
      <p:pic>
        <p:nvPicPr>
          <p:cNvPr id="58" name="Picture 57" descr="FISC : The Center for Financial Industry Infomation System">
            <a:hlinkClick r:id="rId14" tooltip="&quot;FISC HOME&quot;"/>
          </p:cNvPr>
          <p:cNvPicPr/>
          <p:nvPr/>
        </p:nvPicPr>
        <p:blipFill rotWithShape="1">
          <a:blip r:embed="rId15" cstate="screen">
            <a:clrChange>
              <a:clrFrom>
                <a:srgbClr val="FFFFFB"/>
              </a:clrFrom>
              <a:clrTo>
                <a:srgbClr val="FFFFFB">
                  <a:alpha val="0"/>
                </a:srgbClr>
              </a:clrTo>
            </a:clrChange>
            <a:extLst>
              <a:ext uri="{28A0092B-C50C-407E-A947-70E740481C1C}">
                <a14:useLocalDpi xmlns:a14="http://schemas.microsoft.com/office/drawing/2010/main" val="0"/>
              </a:ext>
            </a:extLst>
          </a:blip>
          <a:srcRect/>
          <a:stretch/>
        </p:blipFill>
        <p:spPr bwMode="auto">
          <a:xfrm>
            <a:off x="9654743" y="3122422"/>
            <a:ext cx="551550" cy="228802"/>
          </a:xfrm>
          <a:prstGeom prst="rect">
            <a:avLst/>
          </a:prstGeom>
          <a:noFill/>
          <a:ln>
            <a:noFill/>
          </a:ln>
        </p:spPr>
      </p:pic>
      <p:sp>
        <p:nvSpPr>
          <p:cNvPr id="59" name="Rectangle 58"/>
          <p:cNvSpPr/>
          <p:nvPr/>
        </p:nvSpPr>
        <p:spPr>
          <a:xfrm>
            <a:off x="9550934" y="3533510"/>
            <a:ext cx="759168" cy="217849"/>
          </a:xfrm>
          <a:prstGeom prst="rect">
            <a:avLst/>
          </a:prstGeom>
        </p:spPr>
        <p:txBody>
          <a:bodyPr wrap="square">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505050"/>
                </a:solidFill>
                <a:effectLst/>
                <a:uLnTx/>
                <a:uFillTx/>
                <a:latin typeface="Segoe UI Semilight"/>
                <a:ea typeface="+mn-ea"/>
                <a:cs typeface="+mn-cs"/>
              </a:rPr>
              <a:t>FISC Japan</a:t>
            </a:r>
          </a:p>
        </p:txBody>
      </p:sp>
      <p:pic>
        <p:nvPicPr>
          <p:cNvPr id="60" name="Picture 59" descr="http://ts1.mm.bing.net/th?&amp;id=HN.607999990459468225&amp;w=300&amp;h=300&amp;c=0&amp;pid=1.9&amp;rs=0&amp;p=0"/>
          <p:cNvPicPr/>
          <p:nvPr/>
        </p:nvPicPr>
        <p:blipFill>
          <a:blip r:embed="rId16" cstate="screen">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963367" y="5027363"/>
            <a:ext cx="477089" cy="435906"/>
          </a:xfrm>
          <a:prstGeom prst="rect">
            <a:avLst/>
          </a:prstGeom>
          <a:noFill/>
          <a:ln>
            <a:noFill/>
          </a:ln>
        </p:spPr>
      </p:pic>
      <p:sp>
        <p:nvSpPr>
          <p:cNvPr id="61" name="Rectangle 60"/>
          <p:cNvSpPr/>
          <p:nvPr/>
        </p:nvSpPr>
        <p:spPr>
          <a:xfrm>
            <a:off x="10801997" y="5476403"/>
            <a:ext cx="799829" cy="312093"/>
          </a:xfrm>
          <a:prstGeom prst="rect">
            <a:avLst/>
          </a:prstGeom>
        </p:spPr>
        <p:txBody>
          <a:bodyPr wrap="square" anchor="ctr">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 New Zealand </a:t>
            </a:r>
          </a:p>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GCIO</a:t>
            </a:r>
          </a:p>
        </p:txBody>
      </p:sp>
      <p:pic>
        <p:nvPicPr>
          <p:cNvPr id="62" name="Picture 8" descr="image002"/>
          <p:cNvPicPr>
            <a:picLocks noChangeAspect="1" noChangeArrowheads="1"/>
          </p:cNvPicPr>
          <p:nvPr/>
        </p:nvPicPr>
        <p:blipFill>
          <a:blip r:embed="rId17" cstate="screen">
            <a:clrChange>
              <a:clrFrom>
                <a:srgbClr val="FFFFFD"/>
              </a:clrFrom>
              <a:clrTo>
                <a:srgbClr val="FFFFFD">
                  <a:alpha val="0"/>
                </a:srgbClr>
              </a:clrTo>
            </a:clrChange>
            <a:extLst>
              <a:ext uri="{28A0092B-C50C-407E-A947-70E740481C1C}">
                <a14:useLocalDpi xmlns:a14="http://schemas.microsoft.com/office/drawing/2010/main" val="0"/>
              </a:ext>
            </a:extLst>
          </a:blip>
          <a:srcRect/>
          <a:stretch>
            <a:fillRect/>
          </a:stretch>
        </p:blipFill>
        <p:spPr bwMode="auto">
          <a:xfrm>
            <a:off x="7039585" y="5028456"/>
            <a:ext cx="433722" cy="4337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 name="Rectangle 62"/>
          <p:cNvSpPr/>
          <p:nvPr/>
        </p:nvSpPr>
        <p:spPr>
          <a:xfrm>
            <a:off x="6952024" y="5476403"/>
            <a:ext cx="608845" cy="312093"/>
          </a:xfrm>
          <a:prstGeom prst="rect">
            <a:avLst/>
          </a:prstGeom>
        </p:spPr>
        <p:txBody>
          <a:bodyPr wrap="square" anchor="ctr">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China</a:t>
            </a:r>
          </a:p>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GB 18030</a:t>
            </a:r>
          </a:p>
        </p:txBody>
      </p:sp>
      <p:sp>
        <p:nvSpPr>
          <p:cNvPr id="64" name="Rectangle 63"/>
          <p:cNvSpPr/>
          <p:nvPr/>
        </p:nvSpPr>
        <p:spPr>
          <a:xfrm>
            <a:off x="3886470" y="5476403"/>
            <a:ext cx="792363" cy="306001"/>
          </a:xfrm>
          <a:prstGeom prst="rect">
            <a:avLst/>
          </a:prstGeom>
        </p:spPr>
        <p:txBody>
          <a:bodyPr wrap="square" anchor="ctr">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EU</a:t>
            </a:r>
          </a:p>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Model Clauses</a:t>
            </a:r>
          </a:p>
        </p:txBody>
      </p:sp>
      <p:pic>
        <p:nvPicPr>
          <p:cNvPr id="65" name="Picture 64"/>
          <p:cNvPicPr>
            <a:picLocks noChangeAspect="1"/>
          </p:cNvPicPr>
          <p:nvPr/>
        </p:nvPicPr>
        <p:blipFill>
          <a:blip r:embed="rId18" cstate="screen">
            <a:extLst>
              <a:ext uri="{28A0092B-C50C-407E-A947-70E740481C1C}">
                <a14:useLocalDpi xmlns:a14="http://schemas.microsoft.com/office/drawing/2010/main" val="0"/>
              </a:ext>
            </a:extLst>
          </a:blip>
          <a:stretch>
            <a:fillRect/>
          </a:stretch>
        </p:blipFill>
        <p:spPr>
          <a:xfrm>
            <a:off x="4005892" y="5053528"/>
            <a:ext cx="553519" cy="383571"/>
          </a:xfrm>
          <a:prstGeom prst="rect">
            <a:avLst/>
          </a:prstGeom>
        </p:spPr>
      </p:pic>
      <p:sp>
        <p:nvSpPr>
          <p:cNvPr id="66" name="Rectangle 65"/>
          <p:cNvSpPr/>
          <p:nvPr/>
        </p:nvSpPr>
        <p:spPr>
          <a:xfrm>
            <a:off x="4034465" y="6392184"/>
            <a:ext cx="496372" cy="312093"/>
          </a:xfrm>
          <a:prstGeom prst="rect">
            <a:avLst/>
          </a:prstGeom>
        </p:spPr>
        <p:txBody>
          <a:bodyPr wrap="square" anchor="ctr">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ENISA</a:t>
            </a:r>
          </a:p>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IAF</a:t>
            </a:r>
          </a:p>
        </p:txBody>
      </p:sp>
      <p:pic>
        <p:nvPicPr>
          <p:cNvPr id="67" name="Picture 66"/>
          <p:cNvPicPr>
            <a:picLocks noChangeAspect="1"/>
          </p:cNvPicPr>
          <p:nvPr/>
        </p:nvPicPr>
        <p:blipFill>
          <a:blip r:embed="rId19" cstate="screen">
            <a:extLst>
              <a:ext uri="{28A0092B-C50C-407E-A947-70E740481C1C}">
                <a14:useLocalDpi xmlns:a14="http://schemas.microsoft.com/office/drawing/2010/main" val="0"/>
              </a:ext>
            </a:extLst>
          </a:blip>
          <a:stretch>
            <a:fillRect/>
          </a:stretch>
        </p:blipFill>
        <p:spPr>
          <a:xfrm>
            <a:off x="4074704" y="5965120"/>
            <a:ext cx="415895" cy="392604"/>
          </a:xfrm>
          <a:prstGeom prst="rect">
            <a:avLst/>
          </a:prstGeom>
        </p:spPr>
      </p:pic>
      <p:pic>
        <p:nvPicPr>
          <p:cNvPr id="68" name="Picture 67"/>
          <p:cNvPicPr>
            <a:picLocks noChangeAspect="1"/>
          </p:cNvPicPr>
          <p:nvPr/>
        </p:nvPicPr>
        <p:blipFill>
          <a:blip r:embed="rId20" cstate="screen">
            <a:extLst>
              <a:ext uri="{28A0092B-C50C-407E-A947-70E740481C1C}">
                <a14:useLocalDpi xmlns:a14="http://schemas.microsoft.com/office/drawing/2010/main" val="0"/>
              </a:ext>
            </a:extLst>
          </a:blip>
          <a:stretch>
            <a:fillRect/>
          </a:stretch>
        </p:blipFill>
        <p:spPr>
          <a:xfrm>
            <a:off x="2970317" y="5116588"/>
            <a:ext cx="429327" cy="257458"/>
          </a:xfrm>
          <a:prstGeom prst="rect">
            <a:avLst/>
          </a:prstGeom>
        </p:spPr>
      </p:pic>
      <p:sp>
        <p:nvSpPr>
          <p:cNvPr id="69" name="Rectangle 68"/>
          <p:cNvSpPr/>
          <p:nvPr/>
        </p:nvSpPr>
        <p:spPr>
          <a:xfrm>
            <a:off x="2853063" y="5476403"/>
            <a:ext cx="663834" cy="312093"/>
          </a:xfrm>
          <a:prstGeom prst="rect">
            <a:avLst/>
          </a:prstGeom>
        </p:spPr>
        <p:txBody>
          <a:bodyPr wrap="square" anchor="ctr">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Argentina </a:t>
            </a:r>
            <a:br>
              <a:rPr kumimoji="0" lang="en-US" sz="700" b="1" i="0" u="none" strike="noStrike" kern="0" cap="none" spc="0" normalizeH="0" baseline="0" noProof="0">
                <a:ln>
                  <a:noFill/>
                </a:ln>
                <a:solidFill>
                  <a:srgbClr val="505050"/>
                </a:solidFill>
                <a:effectLst/>
                <a:uLnTx/>
                <a:uFillTx/>
                <a:latin typeface="Segoe UI Semilight"/>
                <a:ea typeface="+mn-ea"/>
                <a:cs typeface="+mn-cs"/>
              </a:rPr>
            </a:br>
            <a:r>
              <a:rPr kumimoji="0" lang="en-US" sz="700" b="1" i="0" u="none" strike="noStrike" kern="0" cap="none" spc="0" normalizeH="0" baseline="0" noProof="0">
                <a:ln>
                  <a:noFill/>
                </a:ln>
                <a:solidFill>
                  <a:srgbClr val="505050"/>
                </a:solidFill>
                <a:effectLst/>
                <a:uLnTx/>
                <a:uFillTx/>
                <a:latin typeface="Segoe UI Semilight"/>
                <a:ea typeface="+mn-ea"/>
                <a:cs typeface="+mn-cs"/>
              </a:rPr>
              <a:t>PDPA</a:t>
            </a:r>
          </a:p>
        </p:txBody>
      </p:sp>
      <p:pic>
        <p:nvPicPr>
          <p:cNvPr id="70" name="Picture 69" descr="http://jcispa.jasa.jp/wp/wp-content/themes/jcispa_academica/images/fig_cslogo01.png"/>
          <p:cNvPicPr/>
          <p:nvPr/>
        </p:nvPicPr>
        <p:blipFill>
          <a:blip r:embed="rId21" cstate="screen">
            <a:extLst>
              <a:ext uri="{28A0092B-C50C-407E-A947-70E740481C1C}">
                <a14:useLocalDpi xmlns:a14="http://schemas.microsoft.com/office/drawing/2010/main" val="0"/>
              </a:ext>
            </a:extLst>
          </a:blip>
          <a:srcRect/>
          <a:stretch>
            <a:fillRect/>
          </a:stretch>
        </p:blipFill>
        <p:spPr bwMode="auto">
          <a:xfrm>
            <a:off x="5095686" y="5990418"/>
            <a:ext cx="388639" cy="342001"/>
          </a:xfrm>
          <a:prstGeom prst="rect">
            <a:avLst/>
          </a:prstGeom>
          <a:noFill/>
          <a:ln>
            <a:noFill/>
          </a:ln>
        </p:spPr>
      </p:pic>
      <p:sp>
        <p:nvSpPr>
          <p:cNvPr id="71" name="Rectangle 70"/>
          <p:cNvSpPr/>
          <p:nvPr/>
        </p:nvSpPr>
        <p:spPr>
          <a:xfrm>
            <a:off x="4974895" y="6392184"/>
            <a:ext cx="630221" cy="306000"/>
          </a:xfrm>
          <a:prstGeom prst="rect">
            <a:avLst/>
          </a:prstGeom>
        </p:spPr>
        <p:txBody>
          <a:bodyPr wrap="square" anchor="ctr">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Japan CS Mark Gold</a:t>
            </a:r>
          </a:p>
        </p:txBody>
      </p:sp>
      <p:pic>
        <p:nvPicPr>
          <p:cNvPr id="72" name="Picture 71"/>
          <p:cNvPicPr>
            <a:picLocks noChangeAspect="1"/>
          </p:cNvPicPr>
          <p:nvPr/>
        </p:nvPicPr>
        <p:blipFill>
          <a:blip r:embed="rId22" cstate="screen">
            <a:extLst>
              <a:ext uri="{28A0092B-C50C-407E-A947-70E740481C1C}">
                <a14:useLocalDpi xmlns:a14="http://schemas.microsoft.com/office/drawing/2010/main" val="0"/>
              </a:ext>
            </a:extLst>
          </a:blip>
          <a:stretch>
            <a:fillRect/>
          </a:stretch>
        </p:blipFill>
        <p:spPr>
          <a:xfrm>
            <a:off x="4304726" y="2977073"/>
            <a:ext cx="519500" cy="519500"/>
          </a:xfrm>
          <a:prstGeom prst="rect">
            <a:avLst/>
          </a:prstGeom>
        </p:spPr>
      </p:pic>
      <p:sp>
        <p:nvSpPr>
          <p:cNvPr id="73" name="Rectangle 72"/>
          <p:cNvSpPr/>
          <p:nvPr/>
        </p:nvSpPr>
        <p:spPr>
          <a:xfrm>
            <a:off x="4240026" y="3533510"/>
            <a:ext cx="648900" cy="149783"/>
          </a:xfrm>
          <a:prstGeom prst="rect">
            <a:avLst/>
          </a:prstGeom>
        </p:spPr>
        <p:txBody>
          <a:bodyPr wrap="none" lIns="0" tIns="0" rIns="0" bIns="0">
            <a:noAutofit/>
          </a:bodyPr>
          <a:lstStyle/>
          <a:p>
            <a:pPr marL="0" marR="0" lvl="0" indent="0" algn="ctr" defTabSz="597032"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505050"/>
                </a:solidFill>
                <a:effectLst/>
                <a:uLnTx/>
                <a:uFillTx/>
                <a:latin typeface="Segoe UI Semilight"/>
                <a:ea typeface="+mn-ea"/>
                <a:cs typeface="+mn-cs"/>
              </a:rPr>
              <a:t>CDSA</a:t>
            </a:r>
          </a:p>
        </p:txBody>
      </p:sp>
      <p:sp>
        <p:nvSpPr>
          <p:cNvPr id="74" name="Rectangle 73"/>
          <p:cNvSpPr/>
          <p:nvPr/>
        </p:nvSpPr>
        <p:spPr>
          <a:xfrm>
            <a:off x="8254577" y="3533510"/>
            <a:ext cx="791917" cy="301684"/>
          </a:xfrm>
          <a:prstGeom prst="rect">
            <a:avLst/>
          </a:prstGeom>
        </p:spPr>
        <p:txBody>
          <a:bodyPr wrap="none" lIns="0" tIns="0" rIns="0" bIns="0">
            <a:noAutofit/>
          </a:bodyPr>
          <a:lstStyle/>
          <a:p>
            <a:pPr marL="0" marR="0" lvl="0" indent="0" algn="ctr" defTabSz="597032"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505050"/>
                </a:solidFill>
                <a:effectLst/>
                <a:uLnTx/>
                <a:uFillTx/>
                <a:latin typeface="Segoe UI Semilight"/>
                <a:ea typeface="+mn-ea"/>
                <a:cs typeface="+mn-cs"/>
              </a:rPr>
              <a:t>Shared</a:t>
            </a:r>
          </a:p>
          <a:p>
            <a:pPr marL="0" marR="0" lvl="0" indent="0" algn="ctr" defTabSz="597032"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505050"/>
                </a:solidFill>
                <a:effectLst/>
                <a:uLnTx/>
                <a:uFillTx/>
                <a:latin typeface="Segoe UI Semilight"/>
                <a:ea typeface="+mn-ea"/>
                <a:cs typeface="+mn-cs"/>
              </a:rPr>
              <a:t>Assessments</a:t>
            </a:r>
          </a:p>
        </p:txBody>
      </p:sp>
      <p:pic>
        <p:nvPicPr>
          <p:cNvPr id="75" name="Picture 74"/>
          <p:cNvPicPr>
            <a:picLocks noChangeAspect="1"/>
          </p:cNvPicPr>
          <p:nvPr/>
        </p:nvPicPr>
        <p:blipFill>
          <a:blip r:embed="rId23" cstate="screen">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365899" y="3095955"/>
            <a:ext cx="569273" cy="281736"/>
          </a:xfrm>
          <a:prstGeom prst="rect">
            <a:avLst/>
          </a:prstGeom>
        </p:spPr>
      </p:pic>
      <p:sp>
        <p:nvSpPr>
          <p:cNvPr id="76" name="Rectangle 75"/>
          <p:cNvSpPr/>
          <p:nvPr/>
        </p:nvSpPr>
        <p:spPr>
          <a:xfrm>
            <a:off x="2874204" y="6392184"/>
            <a:ext cx="621552" cy="301684"/>
          </a:xfrm>
          <a:prstGeom prst="rect">
            <a:avLst/>
          </a:prstGeom>
        </p:spPr>
        <p:txBody>
          <a:bodyPr wrap="none" lIns="0" tIns="0" rIns="0" bIns="0" anchor="ctr">
            <a:noAutofit/>
          </a:bodyPr>
          <a:lstStyle/>
          <a:p>
            <a:pPr marL="0" marR="0" lvl="0" indent="0" algn="ctr" defTabSz="597032"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Japan My</a:t>
            </a:r>
          </a:p>
          <a:p>
            <a:pPr marL="0" marR="0" lvl="0" indent="0" algn="ctr" defTabSz="597032"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Number Act</a:t>
            </a:r>
          </a:p>
        </p:txBody>
      </p:sp>
      <p:pic>
        <p:nvPicPr>
          <p:cNvPr id="77" name="Picture 76"/>
          <p:cNvPicPr>
            <a:picLocks noChangeAspect="1"/>
          </p:cNvPicPr>
          <p:nvPr/>
        </p:nvPicPr>
        <p:blipFill>
          <a:blip r:embed="rId24" cstate="screen">
            <a:extLst>
              <a:ext uri="{28A0092B-C50C-407E-A947-70E740481C1C}">
                <a14:useLocalDpi xmlns:a14="http://schemas.microsoft.com/office/drawing/2010/main" val="0"/>
              </a:ext>
            </a:extLst>
          </a:blip>
          <a:stretch>
            <a:fillRect/>
          </a:stretch>
        </p:blipFill>
        <p:spPr>
          <a:xfrm>
            <a:off x="2935313" y="5970332"/>
            <a:ext cx="499335" cy="382182"/>
          </a:xfrm>
          <a:prstGeom prst="rect">
            <a:avLst/>
          </a:prstGeom>
        </p:spPr>
      </p:pic>
      <p:pic>
        <p:nvPicPr>
          <p:cNvPr id="78" name="Picture 77"/>
          <p:cNvPicPr>
            <a:picLocks noChangeAspect="1"/>
          </p:cNvPicPr>
          <p:nvPr/>
        </p:nvPicPr>
        <p:blipFill>
          <a:blip r:embed="rId25" cstate="screen">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873357" y="3034990"/>
            <a:ext cx="606384" cy="403665"/>
          </a:xfrm>
          <a:prstGeom prst="rect">
            <a:avLst/>
          </a:prstGeom>
        </p:spPr>
      </p:pic>
      <p:sp>
        <p:nvSpPr>
          <p:cNvPr id="79" name="Rectangle 78"/>
          <p:cNvSpPr/>
          <p:nvPr/>
        </p:nvSpPr>
        <p:spPr>
          <a:xfrm>
            <a:off x="6803373" y="3533510"/>
            <a:ext cx="746353" cy="150842"/>
          </a:xfrm>
          <a:prstGeom prst="rect">
            <a:avLst/>
          </a:prstGeom>
        </p:spPr>
        <p:txBody>
          <a:bodyPr wrap="none" lIns="0" tIns="0" rIns="0" bIns="0">
            <a:noAutofit/>
          </a:bodyPr>
          <a:lstStyle/>
          <a:p>
            <a:pPr marL="0" marR="0" lvl="0" indent="0" algn="ctr" defTabSz="597032"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505050"/>
                </a:solidFill>
                <a:effectLst/>
                <a:uLnTx/>
                <a:uFillTx/>
                <a:latin typeface="Segoe UI Semilight"/>
                <a:ea typeface="+mn-ea"/>
                <a:cs typeface="+mn-cs"/>
              </a:rPr>
              <a:t>FACT UK</a:t>
            </a:r>
          </a:p>
        </p:txBody>
      </p:sp>
      <p:pic>
        <p:nvPicPr>
          <p:cNvPr id="80" name="Picture 17" descr="https://upload.wikimedia.org/wikipedia/commons/thumb/4/43/US-FederalTradeCommission-Seal.svg/2000px-US-FederalTradeCommission-Seal.svg.png"/>
          <p:cNvPicPr>
            <a:picLocks noChangeAspect="1" noChangeArrowheads="1"/>
          </p:cNvPicPr>
          <p:nvPr/>
        </p:nvPicPr>
        <p:blipFill>
          <a:blip r:embed="rId26" cstate="screen">
            <a:extLst>
              <a:ext uri="{28A0092B-C50C-407E-A947-70E740481C1C}">
                <a14:useLocalDpi xmlns:a14="http://schemas.microsoft.com/office/drawing/2010/main" val="0"/>
              </a:ext>
            </a:extLst>
          </a:blip>
          <a:srcRect/>
          <a:stretch>
            <a:fillRect/>
          </a:stretch>
        </p:blipFill>
        <p:spPr bwMode="auto">
          <a:xfrm>
            <a:off x="9711308" y="3959639"/>
            <a:ext cx="438420" cy="438420"/>
          </a:xfrm>
          <a:prstGeom prst="rect">
            <a:avLst/>
          </a:prstGeom>
          <a:noFill/>
          <a:extLst>
            <a:ext uri="{909E8E84-426E-40DD-AFC4-6F175D3DCCD1}">
              <a14:hiddenFill xmlns:a14="http://schemas.microsoft.com/office/drawing/2010/main">
                <a:solidFill>
                  <a:srgbClr val="FFFFFF"/>
                </a:solidFill>
              </a14:hiddenFill>
            </a:ext>
          </a:extLst>
        </p:spPr>
      </p:pic>
      <p:sp>
        <p:nvSpPr>
          <p:cNvPr id="81" name="Rectangle 80"/>
          <p:cNvSpPr/>
          <p:nvPr/>
        </p:nvSpPr>
        <p:spPr>
          <a:xfrm>
            <a:off x="9559482" y="4449032"/>
            <a:ext cx="742073" cy="217849"/>
          </a:xfrm>
          <a:prstGeom prst="rect">
            <a:avLst/>
          </a:prstGeom>
        </p:spPr>
        <p:txBody>
          <a:bodyPr wrap="square">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dirty="0">
                <a:ln>
                  <a:noFill/>
                </a:ln>
                <a:solidFill>
                  <a:srgbClr val="505050"/>
                </a:solidFill>
                <a:effectLst/>
                <a:uLnTx/>
                <a:uFillTx/>
                <a:latin typeface="Segoe UI Semilight"/>
                <a:ea typeface="+mn-ea"/>
                <a:cs typeface="+mn-cs"/>
              </a:rPr>
              <a:t>GLBA</a:t>
            </a:r>
          </a:p>
        </p:txBody>
      </p:sp>
      <p:sp>
        <p:nvSpPr>
          <p:cNvPr id="82" name="Rectangle 81"/>
          <p:cNvSpPr/>
          <p:nvPr/>
        </p:nvSpPr>
        <p:spPr>
          <a:xfrm>
            <a:off x="6078427" y="6392184"/>
            <a:ext cx="481988" cy="312093"/>
          </a:xfrm>
          <a:prstGeom prst="rect">
            <a:avLst/>
          </a:prstGeom>
        </p:spPr>
        <p:txBody>
          <a:bodyPr wrap="square" anchor="ctr">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Spain</a:t>
            </a:r>
          </a:p>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ENS</a:t>
            </a:r>
          </a:p>
        </p:txBody>
      </p:sp>
      <p:pic>
        <p:nvPicPr>
          <p:cNvPr id="83" name="Picture 82" descr="Spain ENS Logo"/>
          <p:cNvPicPr>
            <a:picLocks noChangeAspect="1" noChangeArrowheads="1"/>
          </p:cNvPicPr>
          <p:nvPr/>
        </p:nvPicPr>
        <p:blipFill>
          <a:blip r:embed="rId27" cstate="screen">
            <a:extLst>
              <a:ext uri="{28A0092B-C50C-407E-A947-70E740481C1C}">
                <a14:useLocalDpi xmlns:a14="http://schemas.microsoft.com/office/drawing/2010/main" val="0"/>
              </a:ext>
            </a:extLst>
          </a:blip>
          <a:srcRect/>
          <a:stretch>
            <a:fillRect/>
          </a:stretch>
        </p:blipFill>
        <p:spPr bwMode="auto">
          <a:xfrm>
            <a:off x="5975263" y="5941935"/>
            <a:ext cx="688316" cy="526826"/>
          </a:xfrm>
          <a:prstGeom prst="rect">
            <a:avLst/>
          </a:prstGeom>
          <a:noFill/>
          <a:extLst>
            <a:ext uri="{909E8E84-426E-40DD-AFC4-6F175D3DCCD1}">
              <a14:hiddenFill xmlns:a14="http://schemas.microsoft.com/office/drawing/2010/main">
                <a:solidFill>
                  <a:srgbClr val="FFFFFF"/>
                </a:solidFill>
              </a14:hiddenFill>
            </a:ext>
          </a:extLst>
        </p:spPr>
      </p:pic>
      <p:sp>
        <p:nvSpPr>
          <p:cNvPr id="84" name="Rectangle 83"/>
          <p:cNvSpPr/>
          <p:nvPr/>
        </p:nvSpPr>
        <p:spPr>
          <a:xfrm>
            <a:off x="2942437" y="3533510"/>
            <a:ext cx="553078" cy="270537"/>
          </a:xfrm>
          <a:prstGeom prst="rect">
            <a:avLst/>
          </a:prstGeom>
        </p:spPr>
        <p:txBody>
          <a:bodyPr wrap="none" lIns="0" tIns="0" rIns="0" bIns="0">
            <a:noAutofit/>
          </a:bodyPr>
          <a:lstStyle/>
          <a:p>
            <a:pPr marL="0" marR="0" lvl="0" indent="0" algn="ctr" defTabSz="597032"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505050"/>
                </a:solidFill>
                <a:effectLst/>
                <a:uLnTx/>
                <a:uFillTx/>
                <a:latin typeface="Segoe UI Semilight"/>
                <a:ea typeface="+mn-ea"/>
                <a:cs typeface="+mn-cs"/>
              </a:rPr>
              <a:t>PCI DSS</a:t>
            </a:r>
          </a:p>
          <a:p>
            <a:pPr marL="0" marR="0" lvl="0" indent="0" algn="ctr" defTabSz="597032"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505050"/>
                </a:solidFill>
                <a:effectLst/>
                <a:uLnTx/>
                <a:uFillTx/>
                <a:latin typeface="Segoe UI Semilight"/>
                <a:ea typeface="+mn-ea"/>
                <a:cs typeface="+mn-cs"/>
              </a:rPr>
              <a:t>Level 1</a:t>
            </a:r>
          </a:p>
        </p:txBody>
      </p:sp>
      <p:pic>
        <p:nvPicPr>
          <p:cNvPr id="85" name="Picture 2" descr="https://www.basefarm.com/sites/default/files/media/Article/basefarm-pci-dss_0.jpg"/>
          <p:cNvPicPr>
            <a:picLocks noChangeAspect="1" noChangeArrowheads="1"/>
          </p:cNvPicPr>
          <p:nvPr/>
        </p:nvPicPr>
        <p:blipFill>
          <a:blip r:embed="rId28" cstate="screen">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947003" y="3045613"/>
            <a:ext cx="559971" cy="382420"/>
          </a:xfrm>
          <a:prstGeom prst="rect">
            <a:avLst/>
          </a:prstGeom>
          <a:noFill/>
          <a:extLst>
            <a:ext uri="{909E8E84-426E-40DD-AFC4-6F175D3DCCD1}">
              <a14:hiddenFill xmlns:a14="http://schemas.microsoft.com/office/drawing/2010/main">
                <a:solidFill>
                  <a:srgbClr val="FFFFFF"/>
                </a:solidFill>
              </a14:hiddenFill>
            </a:ext>
          </a:extLst>
        </p:spPr>
      </p:pic>
      <p:pic>
        <p:nvPicPr>
          <p:cNvPr id="86" name="Picture 6" descr="http://www.elevation-us.com/wp-content/uploads/2016/01/CMS-logo.png"/>
          <p:cNvPicPr>
            <a:picLocks noChangeAspect="1" noChangeArrowheads="1"/>
          </p:cNvPicPr>
          <p:nvPr/>
        </p:nvPicPr>
        <p:blipFill>
          <a:blip r:embed="rId29" cstate="screen">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5410886" y="3968850"/>
            <a:ext cx="839994" cy="419998"/>
          </a:xfrm>
          <a:prstGeom prst="rect">
            <a:avLst/>
          </a:prstGeom>
          <a:noFill/>
          <a:extLst>
            <a:ext uri="{909E8E84-426E-40DD-AFC4-6F175D3DCCD1}">
              <a14:hiddenFill xmlns:a14="http://schemas.microsoft.com/office/drawing/2010/main">
                <a:solidFill>
                  <a:srgbClr val="FFFFFF"/>
                </a:solidFill>
              </a14:hiddenFill>
            </a:ext>
          </a:extLst>
        </p:spPr>
      </p:pic>
      <p:sp>
        <p:nvSpPr>
          <p:cNvPr id="87" name="Rectangle 86"/>
          <p:cNvSpPr/>
          <p:nvPr/>
        </p:nvSpPr>
        <p:spPr>
          <a:xfrm>
            <a:off x="5459847" y="4449032"/>
            <a:ext cx="742072" cy="217849"/>
          </a:xfrm>
          <a:prstGeom prst="rect">
            <a:avLst/>
          </a:prstGeom>
        </p:spPr>
        <p:txBody>
          <a:bodyPr wrap="square">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dirty="0">
                <a:ln>
                  <a:noFill/>
                </a:ln>
                <a:solidFill>
                  <a:srgbClr val="505050"/>
                </a:solidFill>
                <a:effectLst/>
                <a:uLnTx/>
                <a:uFillTx/>
                <a:latin typeface="Segoe UI Semilight"/>
                <a:ea typeface="+mn-ea"/>
                <a:cs typeface="+mn-cs"/>
              </a:rPr>
              <a:t>MARS-E</a:t>
            </a:r>
          </a:p>
        </p:txBody>
      </p:sp>
      <p:sp>
        <p:nvSpPr>
          <p:cNvPr id="88" name="Rectangle 87"/>
          <p:cNvSpPr/>
          <p:nvPr/>
        </p:nvSpPr>
        <p:spPr>
          <a:xfrm>
            <a:off x="10998199" y="4449032"/>
            <a:ext cx="425117" cy="215444"/>
          </a:xfrm>
          <a:prstGeom prst="rect">
            <a:avLst/>
          </a:prstGeom>
        </p:spPr>
        <p:txBody>
          <a:bodyPr wrap="none">
            <a:spAutoFit/>
          </a:bodyPr>
          <a:lstStyle/>
          <a:p>
            <a:pPr marL="0" marR="0" lvl="0" indent="0" algn="ctr" defTabSz="570745"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505050"/>
                </a:solidFill>
                <a:effectLst/>
                <a:uLnTx/>
                <a:uFillTx/>
                <a:latin typeface="Segoe UI Semilight"/>
                <a:ea typeface="+mn-ea"/>
                <a:cs typeface="+mn-cs"/>
              </a:rPr>
              <a:t>FFIEC</a:t>
            </a:r>
          </a:p>
        </p:txBody>
      </p:sp>
      <p:pic>
        <p:nvPicPr>
          <p:cNvPr id="89" name="Picture 8" descr="https://upload.wikimedia.org/wikipedia/commons/thumb/e/ed/US-FFIEC-Logo.svg/1000px-US-FFIEC-Logo.svg.png"/>
          <p:cNvPicPr>
            <a:picLocks noChangeAspect="1" noChangeArrowheads="1"/>
          </p:cNvPicPr>
          <p:nvPr/>
        </p:nvPicPr>
        <p:blipFill>
          <a:blip r:embed="rId30" cstate="screen">
            <a:extLst>
              <a:ext uri="{28A0092B-C50C-407E-A947-70E740481C1C}">
                <a14:useLocalDpi xmlns:a14="http://schemas.microsoft.com/office/drawing/2010/main" val="0"/>
              </a:ext>
            </a:extLst>
          </a:blip>
          <a:srcRect/>
          <a:stretch>
            <a:fillRect/>
          </a:stretch>
        </p:blipFill>
        <p:spPr bwMode="auto">
          <a:xfrm>
            <a:off x="10901235" y="4058444"/>
            <a:ext cx="619044" cy="240808"/>
          </a:xfrm>
          <a:prstGeom prst="rect">
            <a:avLst/>
          </a:prstGeom>
          <a:noFill/>
          <a:extLst>
            <a:ext uri="{909E8E84-426E-40DD-AFC4-6F175D3DCCD1}">
              <a14:hiddenFill xmlns:a14="http://schemas.microsoft.com/office/drawing/2010/main">
                <a:solidFill>
                  <a:srgbClr val="FFFFFF"/>
                </a:solidFill>
              </a14:hiddenFill>
            </a:ext>
          </a:extLst>
        </p:spPr>
      </p:pic>
      <p:sp>
        <p:nvSpPr>
          <p:cNvPr id="90" name="Rectangle 89"/>
          <p:cNvSpPr/>
          <p:nvPr/>
        </p:nvSpPr>
        <p:spPr>
          <a:xfrm>
            <a:off x="7978133" y="5476403"/>
            <a:ext cx="492520" cy="312093"/>
          </a:xfrm>
          <a:prstGeom prst="rect">
            <a:avLst/>
          </a:prstGeom>
        </p:spPr>
        <p:txBody>
          <a:bodyPr wrap="square" anchor="ctr">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China</a:t>
            </a:r>
          </a:p>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TRUCS</a:t>
            </a:r>
          </a:p>
        </p:txBody>
      </p:sp>
      <p:pic>
        <p:nvPicPr>
          <p:cNvPr id="91" name="Picture 90"/>
          <p:cNvPicPr>
            <a:picLocks noChangeAspect="1"/>
          </p:cNvPicPr>
          <p:nvPr/>
        </p:nvPicPr>
        <p:blipFill>
          <a:blip r:embed="rId31" cstate="screen">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970543" y="5061728"/>
            <a:ext cx="507700" cy="367176"/>
          </a:xfrm>
          <a:prstGeom prst="rect">
            <a:avLst/>
          </a:prstGeom>
        </p:spPr>
      </p:pic>
      <p:pic>
        <p:nvPicPr>
          <p:cNvPr id="95" name="Picture 94"/>
          <p:cNvPicPr>
            <a:picLocks noChangeAspect="1"/>
          </p:cNvPicPr>
          <p:nvPr/>
        </p:nvPicPr>
        <p:blipFill>
          <a:blip r:embed="rId7" cstate="screen">
            <a:extLst>
              <a:ext uri="{28A0092B-C50C-407E-A947-70E740481C1C}">
                <a14:useLocalDpi xmlns:a14="http://schemas.microsoft.com/office/drawing/2010/main" val="0"/>
              </a:ext>
            </a:extLst>
          </a:blip>
          <a:stretch>
            <a:fillRect/>
          </a:stretch>
        </p:blipFill>
        <p:spPr>
          <a:xfrm>
            <a:off x="2935396" y="1817249"/>
            <a:ext cx="575164" cy="526556"/>
          </a:xfrm>
          <a:prstGeom prst="rect">
            <a:avLst/>
          </a:prstGeom>
        </p:spPr>
      </p:pic>
      <p:sp>
        <p:nvSpPr>
          <p:cNvPr id="97" name="Rectangle 96"/>
          <p:cNvSpPr/>
          <p:nvPr/>
        </p:nvSpPr>
        <p:spPr>
          <a:xfrm>
            <a:off x="2849802" y="2413557"/>
            <a:ext cx="746353" cy="150842"/>
          </a:xfrm>
          <a:prstGeom prst="rect">
            <a:avLst/>
          </a:prstGeom>
        </p:spPr>
        <p:txBody>
          <a:bodyPr wrap="none" lIns="0" tIns="0" rIns="0" bIns="0">
            <a:noAutofit/>
          </a:bodyPr>
          <a:lstStyle/>
          <a:p>
            <a:pPr marL="0" marR="0" lvl="0" indent="0" algn="ctr" defTabSz="597032"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dirty="0">
                <a:ln>
                  <a:noFill/>
                </a:ln>
                <a:solidFill>
                  <a:srgbClr val="505050"/>
                </a:solidFill>
                <a:effectLst/>
                <a:uLnTx/>
                <a:uFillTx/>
                <a:latin typeface="Segoe UI Semilight"/>
                <a:ea typeface="+mn-ea"/>
                <a:cs typeface="+mn-cs"/>
              </a:rPr>
              <a:t>SOC 2 Type 2</a:t>
            </a:r>
          </a:p>
        </p:txBody>
      </p:sp>
      <p:pic>
        <p:nvPicPr>
          <p:cNvPr id="98" name="Picture 97"/>
          <p:cNvPicPr>
            <a:picLocks noChangeAspect="1"/>
          </p:cNvPicPr>
          <p:nvPr/>
        </p:nvPicPr>
        <p:blipFill>
          <a:blip r:embed="rId7" cstate="screen">
            <a:extLst>
              <a:ext uri="{28A0092B-C50C-407E-A947-70E740481C1C}">
                <a14:useLocalDpi xmlns:a14="http://schemas.microsoft.com/office/drawing/2010/main" val="0"/>
              </a:ext>
            </a:extLst>
          </a:blip>
          <a:stretch>
            <a:fillRect/>
          </a:stretch>
        </p:blipFill>
        <p:spPr>
          <a:xfrm>
            <a:off x="4895657" y="1817249"/>
            <a:ext cx="575164" cy="526556"/>
          </a:xfrm>
          <a:prstGeom prst="rect">
            <a:avLst/>
          </a:prstGeom>
        </p:spPr>
      </p:pic>
      <p:sp>
        <p:nvSpPr>
          <p:cNvPr id="99" name="Rectangle 98"/>
          <p:cNvSpPr/>
          <p:nvPr/>
        </p:nvSpPr>
        <p:spPr>
          <a:xfrm>
            <a:off x="4810063" y="2413557"/>
            <a:ext cx="746353" cy="150842"/>
          </a:xfrm>
          <a:prstGeom prst="rect">
            <a:avLst/>
          </a:prstGeom>
        </p:spPr>
        <p:txBody>
          <a:bodyPr wrap="none" lIns="0" tIns="0" rIns="0" bIns="0">
            <a:noAutofit/>
          </a:bodyPr>
          <a:lstStyle/>
          <a:p>
            <a:pPr marL="0" marR="0" lvl="0" indent="0" algn="ctr" defTabSz="597032"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505050"/>
                </a:solidFill>
                <a:effectLst/>
                <a:uLnTx/>
                <a:uFillTx/>
                <a:latin typeface="Segoe UI Semilight"/>
                <a:ea typeface="+mn-ea"/>
                <a:cs typeface="+mn-cs"/>
              </a:rPr>
              <a:t>SOC 3</a:t>
            </a:r>
          </a:p>
        </p:txBody>
      </p:sp>
      <p:pic>
        <p:nvPicPr>
          <p:cNvPr id="104" name="Picture 10" descr="http://flaglane.com/download/canadian-flag/canadian-flag-graphic.png"/>
          <p:cNvPicPr>
            <a:picLocks noChangeAspect="1" noChangeArrowheads="1"/>
          </p:cNvPicPr>
          <p:nvPr/>
        </p:nvPicPr>
        <p:blipFill>
          <a:blip r:embed="rId32" cstate="print">
            <a:extLst>
              <a:ext uri="{28A0092B-C50C-407E-A947-70E740481C1C}">
                <a14:useLocalDpi xmlns:a14="http://schemas.microsoft.com/office/drawing/2010/main" val="0"/>
              </a:ext>
            </a:extLst>
          </a:blip>
          <a:srcRect/>
          <a:stretch>
            <a:fillRect/>
          </a:stretch>
        </p:blipFill>
        <p:spPr bwMode="auto">
          <a:xfrm>
            <a:off x="8948443" y="6050051"/>
            <a:ext cx="445483" cy="222742"/>
          </a:xfrm>
          <a:prstGeom prst="rect">
            <a:avLst/>
          </a:prstGeom>
          <a:noFill/>
          <a:extLst>
            <a:ext uri="{909E8E84-426E-40DD-AFC4-6F175D3DCCD1}">
              <a14:hiddenFill xmlns:a14="http://schemas.microsoft.com/office/drawing/2010/main">
                <a:solidFill>
                  <a:srgbClr val="FFFFFF"/>
                </a:solidFill>
              </a14:hiddenFill>
            </a:ext>
          </a:extLst>
        </p:spPr>
      </p:pic>
      <p:sp>
        <p:nvSpPr>
          <p:cNvPr id="105" name="Rectangle 104"/>
          <p:cNvSpPr/>
          <p:nvPr/>
        </p:nvSpPr>
        <p:spPr>
          <a:xfrm>
            <a:off x="8796433" y="6392184"/>
            <a:ext cx="749502" cy="312093"/>
          </a:xfrm>
          <a:prstGeom prst="rect">
            <a:avLst/>
          </a:prstGeom>
        </p:spPr>
        <p:txBody>
          <a:bodyPr wrap="square" anchor="ctr">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Canada</a:t>
            </a:r>
          </a:p>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Privacy Laws</a:t>
            </a:r>
          </a:p>
        </p:txBody>
      </p:sp>
      <p:sp>
        <p:nvSpPr>
          <p:cNvPr id="106" name="Rectangle 105"/>
          <p:cNvSpPr/>
          <p:nvPr/>
        </p:nvSpPr>
        <p:spPr>
          <a:xfrm>
            <a:off x="5457707" y="3533510"/>
            <a:ext cx="746353" cy="150841"/>
          </a:xfrm>
          <a:prstGeom prst="rect">
            <a:avLst/>
          </a:prstGeom>
        </p:spPr>
        <p:txBody>
          <a:bodyPr wrap="none" lIns="0" tIns="0" rIns="0" bIns="0">
            <a:noAutofit/>
          </a:bodyPr>
          <a:lstStyle/>
          <a:p>
            <a:pPr marL="0" marR="0" lvl="0" indent="0" algn="ctr" defTabSz="597032"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505050"/>
                </a:solidFill>
                <a:effectLst/>
                <a:uLnTx/>
                <a:uFillTx/>
                <a:latin typeface="Segoe UI Semilight"/>
                <a:ea typeface="+mn-ea"/>
                <a:cs typeface="+mn-cs"/>
              </a:rPr>
              <a:t>MPAA</a:t>
            </a:r>
          </a:p>
        </p:txBody>
      </p:sp>
      <p:pic>
        <p:nvPicPr>
          <p:cNvPr id="107" name="Picture 2" descr="http://vignette1.wikia.nocookie.net/logopedia/images/5/57/MPAA.jpg/revision/latest?cb=20110729215806"/>
          <p:cNvPicPr>
            <a:picLocks noChangeAspect="1" noChangeArrowheads="1"/>
          </p:cNvPicPr>
          <p:nvPr/>
        </p:nvPicPr>
        <p:blipFill>
          <a:blip r:embed="rId33" cstate="screen">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601573" y="3108868"/>
            <a:ext cx="458621" cy="255909"/>
          </a:xfrm>
          <a:prstGeom prst="rect">
            <a:avLst/>
          </a:prstGeom>
          <a:noFill/>
          <a:extLst>
            <a:ext uri="{909E8E84-426E-40DD-AFC4-6F175D3DCCD1}">
              <a14:hiddenFill xmlns:a14="http://schemas.microsoft.com/office/drawing/2010/main">
                <a:solidFill>
                  <a:srgbClr val="FFFFFF"/>
                </a:solidFill>
              </a14:hiddenFill>
            </a:ext>
          </a:extLst>
        </p:spPr>
      </p:pic>
      <p:pic>
        <p:nvPicPr>
          <p:cNvPr id="108" name="Picture 107"/>
          <p:cNvPicPr>
            <a:picLocks noChangeAspect="1"/>
          </p:cNvPicPr>
          <p:nvPr/>
        </p:nvPicPr>
        <p:blipFill>
          <a:blip r:embed="rId34" cstate="screen">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992483" y="5942699"/>
            <a:ext cx="304499" cy="437448"/>
          </a:xfrm>
          <a:prstGeom prst="rect">
            <a:avLst/>
          </a:prstGeom>
        </p:spPr>
      </p:pic>
      <p:sp>
        <p:nvSpPr>
          <p:cNvPr id="109" name="Rectangle 108"/>
          <p:cNvSpPr/>
          <p:nvPr/>
        </p:nvSpPr>
        <p:spPr>
          <a:xfrm>
            <a:off x="9874176" y="6392184"/>
            <a:ext cx="541112" cy="312093"/>
          </a:xfrm>
          <a:prstGeom prst="rect">
            <a:avLst/>
          </a:prstGeom>
        </p:spPr>
        <p:txBody>
          <a:bodyPr wrap="square" anchor="ctr">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Privacy</a:t>
            </a:r>
          </a:p>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dirty="0">
                <a:ln>
                  <a:noFill/>
                </a:ln>
                <a:solidFill>
                  <a:srgbClr val="505050"/>
                </a:solidFill>
                <a:effectLst/>
                <a:uLnTx/>
                <a:uFillTx/>
                <a:latin typeface="Segoe UI Semilight"/>
                <a:ea typeface="+mn-ea"/>
                <a:cs typeface="+mn-cs"/>
              </a:rPr>
              <a:t>Shield</a:t>
            </a:r>
          </a:p>
        </p:txBody>
      </p:sp>
      <p:pic>
        <p:nvPicPr>
          <p:cNvPr id="110" name="Picture 14" descr="http://www.theauditpeople.com/sites/default/files/pictures/iso-logo.png"/>
          <p:cNvPicPr>
            <a:picLocks noChangeAspect="1" noChangeArrowheads="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891863" y="1007558"/>
            <a:ext cx="586214" cy="442914"/>
          </a:xfrm>
          <a:prstGeom prst="rect">
            <a:avLst/>
          </a:prstGeom>
          <a:noFill/>
          <a:extLst>
            <a:ext uri="{909E8E84-426E-40DD-AFC4-6F175D3DCCD1}">
              <a14:hiddenFill xmlns:a14="http://schemas.microsoft.com/office/drawing/2010/main">
                <a:solidFill>
                  <a:srgbClr val="FFFFFF"/>
                </a:solidFill>
              </a14:hiddenFill>
            </a:ext>
          </a:extLst>
        </p:spPr>
      </p:pic>
      <p:sp>
        <p:nvSpPr>
          <p:cNvPr id="111" name="Rectangle 110"/>
          <p:cNvSpPr/>
          <p:nvPr/>
        </p:nvSpPr>
        <p:spPr>
          <a:xfrm>
            <a:off x="8901356" y="1549155"/>
            <a:ext cx="567228" cy="150842"/>
          </a:xfrm>
          <a:prstGeom prst="rect">
            <a:avLst/>
          </a:prstGeom>
        </p:spPr>
        <p:txBody>
          <a:bodyPr wrap="none" lIns="0" tIns="0" rIns="0" bIns="0">
            <a:noAutofit/>
          </a:bodyPr>
          <a:lstStyle/>
          <a:p>
            <a:pPr marL="0" marR="0" lvl="0" indent="0" algn="ctr" defTabSz="597032"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dirty="0">
                <a:ln>
                  <a:noFill/>
                </a:ln>
                <a:solidFill>
                  <a:srgbClr val="505050"/>
                </a:solidFill>
                <a:effectLst/>
                <a:uLnTx/>
                <a:uFillTx/>
                <a:latin typeface="Segoe UI Semilight"/>
                <a:ea typeface="+mn-ea"/>
                <a:cs typeface="+mn-cs"/>
              </a:rPr>
              <a:t>ISO 22301</a:t>
            </a:r>
          </a:p>
        </p:txBody>
      </p:sp>
      <p:sp>
        <p:nvSpPr>
          <p:cNvPr id="112" name="Rectangle 111"/>
          <p:cNvSpPr/>
          <p:nvPr/>
        </p:nvSpPr>
        <p:spPr>
          <a:xfrm>
            <a:off x="8006594" y="6392184"/>
            <a:ext cx="435598" cy="312093"/>
          </a:xfrm>
          <a:prstGeom prst="rect">
            <a:avLst/>
          </a:prstGeom>
        </p:spPr>
        <p:txBody>
          <a:bodyPr wrap="square" anchor="ctr">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India</a:t>
            </a:r>
          </a:p>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err="1">
                <a:ln>
                  <a:noFill/>
                </a:ln>
                <a:solidFill>
                  <a:srgbClr val="505050"/>
                </a:solidFill>
                <a:effectLst/>
                <a:uLnTx/>
                <a:uFillTx/>
                <a:latin typeface="Segoe UI Semilight"/>
                <a:ea typeface="+mn-ea"/>
                <a:cs typeface="+mn-cs"/>
              </a:rPr>
              <a:t>MeitY</a:t>
            </a:r>
            <a:endParaRPr kumimoji="0" lang="en-US" sz="700" b="1" i="0" u="none" strike="noStrike" kern="0" cap="none" spc="0" normalizeH="0" baseline="0" noProof="0">
              <a:ln>
                <a:noFill/>
              </a:ln>
              <a:solidFill>
                <a:srgbClr val="505050"/>
              </a:solidFill>
              <a:effectLst/>
              <a:uLnTx/>
              <a:uFillTx/>
              <a:latin typeface="Segoe UI Semilight"/>
              <a:ea typeface="+mn-ea"/>
              <a:cs typeface="+mn-cs"/>
            </a:endParaRPr>
          </a:p>
        </p:txBody>
      </p:sp>
      <p:pic>
        <p:nvPicPr>
          <p:cNvPr id="113" name="Picture 112"/>
          <p:cNvPicPr>
            <a:picLocks noChangeAspect="1"/>
          </p:cNvPicPr>
          <p:nvPr/>
        </p:nvPicPr>
        <p:blipFill>
          <a:blip r:embed="rId35" cstate="screen">
            <a:extLst>
              <a:ext uri="{28A0092B-C50C-407E-A947-70E740481C1C}">
                <a14:useLocalDpi xmlns:a14="http://schemas.microsoft.com/office/drawing/2010/main" val="0"/>
              </a:ext>
            </a:extLst>
          </a:blip>
          <a:stretch>
            <a:fillRect/>
          </a:stretch>
        </p:blipFill>
        <p:spPr>
          <a:xfrm>
            <a:off x="8011645" y="6043199"/>
            <a:ext cx="425496" cy="236448"/>
          </a:xfrm>
          <a:prstGeom prst="rect">
            <a:avLst/>
          </a:prstGeom>
        </p:spPr>
      </p:pic>
      <p:sp>
        <p:nvSpPr>
          <p:cNvPr id="114" name="Rectangle 113"/>
          <p:cNvSpPr/>
          <p:nvPr/>
        </p:nvSpPr>
        <p:spPr>
          <a:xfrm>
            <a:off x="10820114" y="6392184"/>
            <a:ext cx="763595" cy="421979"/>
          </a:xfrm>
          <a:prstGeom prst="rect">
            <a:avLst/>
          </a:prstGeom>
        </p:spPr>
        <p:txBody>
          <a:bodyPr wrap="square" anchor="ctr">
            <a:spAutoFit/>
          </a:bodyPr>
          <a:lstStyle/>
          <a:p>
            <a:pPr marL="0" marR="0" lvl="0" indent="0" algn="ctr" defTabSz="57074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Germany IT</a:t>
            </a:r>
          </a:p>
          <a:p>
            <a:pPr marL="0" marR="0" lvl="0" indent="0" algn="ctr" defTabSz="57074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Grundschutz</a:t>
            </a:r>
          </a:p>
          <a:p>
            <a:pPr marL="0" marR="0" lvl="0" indent="0" algn="ctr" defTabSz="57074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workbook</a:t>
            </a:r>
          </a:p>
        </p:txBody>
      </p:sp>
      <p:pic>
        <p:nvPicPr>
          <p:cNvPr id="115" name="Picture 114"/>
          <p:cNvPicPr>
            <a:picLocks noChangeAspect="1"/>
          </p:cNvPicPr>
          <p:nvPr/>
        </p:nvPicPr>
        <p:blipFill>
          <a:blip r:embed="rId36" cstate="screen">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1000547" y="5967353"/>
            <a:ext cx="402729" cy="388137"/>
          </a:xfrm>
          <a:prstGeom prst="rect">
            <a:avLst/>
          </a:prstGeom>
        </p:spPr>
      </p:pic>
      <p:sp>
        <p:nvSpPr>
          <p:cNvPr id="116" name="Rectangle 115"/>
          <p:cNvSpPr/>
          <p:nvPr/>
        </p:nvSpPr>
        <p:spPr>
          <a:xfrm>
            <a:off x="7027611" y="6392184"/>
            <a:ext cx="457671" cy="312093"/>
          </a:xfrm>
          <a:prstGeom prst="rect">
            <a:avLst/>
          </a:prstGeom>
        </p:spPr>
        <p:txBody>
          <a:bodyPr wrap="square" anchor="ctr">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Spain</a:t>
            </a:r>
          </a:p>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DPA</a:t>
            </a:r>
          </a:p>
        </p:txBody>
      </p:sp>
      <p:pic>
        <p:nvPicPr>
          <p:cNvPr id="117" name="Picture 116"/>
          <p:cNvPicPr>
            <a:picLocks noChangeAspect="1"/>
          </p:cNvPicPr>
          <p:nvPr/>
        </p:nvPicPr>
        <p:blipFill>
          <a:blip r:embed="rId37" cstate="screen">
            <a:extLst>
              <a:ext uri="{28A0092B-C50C-407E-A947-70E740481C1C}">
                <a14:useLocalDpi xmlns:a14="http://schemas.microsoft.com/office/drawing/2010/main" val="0"/>
              </a:ext>
            </a:extLst>
          </a:blip>
          <a:stretch>
            <a:fillRect/>
          </a:stretch>
        </p:blipFill>
        <p:spPr>
          <a:xfrm>
            <a:off x="7091780" y="5972386"/>
            <a:ext cx="329333" cy="378073"/>
          </a:xfrm>
          <a:prstGeom prst="rect">
            <a:avLst/>
          </a:prstGeom>
        </p:spPr>
      </p:pic>
      <p:pic>
        <p:nvPicPr>
          <p:cNvPr id="118" name="Picture 117"/>
          <p:cNvPicPr>
            <a:picLocks noChangeAspect="1"/>
          </p:cNvPicPr>
          <p:nvPr/>
        </p:nvPicPr>
        <p:blipFill>
          <a:blip r:embed="rId9" cstate="screen">
            <a:extLst>
              <a:ext uri="{28A0092B-C50C-407E-A947-70E740481C1C}">
                <a14:useLocalDpi xmlns:a14="http://schemas.microsoft.com/office/drawing/2010/main" val="0"/>
              </a:ext>
            </a:extLst>
          </a:blip>
          <a:stretch>
            <a:fillRect/>
          </a:stretch>
        </p:blipFill>
        <p:spPr>
          <a:xfrm>
            <a:off x="8795791" y="1931301"/>
            <a:ext cx="778358" cy="298452"/>
          </a:xfrm>
          <a:prstGeom prst="rect">
            <a:avLst/>
          </a:prstGeom>
        </p:spPr>
      </p:pic>
      <p:sp>
        <p:nvSpPr>
          <p:cNvPr id="119" name="Rectangle 118"/>
          <p:cNvSpPr/>
          <p:nvPr/>
        </p:nvSpPr>
        <p:spPr>
          <a:xfrm>
            <a:off x="8770941" y="2347296"/>
            <a:ext cx="828059" cy="301684"/>
          </a:xfrm>
          <a:prstGeom prst="rect">
            <a:avLst/>
          </a:prstGeom>
        </p:spPr>
        <p:txBody>
          <a:bodyPr wrap="none" lIns="0" tIns="0" rIns="0" bIns="0">
            <a:noAutofit/>
          </a:bodyPr>
          <a:lstStyle/>
          <a:p>
            <a:pPr marL="0" marR="0" lvl="0" indent="0" algn="ctr" defTabSz="597032"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505050"/>
                </a:solidFill>
                <a:effectLst/>
                <a:uLnTx/>
                <a:uFillTx/>
                <a:latin typeface="Segoe UI Semilight"/>
                <a:ea typeface="+mn-ea"/>
                <a:cs typeface="+mn-cs"/>
              </a:rPr>
              <a:t>CSA STAR</a:t>
            </a:r>
          </a:p>
          <a:p>
            <a:pPr marL="0" marR="0" lvl="0" indent="0" algn="ctr" defTabSz="597032"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505050"/>
                </a:solidFill>
                <a:effectLst/>
                <a:uLnTx/>
                <a:uFillTx/>
                <a:latin typeface="Segoe UI Semilight"/>
                <a:ea typeface="+mn-ea"/>
                <a:cs typeface="+mn-cs"/>
              </a:rPr>
              <a:t>Certification</a:t>
            </a:r>
          </a:p>
          <a:p>
            <a:pPr marL="0" marR="0" lvl="0" indent="0" algn="ctr" defTabSz="597032" rtl="0" eaLnBrk="1" fontAlgn="ctr" latinLnBrk="0" hangingPunct="1">
              <a:lnSpc>
                <a:spcPct val="100000"/>
              </a:lnSpc>
              <a:spcBef>
                <a:spcPts val="0"/>
              </a:spcBef>
              <a:spcAft>
                <a:spcPts val="0"/>
              </a:spcAft>
              <a:buClrTx/>
              <a:buSzTx/>
              <a:buFontTx/>
              <a:buNone/>
              <a:tabLst/>
              <a:defRPr/>
            </a:pPr>
            <a:endParaRPr kumimoji="0" lang="en-US" sz="800" b="1" i="0" u="none" strike="noStrike" kern="0" cap="none" spc="0" normalizeH="0" baseline="0" noProof="0">
              <a:ln>
                <a:noFill/>
              </a:ln>
              <a:solidFill>
                <a:srgbClr val="505050"/>
              </a:solidFill>
              <a:effectLst/>
              <a:uLnTx/>
              <a:uFillTx/>
              <a:latin typeface="Segoe UI Semilight"/>
              <a:ea typeface="+mn-ea"/>
              <a:cs typeface="+mn-cs"/>
            </a:endParaRPr>
          </a:p>
        </p:txBody>
      </p:sp>
      <p:pic>
        <p:nvPicPr>
          <p:cNvPr id="120" name="Picture 119"/>
          <p:cNvPicPr>
            <a:picLocks noChangeAspect="1"/>
          </p:cNvPicPr>
          <p:nvPr/>
        </p:nvPicPr>
        <p:blipFill>
          <a:blip r:embed="rId9" cstate="screen">
            <a:extLst>
              <a:ext uri="{28A0092B-C50C-407E-A947-70E740481C1C}">
                <a14:useLocalDpi xmlns:a14="http://schemas.microsoft.com/office/drawing/2010/main" val="0"/>
              </a:ext>
            </a:extLst>
          </a:blip>
          <a:stretch>
            <a:fillRect/>
          </a:stretch>
        </p:blipFill>
        <p:spPr>
          <a:xfrm>
            <a:off x="10804708" y="1931301"/>
            <a:ext cx="778358" cy="298452"/>
          </a:xfrm>
          <a:prstGeom prst="rect">
            <a:avLst/>
          </a:prstGeom>
        </p:spPr>
      </p:pic>
      <p:sp>
        <p:nvSpPr>
          <p:cNvPr id="121" name="Rectangle 120"/>
          <p:cNvSpPr/>
          <p:nvPr/>
        </p:nvSpPr>
        <p:spPr>
          <a:xfrm>
            <a:off x="10779858" y="2347296"/>
            <a:ext cx="828059" cy="301684"/>
          </a:xfrm>
          <a:prstGeom prst="rect">
            <a:avLst/>
          </a:prstGeom>
        </p:spPr>
        <p:txBody>
          <a:bodyPr wrap="none" lIns="0" tIns="0" rIns="0" bIns="0">
            <a:noAutofit/>
          </a:bodyPr>
          <a:lstStyle/>
          <a:p>
            <a:pPr marL="0" marR="0" lvl="0" indent="0" algn="ctr" defTabSz="597032"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505050"/>
                </a:solidFill>
                <a:effectLst/>
                <a:uLnTx/>
                <a:uFillTx/>
                <a:latin typeface="Segoe UI Semilight"/>
                <a:ea typeface="+mn-ea"/>
                <a:cs typeface="+mn-cs"/>
              </a:rPr>
              <a:t>CSA STAR</a:t>
            </a:r>
          </a:p>
          <a:p>
            <a:pPr marL="0" marR="0" lvl="0" indent="0" algn="ctr" defTabSz="597032"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505050"/>
                </a:solidFill>
                <a:effectLst/>
                <a:uLnTx/>
                <a:uFillTx/>
                <a:latin typeface="Segoe UI Semilight"/>
                <a:ea typeface="+mn-ea"/>
                <a:cs typeface="+mn-cs"/>
              </a:rPr>
              <a:t>Attestation</a:t>
            </a:r>
          </a:p>
          <a:p>
            <a:pPr marL="0" marR="0" lvl="0" indent="0" algn="ctr" defTabSz="597032" rtl="0" eaLnBrk="1" fontAlgn="ctr" latinLnBrk="0" hangingPunct="1">
              <a:lnSpc>
                <a:spcPct val="100000"/>
              </a:lnSpc>
              <a:spcBef>
                <a:spcPts val="0"/>
              </a:spcBef>
              <a:spcAft>
                <a:spcPts val="0"/>
              </a:spcAft>
              <a:buClrTx/>
              <a:buSzTx/>
              <a:buFontTx/>
              <a:buNone/>
              <a:tabLst/>
              <a:defRPr/>
            </a:pPr>
            <a:endParaRPr kumimoji="0" lang="en-US" sz="800" b="1" i="0" u="none" strike="noStrike" kern="0" cap="none" spc="0" normalizeH="0" baseline="0" noProof="0">
              <a:ln>
                <a:noFill/>
              </a:ln>
              <a:solidFill>
                <a:srgbClr val="505050"/>
              </a:solidFill>
              <a:effectLst/>
              <a:uLnTx/>
              <a:uFillTx/>
              <a:latin typeface="Segoe UI Semilight"/>
              <a:ea typeface="+mn-ea"/>
              <a:cs typeface="+mn-cs"/>
            </a:endParaRPr>
          </a:p>
        </p:txBody>
      </p:sp>
      <p:pic>
        <p:nvPicPr>
          <p:cNvPr id="122" name="Picture 9" descr="https://hitrustalliance.net/content/uploads/2015/09/HiTrustLogo.png"/>
          <p:cNvPicPr>
            <a:picLocks noChangeAspect="1" noChangeArrowheads="1"/>
          </p:cNvPicPr>
          <p:nvPr/>
        </p:nvPicPr>
        <p:blipFill>
          <a:blip r:embed="rId38" cstate="screen">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2913588" y="4053363"/>
            <a:ext cx="601917" cy="250971"/>
          </a:xfrm>
          <a:prstGeom prst="rect">
            <a:avLst/>
          </a:prstGeom>
          <a:noFill/>
          <a:extLst>
            <a:ext uri="{909E8E84-426E-40DD-AFC4-6F175D3DCCD1}">
              <a14:hiddenFill xmlns:a14="http://schemas.microsoft.com/office/drawing/2010/main">
                <a:solidFill>
                  <a:srgbClr val="FFFFFF"/>
                </a:solidFill>
              </a14:hiddenFill>
            </a:ext>
          </a:extLst>
        </p:spPr>
      </p:pic>
      <p:sp>
        <p:nvSpPr>
          <p:cNvPr id="123" name="Rectangle 122"/>
          <p:cNvSpPr/>
          <p:nvPr/>
        </p:nvSpPr>
        <p:spPr>
          <a:xfrm>
            <a:off x="2849901" y="4449032"/>
            <a:ext cx="742073" cy="217849"/>
          </a:xfrm>
          <a:prstGeom prst="rect">
            <a:avLst/>
          </a:prstGeom>
        </p:spPr>
        <p:txBody>
          <a:bodyPr wrap="square">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505050"/>
                </a:solidFill>
                <a:effectLst/>
                <a:uLnTx/>
                <a:uFillTx/>
                <a:latin typeface="Calibri"/>
                <a:ea typeface="+mn-ea"/>
                <a:cs typeface="+mn-cs"/>
              </a:rPr>
              <a:t>HITRUST</a:t>
            </a:r>
          </a:p>
        </p:txBody>
      </p:sp>
      <p:pic>
        <p:nvPicPr>
          <p:cNvPr id="124" name="Picture 123"/>
          <p:cNvPicPr>
            <a:picLocks noChangeAspect="1"/>
          </p:cNvPicPr>
          <p:nvPr/>
        </p:nvPicPr>
        <p:blipFill>
          <a:blip r:embed="rId39" cstate="print">
            <a:extLst>
              <a:ext uri="{28A0092B-C50C-407E-A947-70E740481C1C}">
                <a14:useLocalDpi xmlns:a14="http://schemas.microsoft.com/office/drawing/2010/main" val="0"/>
              </a:ext>
            </a:extLst>
          </a:blip>
          <a:stretch>
            <a:fillRect/>
          </a:stretch>
        </p:blipFill>
        <p:spPr>
          <a:xfrm>
            <a:off x="6875996" y="4058510"/>
            <a:ext cx="601107" cy="240678"/>
          </a:xfrm>
          <a:prstGeom prst="rect">
            <a:avLst/>
          </a:prstGeom>
        </p:spPr>
      </p:pic>
      <p:sp>
        <p:nvSpPr>
          <p:cNvPr id="125" name="Rectangle 124"/>
          <p:cNvSpPr/>
          <p:nvPr/>
        </p:nvSpPr>
        <p:spPr>
          <a:xfrm>
            <a:off x="6683227" y="4449032"/>
            <a:ext cx="986644" cy="217849"/>
          </a:xfrm>
          <a:prstGeom prst="rect">
            <a:avLst/>
          </a:prstGeom>
        </p:spPr>
        <p:txBody>
          <a:bodyPr wrap="square">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505050"/>
                </a:solidFill>
                <a:effectLst/>
                <a:uLnTx/>
                <a:uFillTx/>
                <a:latin typeface="Segoe UI Semilight"/>
                <a:ea typeface="+mn-ea"/>
                <a:cs typeface="+mn-cs"/>
              </a:rPr>
              <a:t>IG Toolkit UK</a:t>
            </a:r>
          </a:p>
        </p:txBody>
      </p:sp>
      <p:sp>
        <p:nvSpPr>
          <p:cNvPr id="126" name="Rectangle 125"/>
          <p:cNvSpPr/>
          <p:nvPr/>
        </p:nvSpPr>
        <p:spPr>
          <a:xfrm>
            <a:off x="6090478" y="5476403"/>
            <a:ext cx="457886" cy="312093"/>
          </a:xfrm>
          <a:prstGeom prst="rect">
            <a:avLst/>
          </a:prstGeom>
        </p:spPr>
        <p:txBody>
          <a:bodyPr wrap="square" anchor="ctr">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China</a:t>
            </a:r>
          </a:p>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DJCP</a:t>
            </a:r>
          </a:p>
        </p:txBody>
      </p:sp>
      <p:pic>
        <p:nvPicPr>
          <p:cNvPr id="127" name="Picture 126"/>
          <p:cNvPicPr>
            <a:picLocks noChangeAspect="1"/>
          </p:cNvPicPr>
          <p:nvPr/>
        </p:nvPicPr>
        <p:blipFill>
          <a:blip r:embed="rId40" cstate="print">
            <a:extLst>
              <a:ext uri="{28A0092B-C50C-407E-A947-70E740481C1C}">
                <a14:useLocalDpi xmlns:a14="http://schemas.microsoft.com/office/drawing/2010/main" val="0"/>
              </a:ext>
            </a:extLst>
          </a:blip>
          <a:stretch>
            <a:fillRect/>
          </a:stretch>
        </p:blipFill>
        <p:spPr>
          <a:xfrm>
            <a:off x="6012081" y="4937978"/>
            <a:ext cx="614680" cy="614679"/>
          </a:xfrm>
          <a:prstGeom prst="rect">
            <a:avLst/>
          </a:prstGeom>
        </p:spPr>
      </p:pic>
      <p:pic>
        <p:nvPicPr>
          <p:cNvPr id="128" name="Picture 14" descr="http://www.theauditpeople.com/sites/default/files/pictures/iso-logo.png"/>
          <p:cNvPicPr>
            <a:picLocks noChangeAspect="1" noChangeArrowheads="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854713" y="1007558"/>
            <a:ext cx="586214" cy="442914"/>
          </a:xfrm>
          <a:prstGeom prst="rect">
            <a:avLst/>
          </a:prstGeom>
          <a:noFill/>
          <a:extLst>
            <a:ext uri="{909E8E84-426E-40DD-AFC4-6F175D3DCCD1}">
              <a14:hiddenFill xmlns:a14="http://schemas.microsoft.com/office/drawing/2010/main">
                <a:solidFill>
                  <a:srgbClr val="FFFFFF"/>
                </a:solidFill>
              </a14:hiddenFill>
            </a:ext>
          </a:extLst>
        </p:spPr>
      </p:pic>
      <p:sp>
        <p:nvSpPr>
          <p:cNvPr id="129" name="Rectangle 128"/>
          <p:cNvSpPr/>
          <p:nvPr/>
        </p:nvSpPr>
        <p:spPr>
          <a:xfrm>
            <a:off x="6864206" y="1549155"/>
            <a:ext cx="567228" cy="150842"/>
          </a:xfrm>
          <a:prstGeom prst="rect">
            <a:avLst/>
          </a:prstGeom>
        </p:spPr>
        <p:txBody>
          <a:bodyPr wrap="none" lIns="0" tIns="0" rIns="0" bIns="0">
            <a:noAutofit/>
          </a:bodyPr>
          <a:lstStyle/>
          <a:p>
            <a:pPr marL="0" marR="0" lvl="0" indent="0" algn="ctr" defTabSz="597032"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505050"/>
                </a:solidFill>
                <a:effectLst/>
                <a:uLnTx/>
                <a:uFillTx/>
                <a:latin typeface="Segoe UI Semilight"/>
                <a:ea typeface="+mn-ea"/>
                <a:cs typeface="+mn-cs"/>
              </a:rPr>
              <a:t>ISO 27017</a:t>
            </a:r>
          </a:p>
        </p:txBody>
      </p:sp>
      <p:sp>
        <p:nvSpPr>
          <p:cNvPr id="130" name="Rectangle 129"/>
          <p:cNvSpPr/>
          <p:nvPr/>
        </p:nvSpPr>
        <p:spPr bwMode="auto">
          <a:xfrm>
            <a:off x="2162215" y="1221132"/>
            <a:ext cx="410214" cy="964598"/>
          </a:xfrm>
          <a:prstGeom prst="rect">
            <a:avLst/>
          </a:prstGeom>
          <a:noFill/>
          <a:ln w="28575" cap="flat" cmpd="sng" algn="ctr">
            <a:noFill/>
            <a:prstDash val="solid"/>
            <a:headEnd type="none" w="med" len="med"/>
            <a:tailEnd type="none" w="med" len="med"/>
          </a:ln>
          <a:effectLst/>
        </p:spPr>
        <p:txBody>
          <a:bodyPr rot="0" spcFirstLastPara="0" vertOverflow="overflow" horzOverflow="overflow" vert="vert270" wrap="square" lIns="0" tIns="0" rIns="0" bIns="0" numCol="1" spcCol="0" rtlCol="0" fromWordArt="0" anchor="ctr" anchorCtr="0" forceAA="0" compatLnSpc="1">
            <a:prstTxWarp prst="textNoShape">
              <a:avLst/>
            </a:prstTxWarp>
            <a:noAutofit/>
          </a:bodyPr>
          <a:lstStyle/>
          <a:p>
            <a:pPr marL="0" marR="0" lvl="0" indent="1557" algn="ctr" defTabSz="914367" rtl="0" eaLnBrk="1" fontAlgn="base" latinLnBrk="0" hangingPunct="1">
              <a:lnSpc>
                <a:spcPct val="100000"/>
              </a:lnSpc>
              <a:spcBef>
                <a:spcPct val="0"/>
              </a:spcBef>
              <a:spcAft>
                <a:spcPts val="1176"/>
              </a:spcAft>
              <a:buClr>
                <a:srgbClr val="FFFFFF"/>
              </a:buClr>
              <a:buSzPct val="80000"/>
              <a:buFontTx/>
              <a:buNone/>
              <a:tabLst/>
              <a:defRPr/>
            </a:pPr>
            <a:r>
              <a:rPr kumimoji="0" lang="en-IN" sz="1200" b="1" i="0" u="none" strike="noStrike" kern="0" cap="none" spc="0" normalizeH="0" baseline="0" noProof="0" dirty="0">
                <a:ln>
                  <a:noFill/>
                </a:ln>
                <a:solidFill>
                  <a:srgbClr val="00B6F0"/>
                </a:solidFill>
                <a:effectLst/>
                <a:uLnTx/>
                <a:uFillTx/>
                <a:latin typeface="Segoe UI"/>
                <a:ea typeface="+mn-ea"/>
                <a:cs typeface="Segoe UI Semibold" panose="020B0702040204020203" pitchFamily="34" charset="0"/>
              </a:rPr>
              <a:t>GLOBAL</a:t>
            </a:r>
          </a:p>
        </p:txBody>
      </p:sp>
      <p:sp>
        <p:nvSpPr>
          <p:cNvPr id="132" name="Rectangle 131"/>
          <p:cNvSpPr/>
          <p:nvPr/>
        </p:nvSpPr>
        <p:spPr bwMode="auto">
          <a:xfrm>
            <a:off x="2162216" y="3294069"/>
            <a:ext cx="410214" cy="984333"/>
          </a:xfrm>
          <a:prstGeom prst="rect">
            <a:avLst/>
          </a:prstGeom>
          <a:noFill/>
          <a:ln w="28575" cap="flat" cmpd="sng" algn="ctr">
            <a:noFill/>
            <a:prstDash val="solid"/>
            <a:headEnd type="none" w="med" len="med"/>
            <a:tailEnd type="none" w="med" len="med"/>
          </a:ln>
          <a:effectLst/>
        </p:spPr>
        <p:txBody>
          <a:bodyPr rot="0" spcFirstLastPara="0" vertOverflow="overflow" horzOverflow="overflow" vert="vert270" wrap="square" lIns="0" tIns="0" rIns="0" bIns="0" numCol="1" spcCol="0" rtlCol="0" fromWordArt="0" anchor="ctr" anchorCtr="0" forceAA="0" compatLnSpc="1">
            <a:prstTxWarp prst="textNoShape">
              <a:avLst/>
            </a:prstTxWarp>
            <a:noAutofit/>
          </a:bodyPr>
          <a:lstStyle/>
          <a:p>
            <a:pPr marL="0" marR="0" lvl="0" indent="1557" algn="ctr" defTabSz="914367" rtl="0" eaLnBrk="1" fontAlgn="base" latinLnBrk="0" hangingPunct="1">
              <a:lnSpc>
                <a:spcPct val="100000"/>
              </a:lnSpc>
              <a:spcBef>
                <a:spcPct val="0"/>
              </a:spcBef>
              <a:spcAft>
                <a:spcPts val="1176"/>
              </a:spcAft>
              <a:buClr>
                <a:srgbClr val="FFFFFF"/>
              </a:buClr>
              <a:buSzPct val="80000"/>
              <a:buFontTx/>
              <a:buNone/>
              <a:tabLst/>
              <a:defRPr/>
            </a:pPr>
            <a:r>
              <a:rPr kumimoji="0" lang="en-IN" sz="1200" b="1" i="0" u="none" strike="noStrike" kern="0" cap="none" spc="0" normalizeH="0" baseline="0" noProof="0" dirty="0">
                <a:ln>
                  <a:noFill/>
                </a:ln>
                <a:solidFill>
                  <a:srgbClr val="00327A"/>
                </a:solidFill>
                <a:effectLst/>
                <a:uLnTx/>
                <a:uFillTx/>
                <a:latin typeface="Segoe UI"/>
                <a:ea typeface="+mn-ea"/>
                <a:cs typeface="Segoe UI Semibold" panose="020B0702040204020203" pitchFamily="34" charset="0"/>
              </a:rPr>
              <a:t>INDUSTRY</a:t>
            </a:r>
          </a:p>
        </p:txBody>
      </p:sp>
      <p:sp>
        <p:nvSpPr>
          <p:cNvPr id="134" name="Rectangle 133"/>
          <p:cNvSpPr/>
          <p:nvPr/>
        </p:nvSpPr>
        <p:spPr bwMode="auto">
          <a:xfrm>
            <a:off x="2166336" y="5366684"/>
            <a:ext cx="401300" cy="964598"/>
          </a:xfrm>
          <a:prstGeom prst="rect">
            <a:avLst/>
          </a:prstGeom>
          <a:noFill/>
          <a:ln w="28575" cap="flat" cmpd="sng" algn="ctr">
            <a:noFill/>
            <a:prstDash val="solid"/>
            <a:headEnd type="none" w="med" len="med"/>
            <a:tailEnd type="none" w="med" len="med"/>
          </a:ln>
          <a:effectLst/>
        </p:spPr>
        <p:txBody>
          <a:bodyPr rot="0" spcFirstLastPara="0" vertOverflow="overflow" horzOverflow="overflow" vert="vert270" wrap="square" lIns="0" tIns="0" rIns="0" bIns="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1176"/>
              </a:spcAft>
              <a:buClrTx/>
              <a:buSzTx/>
              <a:buFontTx/>
              <a:buNone/>
              <a:tabLst/>
              <a:defRPr/>
            </a:pPr>
            <a:r>
              <a:rPr kumimoji="0" lang="en-IN" sz="1200" b="1" i="0" u="none" strike="noStrike" kern="0" cap="none" spc="0" normalizeH="0" baseline="0" noProof="0" dirty="0">
                <a:ln>
                  <a:noFill/>
                </a:ln>
                <a:solidFill>
                  <a:srgbClr val="001F50"/>
                </a:solidFill>
                <a:effectLst/>
                <a:uLnTx/>
                <a:uFillTx/>
                <a:latin typeface="Segoe UI"/>
                <a:ea typeface="+mn-ea"/>
                <a:cs typeface="Segoe UI Semibold" panose="020B0702040204020203" pitchFamily="34" charset="0"/>
              </a:rPr>
              <a:t>REGIONAL</a:t>
            </a:r>
          </a:p>
        </p:txBody>
      </p:sp>
      <p:cxnSp>
        <p:nvCxnSpPr>
          <p:cNvPr id="153" name="Straight Connector 152"/>
          <p:cNvCxnSpPr/>
          <p:nvPr/>
        </p:nvCxnSpPr>
        <p:spPr>
          <a:xfrm>
            <a:off x="2577857" y="913214"/>
            <a:ext cx="0" cy="1645920"/>
          </a:xfrm>
          <a:prstGeom prst="line">
            <a:avLst/>
          </a:prstGeom>
          <a:ln w="28575">
            <a:solidFill>
              <a:srgbClr val="00AEE9"/>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4" name="Straight Connector 153"/>
          <p:cNvCxnSpPr/>
          <p:nvPr/>
        </p:nvCxnSpPr>
        <p:spPr>
          <a:xfrm>
            <a:off x="2577857" y="2966226"/>
            <a:ext cx="0" cy="1645920"/>
          </a:xfrm>
          <a:prstGeom prst="line">
            <a:avLst/>
          </a:prstGeom>
          <a:ln w="28575">
            <a:solidFill>
              <a:srgbClr val="00327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5" name="Straight Connector 154"/>
          <p:cNvCxnSpPr/>
          <p:nvPr/>
        </p:nvCxnSpPr>
        <p:spPr>
          <a:xfrm>
            <a:off x="2577857" y="5009852"/>
            <a:ext cx="0" cy="1645920"/>
          </a:xfrm>
          <a:prstGeom prst="line">
            <a:avLst/>
          </a:prstGeom>
          <a:ln w="28575">
            <a:solidFill>
              <a:srgbClr val="001F5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31" name="Title 1">
            <a:extLst>
              <a:ext uri="{FF2B5EF4-FFF2-40B4-BE49-F238E27FC236}">
                <a16:creationId xmlns:a16="http://schemas.microsoft.com/office/drawing/2014/main" id="{D4509856-EB69-4A09-8BB9-F5633A22593E}"/>
              </a:ext>
            </a:extLst>
          </p:cNvPr>
          <p:cNvSpPr txBox="1">
            <a:spLocks/>
          </p:cNvSpPr>
          <p:nvPr/>
        </p:nvSpPr>
        <p:spPr>
          <a:xfrm>
            <a:off x="2357012" y="71325"/>
            <a:ext cx="9251586" cy="899537"/>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90000"/>
              </a:lnSpc>
              <a:spcBef>
                <a:spcPct val="0"/>
              </a:spcBef>
              <a:spcAft>
                <a:spcPts val="588"/>
              </a:spcAft>
              <a:buClrTx/>
              <a:buSzTx/>
              <a:buFontTx/>
              <a:buNone/>
              <a:tabLst/>
              <a:defRPr/>
            </a:pPr>
            <a:r>
              <a:rPr kumimoji="0" lang="en-US" sz="3600" b="0" i="0" u="none" strike="noStrike" kern="1200" cap="none" spc="-100" normalizeH="0" baseline="0" noProof="0" dirty="0">
                <a:ln w="3175">
                  <a:noFill/>
                </a:ln>
                <a:solidFill>
                  <a:srgbClr val="4F504F"/>
                </a:solidFill>
                <a:effectLst/>
                <a:uLnTx/>
                <a:uFillTx/>
                <a:latin typeface="Segoe UI Light"/>
                <a:ea typeface="+mn-ea"/>
                <a:cs typeface="Segoe UI" pitchFamily="34" charset="0"/>
              </a:rPr>
              <a:t>More certifications than any cloud provider</a:t>
            </a:r>
          </a:p>
        </p:txBody>
      </p:sp>
    </p:spTree>
    <p:extLst>
      <p:ext uri="{BB962C8B-B14F-4D97-AF65-F5344CB8AC3E}">
        <p14:creationId xmlns:p14="http://schemas.microsoft.com/office/powerpoint/2010/main" val="1517491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1"/>
                                        </p:tgtEl>
                                        <p:attrNameLst>
                                          <p:attrName>style.visibility</p:attrName>
                                        </p:attrNameLst>
                                      </p:cBhvr>
                                      <p:to>
                                        <p:strVal val="visible"/>
                                      </p:to>
                                    </p:set>
                                    <p:animEffect transition="in" filter="fade">
                                      <p:cBhvr>
                                        <p:cTn id="7" dur="500"/>
                                        <p:tgtEl>
                                          <p:spTgt spid="131"/>
                                        </p:tgtEl>
                                      </p:cBhvr>
                                    </p:animEffect>
                                  </p:childTnLst>
                                </p:cTn>
                              </p:par>
                              <p:par>
                                <p:cTn id="8" presetID="42" presetClass="path" presetSubtype="0" decel="100000" fill="hold" grpId="1" nodeType="withEffect">
                                  <p:stCondLst>
                                    <p:cond delay="0"/>
                                  </p:stCondLst>
                                  <p:childTnLst>
                                    <p:animMotion origin="layout" path="M 3.75E-6 4.81481E-6 L 3.75E-6 0.04583 " pathEditMode="relative" rAng="0" ptsTypes="AA">
                                      <p:cBhvr>
                                        <p:cTn id="9" dur="500" spd="-100000" fill="hold"/>
                                        <p:tgtEl>
                                          <p:spTgt spid="131"/>
                                        </p:tgtEl>
                                        <p:attrNameLst>
                                          <p:attrName>ppt_x</p:attrName>
                                          <p:attrName>ppt_y</p:attrName>
                                        </p:attrNameLst>
                                      </p:cBhvr>
                                      <p:rCtr x="0" y="229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 grpId="0"/>
      <p:bldP spid="131" grpId="1"/>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4" name="Title 1">
            <a:extLst>
              <a:ext uri="{FF2B5EF4-FFF2-40B4-BE49-F238E27FC236}">
                <a16:creationId xmlns:a16="http://schemas.microsoft.com/office/drawing/2014/main" id="{8E6464DE-0960-4464-B535-9CB48D52C058}"/>
              </a:ext>
            </a:extLst>
          </p:cNvPr>
          <p:cNvSpPr txBox="1">
            <a:spLocks/>
          </p:cNvSpPr>
          <p:nvPr/>
        </p:nvSpPr>
        <p:spPr>
          <a:xfrm>
            <a:off x="2611711" y="3429000"/>
            <a:ext cx="3924806" cy="1437690"/>
          </a:xfrm>
          <a:prstGeom prst="rect">
            <a:avLst/>
          </a:prstGeom>
          <a:noFill/>
        </p:spPr>
        <p:txBody>
          <a:bodyPr vert="horz" wrap="square" lIns="0" tIns="0" rIns="0" bIns="0" rtlCol="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pPr>
              <a:lnSpc>
                <a:spcPct val="100000"/>
              </a:lnSpc>
              <a:spcBef>
                <a:spcPts val="0"/>
              </a:spcBef>
              <a:spcAft>
                <a:spcPts val="1200"/>
              </a:spcAft>
              <a:buSzPct val="90000"/>
              <a:defRPr/>
            </a:pPr>
            <a:r>
              <a:rPr lang="en-US" sz="2400" spc="0" dirty="0">
                <a:solidFill>
                  <a:schemeClr val="bg1"/>
                </a:solidFill>
                <a:latin typeface="Segoe UI Semibold" panose="020B0702040204020203" pitchFamily="34" charset="0"/>
                <a:cs typeface="Segoe UI Semibold" panose="020B0702040204020203" pitchFamily="34" charset="0"/>
              </a:rPr>
              <a:t>$1B+ annual investments</a:t>
            </a:r>
          </a:p>
          <a:p>
            <a:pPr>
              <a:lnSpc>
                <a:spcPct val="100000"/>
              </a:lnSpc>
              <a:spcBef>
                <a:spcPts val="0"/>
              </a:spcBef>
              <a:spcAft>
                <a:spcPts val="1200"/>
              </a:spcAft>
              <a:buSzPct val="90000"/>
              <a:defRPr/>
            </a:pPr>
            <a:r>
              <a:rPr lang="en-US" sz="2400" spc="0" dirty="0">
                <a:solidFill>
                  <a:schemeClr val="bg1"/>
                </a:solidFill>
                <a:latin typeface="Segoe UI Semibold" panose="020B0702040204020203" pitchFamily="34" charset="0"/>
                <a:cs typeface="Segoe UI Semibold" panose="020B0702040204020203" pitchFamily="34" charset="0"/>
              </a:rPr>
              <a:t>Over 3500 security experts</a:t>
            </a:r>
          </a:p>
          <a:p>
            <a:pPr>
              <a:lnSpc>
                <a:spcPct val="100000"/>
              </a:lnSpc>
              <a:spcBef>
                <a:spcPts val="0"/>
              </a:spcBef>
              <a:spcAft>
                <a:spcPts val="1200"/>
              </a:spcAft>
              <a:buSzPct val="90000"/>
              <a:defRPr/>
            </a:pPr>
            <a:r>
              <a:rPr lang="en-US" sz="2400" spc="0" dirty="0">
                <a:solidFill>
                  <a:schemeClr val="bg1"/>
                </a:solidFill>
                <a:latin typeface="Segoe UI Semibold" panose="020B0702040204020203" pitchFamily="34" charset="0"/>
                <a:cs typeface="Segoe UI Semibold" panose="020B0702040204020203" pitchFamily="34" charset="0"/>
              </a:rPr>
              <a:t>Trillions of diverse signals</a:t>
            </a:r>
          </a:p>
        </p:txBody>
      </p:sp>
      <p:sp>
        <p:nvSpPr>
          <p:cNvPr id="86" name="Title 1">
            <a:extLst>
              <a:ext uri="{FF2B5EF4-FFF2-40B4-BE49-F238E27FC236}">
                <a16:creationId xmlns:a16="http://schemas.microsoft.com/office/drawing/2014/main" id="{07BC0E47-3169-433B-9299-B23E0B643661}"/>
              </a:ext>
            </a:extLst>
          </p:cNvPr>
          <p:cNvSpPr txBox="1">
            <a:spLocks/>
          </p:cNvSpPr>
          <p:nvPr/>
        </p:nvSpPr>
        <p:spPr>
          <a:xfrm>
            <a:off x="2519216" y="2599861"/>
            <a:ext cx="4917207" cy="615553"/>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000" dirty="0">
                <a:solidFill>
                  <a:schemeClr val="bg1"/>
                </a:solidFill>
                <a:latin typeface="Segoe UI Semibold"/>
              </a:rPr>
              <a:t>Unmatched security</a:t>
            </a:r>
          </a:p>
        </p:txBody>
      </p:sp>
      <p:sp>
        <p:nvSpPr>
          <p:cNvPr id="16" name="Freeform: Shape 15">
            <a:extLst>
              <a:ext uri="{FF2B5EF4-FFF2-40B4-BE49-F238E27FC236}">
                <a16:creationId xmlns:a16="http://schemas.microsoft.com/office/drawing/2014/main" id="{F47949BB-4977-44E9-8754-11F1931CA684}"/>
              </a:ext>
            </a:extLst>
          </p:cNvPr>
          <p:cNvSpPr/>
          <p:nvPr/>
        </p:nvSpPr>
        <p:spPr bwMode="auto">
          <a:xfrm>
            <a:off x="7567983" y="1449443"/>
            <a:ext cx="3906073" cy="1953035"/>
          </a:xfrm>
          <a:custGeom>
            <a:avLst/>
            <a:gdLst>
              <a:gd name="connsiteX0" fmla="*/ 1704975 w 3409950"/>
              <a:gd name="connsiteY0" fmla="*/ 0 h 1704975"/>
              <a:gd name="connsiteX1" fmla="*/ 3409950 w 3409950"/>
              <a:gd name="connsiteY1" fmla="*/ 1704975 h 1704975"/>
              <a:gd name="connsiteX2" fmla="*/ 3409469 w 3409950"/>
              <a:gd name="connsiteY2" fmla="*/ 1695450 h 1704975"/>
              <a:gd name="connsiteX3" fmla="*/ 481 w 3409950"/>
              <a:gd name="connsiteY3" fmla="*/ 1695450 h 1704975"/>
              <a:gd name="connsiteX4" fmla="*/ 0 w 3409950"/>
              <a:gd name="connsiteY4" fmla="*/ 1704975 h 1704975"/>
              <a:gd name="connsiteX5" fmla="*/ 1704975 w 3409950"/>
              <a:gd name="connsiteY5" fmla="*/ 0 h 170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09950" h="1704975">
                <a:moveTo>
                  <a:pt x="1704975" y="0"/>
                </a:moveTo>
                <a:cubicBezTo>
                  <a:pt x="2646607" y="0"/>
                  <a:pt x="3409950" y="763343"/>
                  <a:pt x="3409950" y="1704975"/>
                </a:cubicBezTo>
                <a:lnTo>
                  <a:pt x="3409469" y="1695450"/>
                </a:lnTo>
                <a:lnTo>
                  <a:pt x="481" y="1695450"/>
                </a:lnTo>
                <a:lnTo>
                  <a:pt x="0" y="1704975"/>
                </a:lnTo>
                <a:cubicBezTo>
                  <a:pt x="0" y="763343"/>
                  <a:pt x="763343" y="0"/>
                  <a:pt x="1704975" y="0"/>
                </a:cubicBezTo>
                <a:close/>
              </a:path>
            </a:pathLst>
          </a:custGeom>
          <a:noFill/>
          <a:ln w="22225" cap="rnd">
            <a:solidFill>
              <a:schemeClr val="accent1"/>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765" dirty="0">
              <a:gradFill>
                <a:gsLst>
                  <a:gs pos="40075">
                    <a:srgbClr val="FFFFFF"/>
                  </a:gs>
                  <a:gs pos="30000">
                    <a:srgbClr val="FFFFFF"/>
                  </a:gs>
                </a:gsLst>
                <a:lin ang="5400000" scaled="0"/>
              </a:gradFill>
              <a:latin typeface="Segoe UI"/>
            </a:endParaRPr>
          </a:p>
        </p:txBody>
      </p:sp>
      <p:sp>
        <p:nvSpPr>
          <p:cNvPr id="17" name="Freeform: Shape 16">
            <a:extLst>
              <a:ext uri="{FF2B5EF4-FFF2-40B4-BE49-F238E27FC236}">
                <a16:creationId xmlns:a16="http://schemas.microsoft.com/office/drawing/2014/main" id="{C78D0FF8-04E0-4861-8452-EF7A8452DB33}"/>
              </a:ext>
            </a:extLst>
          </p:cNvPr>
          <p:cNvSpPr/>
          <p:nvPr/>
        </p:nvSpPr>
        <p:spPr bwMode="auto">
          <a:xfrm>
            <a:off x="7567983" y="3441967"/>
            <a:ext cx="3906073" cy="1963946"/>
          </a:xfrm>
          <a:custGeom>
            <a:avLst/>
            <a:gdLst>
              <a:gd name="connsiteX0" fmla="*/ 481 w 3409950"/>
              <a:gd name="connsiteY0" fmla="*/ 0 h 1714500"/>
              <a:gd name="connsiteX1" fmla="*/ 3409469 w 3409950"/>
              <a:gd name="connsiteY1" fmla="*/ 0 h 1714500"/>
              <a:gd name="connsiteX2" fmla="*/ 3409950 w 3409950"/>
              <a:gd name="connsiteY2" fmla="*/ 9525 h 1714500"/>
              <a:gd name="connsiteX3" fmla="*/ 1704975 w 3409950"/>
              <a:gd name="connsiteY3" fmla="*/ 1714500 h 1714500"/>
              <a:gd name="connsiteX4" fmla="*/ 0 w 3409950"/>
              <a:gd name="connsiteY4" fmla="*/ 9525 h 1714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9950" h="1714500">
                <a:moveTo>
                  <a:pt x="481" y="0"/>
                </a:moveTo>
                <a:lnTo>
                  <a:pt x="3409469" y="0"/>
                </a:lnTo>
                <a:lnTo>
                  <a:pt x="3409950" y="9525"/>
                </a:lnTo>
                <a:cubicBezTo>
                  <a:pt x="3409950" y="951157"/>
                  <a:pt x="2646607" y="1714500"/>
                  <a:pt x="1704975" y="1714500"/>
                </a:cubicBezTo>
                <a:cubicBezTo>
                  <a:pt x="763343" y="1714500"/>
                  <a:pt x="0" y="951157"/>
                  <a:pt x="0" y="9525"/>
                </a:cubicBezTo>
                <a:close/>
              </a:path>
            </a:pathLst>
          </a:cu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765" dirty="0">
              <a:gradFill>
                <a:gsLst>
                  <a:gs pos="40075">
                    <a:srgbClr val="FFFFFF"/>
                  </a:gs>
                  <a:gs pos="30000">
                    <a:srgbClr val="FFFFFF"/>
                  </a:gs>
                </a:gsLst>
                <a:lin ang="5400000" scaled="0"/>
              </a:gradFill>
              <a:latin typeface="Segoe UI"/>
            </a:endParaRPr>
          </a:p>
        </p:txBody>
      </p:sp>
      <p:sp>
        <p:nvSpPr>
          <p:cNvPr id="18" name="Oval 17">
            <a:extLst>
              <a:ext uri="{FF2B5EF4-FFF2-40B4-BE49-F238E27FC236}">
                <a16:creationId xmlns:a16="http://schemas.microsoft.com/office/drawing/2014/main" id="{1EE40368-AEF6-4C85-923B-3B8090053B98}"/>
              </a:ext>
            </a:extLst>
          </p:cNvPr>
          <p:cNvSpPr/>
          <p:nvPr/>
        </p:nvSpPr>
        <p:spPr bwMode="auto">
          <a:xfrm>
            <a:off x="7162796" y="1082163"/>
            <a:ext cx="4716448" cy="4716448"/>
          </a:xfrm>
          <a:prstGeom prst="ellipse">
            <a:avLst/>
          </a:prstGeom>
          <a:noFill/>
          <a:ln w="50800">
            <a:solidFill>
              <a:schemeClr val="accent3"/>
            </a:solidFill>
            <a:headEnd type="none" w="med" len="med"/>
            <a:tailEnd type="none" w="med" len="med"/>
          </a:ln>
          <a:effectLst>
            <a:glow rad="635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765" dirty="0">
              <a:gradFill>
                <a:gsLst>
                  <a:gs pos="40075">
                    <a:srgbClr val="FFFFFF"/>
                  </a:gs>
                  <a:gs pos="30000">
                    <a:srgbClr val="FFFFFF"/>
                  </a:gs>
                </a:gsLst>
                <a:lin ang="5400000" scaled="0"/>
              </a:gradFill>
              <a:latin typeface="Segoe UI"/>
            </a:endParaRPr>
          </a:p>
        </p:txBody>
      </p:sp>
      <p:sp>
        <p:nvSpPr>
          <p:cNvPr id="19" name="Rectangle 18">
            <a:extLst>
              <a:ext uri="{FF2B5EF4-FFF2-40B4-BE49-F238E27FC236}">
                <a16:creationId xmlns:a16="http://schemas.microsoft.com/office/drawing/2014/main" id="{77AB9148-E1D5-42F2-A811-B587B3B4C731}"/>
              </a:ext>
            </a:extLst>
          </p:cNvPr>
          <p:cNvSpPr/>
          <p:nvPr/>
        </p:nvSpPr>
        <p:spPr bwMode="auto">
          <a:xfrm>
            <a:off x="8412606" y="729883"/>
            <a:ext cx="2214810" cy="721109"/>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568" dirty="0">
              <a:solidFill>
                <a:schemeClr val="bg1"/>
              </a:solidFill>
              <a:latin typeface="Segoe UI"/>
            </a:endParaRPr>
          </a:p>
        </p:txBody>
      </p:sp>
      <p:sp>
        <p:nvSpPr>
          <p:cNvPr id="20" name="TextBox 19">
            <a:extLst>
              <a:ext uri="{FF2B5EF4-FFF2-40B4-BE49-F238E27FC236}">
                <a16:creationId xmlns:a16="http://schemas.microsoft.com/office/drawing/2014/main" id="{3C62DC45-6C32-4D9E-8ABC-11D5C7371E0A}"/>
              </a:ext>
            </a:extLst>
          </p:cNvPr>
          <p:cNvSpPr txBox="1"/>
          <p:nvPr/>
        </p:nvSpPr>
        <p:spPr>
          <a:xfrm>
            <a:off x="7140287" y="1121189"/>
            <a:ext cx="4738957" cy="4615622"/>
          </a:xfrm>
          <a:prstGeom prst="rect">
            <a:avLst/>
          </a:prstGeom>
          <a:noFill/>
          <a:effectLst>
            <a:glow rad="139700">
              <a:schemeClr val="accent6">
                <a:satMod val="175000"/>
                <a:alpha val="40000"/>
              </a:schemeClr>
            </a:glow>
          </a:effectLst>
        </p:spPr>
        <p:txBody>
          <a:bodyPr spcFirstLastPara="1" wrap="square" lIns="0" tIns="0" rIns="0" bIns="0" numCol="1" rtlCol="0">
            <a:prstTxWarp prst="textArchUp">
              <a:avLst/>
            </a:prstTxWarp>
            <a:spAutoFit/>
          </a:bodyPr>
          <a:lstStyle/>
          <a:p>
            <a:pPr algn="ctr" defTabSz="896354">
              <a:defRPr/>
            </a:pPr>
            <a:r>
              <a:rPr lang="en-US" sz="1765" b="1" dirty="0">
                <a:solidFill>
                  <a:schemeClr val="bg1"/>
                </a:solidFill>
                <a:latin typeface="Segoe UI"/>
              </a:rPr>
              <a:t>Unique Intelligence</a:t>
            </a:r>
          </a:p>
        </p:txBody>
      </p:sp>
      <p:sp>
        <p:nvSpPr>
          <p:cNvPr id="21" name="TextBox 20">
            <a:extLst>
              <a:ext uri="{FF2B5EF4-FFF2-40B4-BE49-F238E27FC236}">
                <a16:creationId xmlns:a16="http://schemas.microsoft.com/office/drawing/2014/main" id="{3EBDFB12-079E-4D1A-9748-EA2D7D93BFC8}"/>
              </a:ext>
            </a:extLst>
          </p:cNvPr>
          <p:cNvSpPr txBox="1"/>
          <p:nvPr/>
        </p:nvSpPr>
        <p:spPr>
          <a:xfrm>
            <a:off x="8516237" y="4115035"/>
            <a:ext cx="1987057" cy="271554"/>
          </a:xfrm>
          <a:prstGeom prst="rect">
            <a:avLst/>
          </a:prstGeom>
          <a:noFill/>
        </p:spPr>
        <p:txBody>
          <a:bodyPr wrap="none" lIns="0" tIns="0" rIns="0" bIns="0" rtlCol="0">
            <a:spAutoFit/>
          </a:bodyPr>
          <a:lstStyle/>
          <a:p>
            <a:pPr algn="ctr" defTabSz="896354">
              <a:defRPr/>
            </a:pPr>
            <a:r>
              <a:rPr lang="en-US" sz="1765" b="1" dirty="0">
                <a:gradFill>
                  <a:gsLst>
                    <a:gs pos="2917">
                      <a:srgbClr val="FFFFFF"/>
                    </a:gs>
                    <a:gs pos="100000">
                      <a:srgbClr val="FFFFFF"/>
                    </a:gs>
                  </a:gsLst>
                  <a:lin ang="5400000" scaled="0"/>
                </a:gradFill>
                <a:latin typeface="Segoe UI"/>
              </a:rPr>
              <a:t>Secure Foundation</a:t>
            </a:r>
          </a:p>
        </p:txBody>
      </p:sp>
      <p:sp>
        <p:nvSpPr>
          <p:cNvPr id="22" name="TextBox 21">
            <a:extLst>
              <a:ext uri="{FF2B5EF4-FFF2-40B4-BE49-F238E27FC236}">
                <a16:creationId xmlns:a16="http://schemas.microsoft.com/office/drawing/2014/main" id="{787B2769-6401-44EA-B5E0-BE3B3D4F01D9}"/>
              </a:ext>
            </a:extLst>
          </p:cNvPr>
          <p:cNvSpPr txBox="1"/>
          <p:nvPr/>
        </p:nvSpPr>
        <p:spPr>
          <a:xfrm flipH="1">
            <a:off x="8408383" y="2422643"/>
            <a:ext cx="2314329" cy="271554"/>
          </a:xfrm>
          <a:prstGeom prst="rect">
            <a:avLst/>
          </a:prstGeom>
          <a:noFill/>
        </p:spPr>
        <p:txBody>
          <a:bodyPr wrap="square" lIns="0" tIns="0" rIns="0" bIns="0" rtlCol="0">
            <a:spAutoFit/>
          </a:bodyPr>
          <a:lstStyle/>
          <a:p>
            <a:pPr algn="ctr" defTabSz="896354">
              <a:defRPr/>
            </a:pPr>
            <a:r>
              <a:rPr lang="en-US" sz="1765" b="1" dirty="0">
                <a:solidFill>
                  <a:schemeClr val="bg1"/>
                </a:solidFill>
                <a:latin typeface="Segoe UI"/>
              </a:rPr>
              <a:t>Security Technology</a:t>
            </a:r>
          </a:p>
        </p:txBody>
      </p:sp>
      <p:sp>
        <p:nvSpPr>
          <p:cNvPr id="11" name="Rectangle 10">
            <a:extLst>
              <a:ext uri="{FF2B5EF4-FFF2-40B4-BE49-F238E27FC236}">
                <a16:creationId xmlns:a16="http://schemas.microsoft.com/office/drawing/2014/main" id="{966DE934-80CF-487A-A49D-C5A6E54F8AEF}"/>
              </a:ext>
            </a:extLst>
          </p:cNvPr>
          <p:cNvSpPr/>
          <p:nvPr/>
        </p:nvSpPr>
        <p:spPr>
          <a:xfrm>
            <a:off x="415961" y="5573677"/>
            <a:ext cx="1224506" cy="452590"/>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2353" b="0" i="0" u="none" strike="noStrike" kern="0" cap="none" spc="49" normalizeH="0" baseline="0" noProof="0">
                <a:ln>
                  <a:noFill/>
                </a:ln>
                <a:solidFill>
                  <a:srgbClr val="0078D7"/>
                </a:solidFill>
                <a:effectLst/>
                <a:uLnTx/>
                <a:uFillTx/>
                <a:latin typeface="Segoe UI" panose="020B0502040204020203" pitchFamily="34" charset="0"/>
                <a:ea typeface="+mn-ea"/>
                <a:cs typeface="Segoe UI" panose="020B0502040204020203" pitchFamily="34" charset="0"/>
              </a:rPr>
              <a:t>Trusted</a:t>
            </a:r>
          </a:p>
        </p:txBody>
      </p:sp>
      <p:sp>
        <p:nvSpPr>
          <p:cNvPr id="12" name="Rectangle 11">
            <a:extLst>
              <a:ext uri="{FF2B5EF4-FFF2-40B4-BE49-F238E27FC236}">
                <a16:creationId xmlns:a16="http://schemas.microsoft.com/office/drawing/2014/main" id="{7305BDA3-A139-4E0C-A339-0DB6A48754FF}"/>
              </a:ext>
            </a:extLst>
          </p:cNvPr>
          <p:cNvSpPr/>
          <p:nvPr/>
        </p:nvSpPr>
        <p:spPr>
          <a:xfrm>
            <a:off x="458391" y="4252629"/>
            <a:ext cx="1139646" cy="331899"/>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568" b="0" i="0" u="none" strike="noStrike" kern="0" cap="none" spc="49" normalizeH="0" baseline="0" noProof="0">
                <a:ln>
                  <a:noFill/>
                </a:ln>
                <a:solidFill>
                  <a:srgbClr val="353535">
                    <a:lumMod val="40000"/>
                    <a:lumOff val="60000"/>
                  </a:srgbClr>
                </a:solidFill>
                <a:effectLst/>
                <a:uLnTx/>
                <a:uFillTx/>
                <a:latin typeface="Segoe UI" panose="020B0502040204020203" pitchFamily="34" charset="0"/>
                <a:ea typeface="+mn-ea"/>
                <a:cs typeface="Segoe UI" panose="020B0502040204020203" pitchFamily="34" charset="0"/>
              </a:rPr>
              <a:t>Intelligent</a:t>
            </a:r>
          </a:p>
        </p:txBody>
      </p:sp>
      <p:cxnSp>
        <p:nvCxnSpPr>
          <p:cNvPr id="13" name="Straight Connector 12">
            <a:extLst>
              <a:ext uri="{FF2B5EF4-FFF2-40B4-BE49-F238E27FC236}">
                <a16:creationId xmlns:a16="http://schemas.microsoft.com/office/drawing/2014/main" id="{50C0A040-9D26-4D66-8324-89B8B777A727}"/>
              </a:ext>
            </a:extLst>
          </p:cNvPr>
          <p:cNvCxnSpPr>
            <a:cxnSpLocks/>
          </p:cNvCxnSpPr>
          <p:nvPr/>
        </p:nvCxnSpPr>
        <p:spPr>
          <a:xfrm>
            <a:off x="1954222" y="487"/>
            <a:ext cx="0" cy="6888317"/>
          </a:xfrm>
          <a:prstGeom prst="line">
            <a:avLst/>
          </a:prstGeom>
          <a:noFill/>
          <a:ln w="19050" cap="flat">
            <a:solidFill>
              <a:schemeClr val="bg1">
                <a:lumMod val="75000"/>
                <a:alpha val="7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sp>
        <p:nvSpPr>
          <p:cNvPr id="14" name="light">
            <a:extLst>
              <a:ext uri="{FF2B5EF4-FFF2-40B4-BE49-F238E27FC236}">
                <a16:creationId xmlns:a16="http://schemas.microsoft.com/office/drawing/2014/main" id="{D03B2D75-6A17-43F0-98AB-4A7209313567}"/>
              </a:ext>
            </a:extLst>
          </p:cNvPr>
          <p:cNvSpPr>
            <a:spLocks noChangeAspect="1" noEditPoints="1"/>
          </p:cNvSpPr>
          <p:nvPr/>
        </p:nvSpPr>
        <p:spPr bwMode="auto">
          <a:xfrm>
            <a:off x="871537" y="3796742"/>
            <a:ext cx="285750" cy="424238"/>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28575">
            <a:solidFill>
              <a:srgbClr val="B3B2B4"/>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5" name="Freeform 100">
            <a:extLst>
              <a:ext uri="{FF2B5EF4-FFF2-40B4-BE49-F238E27FC236}">
                <a16:creationId xmlns:a16="http://schemas.microsoft.com/office/drawing/2014/main" id="{716CE80D-2D34-4E11-BC01-B18CF4ADF803}"/>
              </a:ext>
            </a:extLst>
          </p:cNvPr>
          <p:cNvSpPr>
            <a:spLocks noChangeArrowheads="1"/>
          </p:cNvSpPr>
          <p:nvPr/>
        </p:nvSpPr>
        <p:spPr bwMode="auto">
          <a:xfrm>
            <a:off x="696391" y="4824727"/>
            <a:ext cx="646635" cy="639841"/>
          </a:xfrm>
          <a:custGeom>
            <a:avLst/>
            <a:gdLst>
              <a:gd name="T0" fmla="*/ 3212 w 13440"/>
              <a:gd name="T1" fmla="*/ 3671 h 13299"/>
              <a:gd name="T2" fmla="*/ 3433 w 13440"/>
              <a:gd name="T3" fmla="*/ 3583 h 13299"/>
              <a:gd name="T4" fmla="*/ 3600 w 13440"/>
              <a:gd name="T5" fmla="*/ 3415 h 13299"/>
              <a:gd name="T6" fmla="*/ 3689 w 13440"/>
              <a:gd name="T7" fmla="*/ 3194 h 13299"/>
              <a:gd name="T8" fmla="*/ 3697 w 13440"/>
              <a:gd name="T9" fmla="*/ 3009 h 13299"/>
              <a:gd name="T10" fmla="*/ 3627 w 13440"/>
              <a:gd name="T11" fmla="*/ 2762 h 13299"/>
              <a:gd name="T12" fmla="*/ 3477 w 13440"/>
              <a:gd name="T13" fmla="*/ 2577 h 13299"/>
              <a:gd name="T14" fmla="*/ 3274 w 13440"/>
              <a:gd name="T15" fmla="*/ 2462 h 13299"/>
              <a:gd name="T16" fmla="*/ 3088 w 13440"/>
              <a:gd name="T17" fmla="*/ 2427 h 13299"/>
              <a:gd name="T18" fmla="*/ 2833 w 13440"/>
              <a:gd name="T19" fmla="*/ 2480 h 13299"/>
              <a:gd name="T20" fmla="*/ 2630 w 13440"/>
              <a:gd name="T21" fmla="*/ 2621 h 13299"/>
              <a:gd name="T22" fmla="*/ 2488 w 13440"/>
              <a:gd name="T23" fmla="*/ 2824 h 13299"/>
              <a:gd name="T24" fmla="*/ 2444 w 13440"/>
              <a:gd name="T25" fmla="*/ 3080 h 13299"/>
              <a:gd name="T26" fmla="*/ 2471 w 13440"/>
              <a:gd name="T27" fmla="*/ 3256 h 13299"/>
              <a:gd name="T28" fmla="*/ 2585 w 13440"/>
              <a:gd name="T29" fmla="*/ 3459 h 13299"/>
              <a:gd name="T30" fmla="*/ 2780 w 13440"/>
              <a:gd name="T31" fmla="*/ 3609 h 13299"/>
              <a:gd name="T32" fmla="*/ 3027 w 13440"/>
              <a:gd name="T33" fmla="*/ 3680 h 13299"/>
              <a:gd name="T34" fmla="*/ 6988 w 13440"/>
              <a:gd name="T35" fmla="*/ 8127 h 13299"/>
              <a:gd name="T36" fmla="*/ 6380 w 13440"/>
              <a:gd name="T37" fmla="*/ 8480 h 13299"/>
              <a:gd name="T38" fmla="*/ 5718 w 13440"/>
              <a:gd name="T39" fmla="*/ 8736 h 13299"/>
              <a:gd name="T40" fmla="*/ 5004 w 13440"/>
              <a:gd name="T41" fmla="*/ 8886 h 13299"/>
              <a:gd name="T42" fmla="*/ 4439 w 13440"/>
              <a:gd name="T43" fmla="*/ 8921 h 13299"/>
              <a:gd name="T44" fmla="*/ 3547 w 13440"/>
              <a:gd name="T45" fmla="*/ 8824 h 13299"/>
              <a:gd name="T46" fmla="*/ 2709 w 13440"/>
              <a:gd name="T47" fmla="*/ 8568 h 13299"/>
              <a:gd name="T48" fmla="*/ 1959 w 13440"/>
              <a:gd name="T49" fmla="*/ 8153 h 13299"/>
              <a:gd name="T50" fmla="*/ 1297 w 13440"/>
              <a:gd name="T51" fmla="*/ 7615 h 13299"/>
              <a:gd name="T52" fmla="*/ 759 w 13440"/>
              <a:gd name="T53" fmla="*/ 6953 h 13299"/>
              <a:gd name="T54" fmla="*/ 344 w 13440"/>
              <a:gd name="T55" fmla="*/ 6195 h 13299"/>
              <a:gd name="T56" fmla="*/ 88 w 13440"/>
              <a:gd name="T57" fmla="*/ 5357 h 13299"/>
              <a:gd name="T58" fmla="*/ 0 w 13440"/>
              <a:gd name="T59" fmla="*/ 4456 h 13299"/>
              <a:gd name="T60" fmla="*/ 44 w 13440"/>
              <a:gd name="T61" fmla="*/ 3777 h 13299"/>
              <a:gd name="T62" fmla="*/ 264 w 13440"/>
              <a:gd name="T63" fmla="*/ 2921 h 13299"/>
              <a:gd name="T64" fmla="*/ 644 w 13440"/>
              <a:gd name="T65" fmla="*/ 2135 h 13299"/>
              <a:gd name="T66" fmla="*/ 1156 w 13440"/>
              <a:gd name="T67" fmla="*/ 1456 h 13299"/>
              <a:gd name="T68" fmla="*/ 1782 w 13440"/>
              <a:gd name="T69" fmla="*/ 882 h 13299"/>
              <a:gd name="T70" fmla="*/ 2515 w 13440"/>
              <a:gd name="T71" fmla="*/ 432 h 13299"/>
              <a:gd name="T72" fmla="*/ 3327 w 13440"/>
              <a:gd name="T73" fmla="*/ 132 h 13299"/>
              <a:gd name="T74" fmla="*/ 4209 w 13440"/>
              <a:gd name="T75" fmla="*/ 0 h 13299"/>
              <a:gd name="T76" fmla="*/ 4898 w 13440"/>
              <a:gd name="T77" fmla="*/ 17 h 13299"/>
              <a:gd name="T78" fmla="*/ 5771 w 13440"/>
              <a:gd name="T79" fmla="*/ 194 h 13299"/>
              <a:gd name="T80" fmla="*/ 6574 w 13440"/>
              <a:gd name="T81" fmla="*/ 529 h 13299"/>
              <a:gd name="T82" fmla="*/ 7288 w 13440"/>
              <a:gd name="T83" fmla="*/ 1015 h 13299"/>
              <a:gd name="T84" fmla="*/ 7897 w 13440"/>
              <a:gd name="T85" fmla="*/ 1615 h 13299"/>
              <a:gd name="T86" fmla="*/ 8383 w 13440"/>
              <a:gd name="T87" fmla="*/ 2329 h 13299"/>
              <a:gd name="T88" fmla="*/ 8718 w 13440"/>
              <a:gd name="T89" fmla="*/ 3124 h 13299"/>
              <a:gd name="T90" fmla="*/ 8894 w 13440"/>
              <a:gd name="T91" fmla="*/ 3997 h 13299"/>
              <a:gd name="T92" fmla="*/ 8912 w 13440"/>
              <a:gd name="T93" fmla="*/ 4642 h 13299"/>
              <a:gd name="T94" fmla="*/ 8833 w 13440"/>
              <a:gd name="T95" fmla="*/ 5321 h 13299"/>
              <a:gd name="T96" fmla="*/ 13439 w 13440"/>
              <a:gd name="T97" fmla="*/ 10456 h 13299"/>
              <a:gd name="T98" fmla="*/ 10748 w 13440"/>
              <a:gd name="T99" fmla="*/ 13298 h 13299"/>
              <a:gd name="T100" fmla="*/ 9000 w 13440"/>
              <a:gd name="T101" fmla="*/ 11471 h 13299"/>
              <a:gd name="T102" fmla="*/ 7129 w 13440"/>
              <a:gd name="T103" fmla="*/ 9689 h 13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440" h="13299">
                <a:moveTo>
                  <a:pt x="3088" y="3689"/>
                </a:moveTo>
                <a:lnTo>
                  <a:pt x="3088" y="3689"/>
                </a:lnTo>
                <a:lnTo>
                  <a:pt x="3150" y="3680"/>
                </a:lnTo>
                <a:lnTo>
                  <a:pt x="3212" y="3671"/>
                </a:lnTo>
                <a:lnTo>
                  <a:pt x="3274" y="3662"/>
                </a:lnTo>
                <a:lnTo>
                  <a:pt x="3327" y="3636"/>
                </a:lnTo>
                <a:lnTo>
                  <a:pt x="3380" y="3609"/>
                </a:lnTo>
                <a:lnTo>
                  <a:pt x="3433" y="3583"/>
                </a:lnTo>
                <a:lnTo>
                  <a:pt x="3477" y="3547"/>
                </a:lnTo>
                <a:lnTo>
                  <a:pt x="3521" y="3503"/>
                </a:lnTo>
                <a:lnTo>
                  <a:pt x="3556" y="3459"/>
                </a:lnTo>
                <a:lnTo>
                  <a:pt x="3600" y="3415"/>
                </a:lnTo>
                <a:lnTo>
                  <a:pt x="3627" y="3362"/>
                </a:lnTo>
                <a:lnTo>
                  <a:pt x="3653" y="3309"/>
                </a:lnTo>
                <a:lnTo>
                  <a:pt x="3671" y="3256"/>
                </a:lnTo>
                <a:lnTo>
                  <a:pt x="3689" y="3194"/>
                </a:lnTo>
                <a:lnTo>
                  <a:pt x="3697" y="3141"/>
                </a:lnTo>
                <a:lnTo>
                  <a:pt x="3706" y="3080"/>
                </a:lnTo>
                <a:lnTo>
                  <a:pt x="3706" y="3080"/>
                </a:lnTo>
                <a:lnTo>
                  <a:pt x="3697" y="3009"/>
                </a:lnTo>
                <a:lnTo>
                  <a:pt x="3689" y="2947"/>
                </a:lnTo>
                <a:lnTo>
                  <a:pt x="3671" y="2885"/>
                </a:lnTo>
                <a:lnTo>
                  <a:pt x="3653" y="2824"/>
                </a:lnTo>
                <a:lnTo>
                  <a:pt x="3627" y="2762"/>
                </a:lnTo>
                <a:lnTo>
                  <a:pt x="3600" y="2709"/>
                </a:lnTo>
                <a:lnTo>
                  <a:pt x="3556" y="2665"/>
                </a:lnTo>
                <a:lnTo>
                  <a:pt x="3521" y="2621"/>
                </a:lnTo>
                <a:lnTo>
                  <a:pt x="3477" y="2577"/>
                </a:lnTo>
                <a:lnTo>
                  <a:pt x="3433" y="2541"/>
                </a:lnTo>
                <a:lnTo>
                  <a:pt x="3380" y="2506"/>
                </a:lnTo>
                <a:lnTo>
                  <a:pt x="3327" y="2480"/>
                </a:lnTo>
                <a:lnTo>
                  <a:pt x="3274" y="2462"/>
                </a:lnTo>
                <a:lnTo>
                  <a:pt x="3212" y="2444"/>
                </a:lnTo>
                <a:lnTo>
                  <a:pt x="3150" y="2435"/>
                </a:lnTo>
                <a:lnTo>
                  <a:pt x="3088" y="2427"/>
                </a:lnTo>
                <a:lnTo>
                  <a:pt x="3088" y="2427"/>
                </a:lnTo>
                <a:lnTo>
                  <a:pt x="3027" y="2435"/>
                </a:lnTo>
                <a:lnTo>
                  <a:pt x="2956" y="2444"/>
                </a:lnTo>
                <a:lnTo>
                  <a:pt x="2894" y="2462"/>
                </a:lnTo>
                <a:lnTo>
                  <a:pt x="2833" y="2480"/>
                </a:lnTo>
                <a:lnTo>
                  <a:pt x="2780" y="2506"/>
                </a:lnTo>
                <a:lnTo>
                  <a:pt x="2727" y="2541"/>
                </a:lnTo>
                <a:lnTo>
                  <a:pt x="2674" y="2577"/>
                </a:lnTo>
                <a:lnTo>
                  <a:pt x="2630" y="2621"/>
                </a:lnTo>
                <a:lnTo>
                  <a:pt x="2585" y="2665"/>
                </a:lnTo>
                <a:lnTo>
                  <a:pt x="2550" y="2709"/>
                </a:lnTo>
                <a:lnTo>
                  <a:pt x="2515" y="2762"/>
                </a:lnTo>
                <a:lnTo>
                  <a:pt x="2488" y="2824"/>
                </a:lnTo>
                <a:lnTo>
                  <a:pt x="2471" y="2885"/>
                </a:lnTo>
                <a:lnTo>
                  <a:pt x="2453" y="2947"/>
                </a:lnTo>
                <a:lnTo>
                  <a:pt x="2444" y="3009"/>
                </a:lnTo>
                <a:lnTo>
                  <a:pt x="2444" y="3080"/>
                </a:lnTo>
                <a:lnTo>
                  <a:pt x="2444" y="3080"/>
                </a:lnTo>
                <a:lnTo>
                  <a:pt x="2444" y="3141"/>
                </a:lnTo>
                <a:lnTo>
                  <a:pt x="2453" y="3194"/>
                </a:lnTo>
                <a:lnTo>
                  <a:pt x="2471" y="3256"/>
                </a:lnTo>
                <a:lnTo>
                  <a:pt x="2488" y="3309"/>
                </a:lnTo>
                <a:lnTo>
                  <a:pt x="2515" y="3362"/>
                </a:lnTo>
                <a:lnTo>
                  <a:pt x="2550" y="3415"/>
                </a:lnTo>
                <a:lnTo>
                  <a:pt x="2585" y="3459"/>
                </a:lnTo>
                <a:lnTo>
                  <a:pt x="2630" y="3503"/>
                </a:lnTo>
                <a:lnTo>
                  <a:pt x="2674" y="3547"/>
                </a:lnTo>
                <a:lnTo>
                  <a:pt x="2727" y="3583"/>
                </a:lnTo>
                <a:lnTo>
                  <a:pt x="2780" y="3609"/>
                </a:lnTo>
                <a:lnTo>
                  <a:pt x="2833" y="3636"/>
                </a:lnTo>
                <a:lnTo>
                  <a:pt x="2894" y="3662"/>
                </a:lnTo>
                <a:lnTo>
                  <a:pt x="2956" y="3671"/>
                </a:lnTo>
                <a:lnTo>
                  <a:pt x="3027" y="3680"/>
                </a:lnTo>
                <a:lnTo>
                  <a:pt x="3088" y="3689"/>
                </a:lnTo>
                <a:close/>
                <a:moveTo>
                  <a:pt x="7129" y="8021"/>
                </a:moveTo>
                <a:lnTo>
                  <a:pt x="7129" y="8021"/>
                </a:lnTo>
                <a:lnTo>
                  <a:pt x="6988" y="8127"/>
                </a:lnTo>
                <a:lnTo>
                  <a:pt x="6838" y="8224"/>
                </a:lnTo>
                <a:lnTo>
                  <a:pt x="6689" y="8321"/>
                </a:lnTo>
                <a:lnTo>
                  <a:pt x="6539" y="8400"/>
                </a:lnTo>
                <a:lnTo>
                  <a:pt x="6380" y="8480"/>
                </a:lnTo>
                <a:lnTo>
                  <a:pt x="6221" y="8559"/>
                </a:lnTo>
                <a:lnTo>
                  <a:pt x="6054" y="8621"/>
                </a:lnTo>
                <a:lnTo>
                  <a:pt x="5886" y="8683"/>
                </a:lnTo>
                <a:lnTo>
                  <a:pt x="5718" y="8736"/>
                </a:lnTo>
                <a:lnTo>
                  <a:pt x="5542" y="8789"/>
                </a:lnTo>
                <a:lnTo>
                  <a:pt x="5365" y="8824"/>
                </a:lnTo>
                <a:lnTo>
                  <a:pt x="5180" y="8859"/>
                </a:lnTo>
                <a:lnTo>
                  <a:pt x="5004" y="8886"/>
                </a:lnTo>
                <a:lnTo>
                  <a:pt x="4818" y="8903"/>
                </a:lnTo>
                <a:lnTo>
                  <a:pt x="4624" y="8912"/>
                </a:lnTo>
                <a:lnTo>
                  <a:pt x="4439" y="8921"/>
                </a:lnTo>
                <a:lnTo>
                  <a:pt x="4439" y="8921"/>
                </a:lnTo>
                <a:lnTo>
                  <a:pt x="4209" y="8912"/>
                </a:lnTo>
                <a:lnTo>
                  <a:pt x="3989" y="8894"/>
                </a:lnTo>
                <a:lnTo>
                  <a:pt x="3759" y="8868"/>
                </a:lnTo>
                <a:lnTo>
                  <a:pt x="3547" y="8824"/>
                </a:lnTo>
                <a:lnTo>
                  <a:pt x="3327" y="8780"/>
                </a:lnTo>
                <a:lnTo>
                  <a:pt x="3124" y="8718"/>
                </a:lnTo>
                <a:lnTo>
                  <a:pt x="2912" y="8647"/>
                </a:lnTo>
                <a:lnTo>
                  <a:pt x="2709" y="8568"/>
                </a:lnTo>
                <a:lnTo>
                  <a:pt x="2515" y="8480"/>
                </a:lnTo>
                <a:lnTo>
                  <a:pt x="2321" y="8383"/>
                </a:lnTo>
                <a:lnTo>
                  <a:pt x="2135" y="8277"/>
                </a:lnTo>
                <a:lnTo>
                  <a:pt x="1959" y="8153"/>
                </a:lnTo>
                <a:lnTo>
                  <a:pt x="1782" y="8030"/>
                </a:lnTo>
                <a:lnTo>
                  <a:pt x="1615" y="7897"/>
                </a:lnTo>
                <a:lnTo>
                  <a:pt x="1456" y="7765"/>
                </a:lnTo>
                <a:lnTo>
                  <a:pt x="1297" y="7615"/>
                </a:lnTo>
                <a:lnTo>
                  <a:pt x="1156" y="7456"/>
                </a:lnTo>
                <a:lnTo>
                  <a:pt x="1015" y="7297"/>
                </a:lnTo>
                <a:lnTo>
                  <a:pt x="882" y="7129"/>
                </a:lnTo>
                <a:lnTo>
                  <a:pt x="759" y="6953"/>
                </a:lnTo>
                <a:lnTo>
                  <a:pt x="644" y="6776"/>
                </a:lnTo>
                <a:lnTo>
                  <a:pt x="529" y="6583"/>
                </a:lnTo>
                <a:lnTo>
                  <a:pt x="432" y="6398"/>
                </a:lnTo>
                <a:lnTo>
                  <a:pt x="344" y="6195"/>
                </a:lnTo>
                <a:lnTo>
                  <a:pt x="264" y="5992"/>
                </a:lnTo>
                <a:lnTo>
                  <a:pt x="194" y="5789"/>
                </a:lnTo>
                <a:lnTo>
                  <a:pt x="132" y="5577"/>
                </a:lnTo>
                <a:lnTo>
                  <a:pt x="88" y="5357"/>
                </a:lnTo>
                <a:lnTo>
                  <a:pt x="44" y="5136"/>
                </a:lnTo>
                <a:lnTo>
                  <a:pt x="17" y="4915"/>
                </a:lnTo>
                <a:lnTo>
                  <a:pt x="0" y="4686"/>
                </a:lnTo>
                <a:lnTo>
                  <a:pt x="0" y="4456"/>
                </a:lnTo>
                <a:lnTo>
                  <a:pt x="0" y="4456"/>
                </a:lnTo>
                <a:lnTo>
                  <a:pt x="0" y="4227"/>
                </a:lnTo>
                <a:lnTo>
                  <a:pt x="17" y="3997"/>
                </a:lnTo>
                <a:lnTo>
                  <a:pt x="44" y="3777"/>
                </a:lnTo>
                <a:lnTo>
                  <a:pt x="88" y="3556"/>
                </a:lnTo>
                <a:lnTo>
                  <a:pt x="132" y="3336"/>
                </a:lnTo>
                <a:lnTo>
                  <a:pt x="194" y="3124"/>
                </a:lnTo>
                <a:lnTo>
                  <a:pt x="264" y="2921"/>
                </a:lnTo>
                <a:lnTo>
                  <a:pt x="344" y="2718"/>
                </a:lnTo>
                <a:lnTo>
                  <a:pt x="432" y="2515"/>
                </a:lnTo>
                <a:lnTo>
                  <a:pt x="529" y="2329"/>
                </a:lnTo>
                <a:lnTo>
                  <a:pt x="644" y="2135"/>
                </a:lnTo>
                <a:lnTo>
                  <a:pt x="759" y="1959"/>
                </a:lnTo>
                <a:lnTo>
                  <a:pt x="882" y="1782"/>
                </a:lnTo>
                <a:lnTo>
                  <a:pt x="1015" y="1615"/>
                </a:lnTo>
                <a:lnTo>
                  <a:pt x="1156" y="1456"/>
                </a:lnTo>
                <a:lnTo>
                  <a:pt x="1297" y="1297"/>
                </a:lnTo>
                <a:lnTo>
                  <a:pt x="1456" y="1147"/>
                </a:lnTo>
                <a:lnTo>
                  <a:pt x="1615" y="1015"/>
                </a:lnTo>
                <a:lnTo>
                  <a:pt x="1782" y="882"/>
                </a:lnTo>
                <a:lnTo>
                  <a:pt x="1959" y="759"/>
                </a:lnTo>
                <a:lnTo>
                  <a:pt x="2135" y="635"/>
                </a:lnTo>
                <a:lnTo>
                  <a:pt x="2321" y="529"/>
                </a:lnTo>
                <a:lnTo>
                  <a:pt x="2515" y="432"/>
                </a:lnTo>
                <a:lnTo>
                  <a:pt x="2709" y="344"/>
                </a:lnTo>
                <a:lnTo>
                  <a:pt x="2912" y="264"/>
                </a:lnTo>
                <a:lnTo>
                  <a:pt x="3124" y="194"/>
                </a:lnTo>
                <a:lnTo>
                  <a:pt x="3327" y="132"/>
                </a:lnTo>
                <a:lnTo>
                  <a:pt x="3547" y="88"/>
                </a:lnTo>
                <a:lnTo>
                  <a:pt x="3759" y="44"/>
                </a:lnTo>
                <a:lnTo>
                  <a:pt x="3989" y="17"/>
                </a:lnTo>
                <a:lnTo>
                  <a:pt x="4209" y="0"/>
                </a:lnTo>
                <a:lnTo>
                  <a:pt x="4439" y="0"/>
                </a:lnTo>
                <a:lnTo>
                  <a:pt x="4439" y="0"/>
                </a:lnTo>
                <a:lnTo>
                  <a:pt x="4668" y="0"/>
                </a:lnTo>
                <a:lnTo>
                  <a:pt x="4898" y="17"/>
                </a:lnTo>
                <a:lnTo>
                  <a:pt x="5118" y="44"/>
                </a:lnTo>
                <a:lnTo>
                  <a:pt x="5348" y="88"/>
                </a:lnTo>
                <a:lnTo>
                  <a:pt x="5559" y="132"/>
                </a:lnTo>
                <a:lnTo>
                  <a:pt x="5771" y="194"/>
                </a:lnTo>
                <a:lnTo>
                  <a:pt x="5983" y="264"/>
                </a:lnTo>
                <a:lnTo>
                  <a:pt x="6186" y="344"/>
                </a:lnTo>
                <a:lnTo>
                  <a:pt x="6389" y="432"/>
                </a:lnTo>
                <a:lnTo>
                  <a:pt x="6574" y="529"/>
                </a:lnTo>
                <a:lnTo>
                  <a:pt x="6768" y="635"/>
                </a:lnTo>
                <a:lnTo>
                  <a:pt x="6944" y="759"/>
                </a:lnTo>
                <a:lnTo>
                  <a:pt x="7121" y="882"/>
                </a:lnTo>
                <a:lnTo>
                  <a:pt x="7288" y="1015"/>
                </a:lnTo>
                <a:lnTo>
                  <a:pt x="7456" y="1147"/>
                </a:lnTo>
                <a:lnTo>
                  <a:pt x="7606" y="1297"/>
                </a:lnTo>
                <a:lnTo>
                  <a:pt x="7756" y="1456"/>
                </a:lnTo>
                <a:lnTo>
                  <a:pt x="7897" y="1615"/>
                </a:lnTo>
                <a:lnTo>
                  <a:pt x="8030" y="1782"/>
                </a:lnTo>
                <a:lnTo>
                  <a:pt x="8153" y="1959"/>
                </a:lnTo>
                <a:lnTo>
                  <a:pt x="8268" y="2135"/>
                </a:lnTo>
                <a:lnTo>
                  <a:pt x="8383" y="2329"/>
                </a:lnTo>
                <a:lnTo>
                  <a:pt x="8480" y="2515"/>
                </a:lnTo>
                <a:lnTo>
                  <a:pt x="8568" y="2718"/>
                </a:lnTo>
                <a:lnTo>
                  <a:pt x="8647" y="2921"/>
                </a:lnTo>
                <a:lnTo>
                  <a:pt x="8718" y="3124"/>
                </a:lnTo>
                <a:lnTo>
                  <a:pt x="8780" y="3336"/>
                </a:lnTo>
                <a:lnTo>
                  <a:pt x="8824" y="3556"/>
                </a:lnTo>
                <a:lnTo>
                  <a:pt x="8868" y="3777"/>
                </a:lnTo>
                <a:lnTo>
                  <a:pt x="8894" y="3997"/>
                </a:lnTo>
                <a:lnTo>
                  <a:pt x="8912" y="4227"/>
                </a:lnTo>
                <a:lnTo>
                  <a:pt x="8921" y="4456"/>
                </a:lnTo>
                <a:lnTo>
                  <a:pt x="8921" y="4456"/>
                </a:lnTo>
                <a:lnTo>
                  <a:pt x="8912" y="4642"/>
                </a:lnTo>
                <a:lnTo>
                  <a:pt x="8903" y="4818"/>
                </a:lnTo>
                <a:lnTo>
                  <a:pt x="8886" y="4986"/>
                </a:lnTo>
                <a:lnTo>
                  <a:pt x="8859" y="5154"/>
                </a:lnTo>
                <a:lnTo>
                  <a:pt x="8833" y="5321"/>
                </a:lnTo>
                <a:lnTo>
                  <a:pt x="8797" y="5480"/>
                </a:lnTo>
                <a:lnTo>
                  <a:pt x="8718" y="5798"/>
                </a:lnTo>
                <a:lnTo>
                  <a:pt x="8718" y="5798"/>
                </a:lnTo>
                <a:lnTo>
                  <a:pt x="13439" y="10456"/>
                </a:lnTo>
                <a:lnTo>
                  <a:pt x="13439" y="10456"/>
                </a:lnTo>
                <a:lnTo>
                  <a:pt x="13439" y="13298"/>
                </a:lnTo>
                <a:lnTo>
                  <a:pt x="13439" y="13298"/>
                </a:lnTo>
                <a:lnTo>
                  <a:pt x="10748" y="13298"/>
                </a:lnTo>
                <a:lnTo>
                  <a:pt x="10748" y="13298"/>
                </a:lnTo>
                <a:lnTo>
                  <a:pt x="10748" y="11471"/>
                </a:lnTo>
                <a:lnTo>
                  <a:pt x="10748" y="11471"/>
                </a:lnTo>
                <a:lnTo>
                  <a:pt x="9000" y="11471"/>
                </a:lnTo>
                <a:lnTo>
                  <a:pt x="9000" y="11471"/>
                </a:lnTo>
                <a:lnTo>
                  <a:pt x="9000" y="9689"/>
                </a:lnTo>
                <a:lnTo>
                  <a:pt x="9000" y="9689"/>
                </a:lnTo>
                <a:lnTo>
                  <a:pt x="7129" y="9689"/>
                </a:lnTo>
                <a:lnTo>
                  <a:pt x="7129" y="8021"/>
                </a:lnTo>
                <a:close/>
              </a:path>
            </a:pathLst>
          </a:custGeom>
          <a:noFill/>
          <a:ln w="28575" cap="flat">
            <a:solidFill>
              <a:srgbClr val="001F50"/>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3" name="Rectangle 22">
            <a:extLst>
              <a:ext uri="{FF2B5EF4-FFF2-40B4-BE49-F238E27FC236}">
                <a16:creationId xmlns:a16="http://schemas.microsoft.com/office/drawing/2014/main" id="{20FA1A1B-F4AF-4CC0-AF7D-B4328EA98D2C}"/>
              </a:ext>
            </a:extLst>
          </p:cNvPr>
          <p:cNvSpPr/>
          <p:nvPr/>
        </p:nvSpPr>
        <p:spPr>
          <a:xfrm>
            <a:off x="600013" y="3102867"/>
            <a:ext cx="818686" cy="333617"/>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568" b="0" i="0" u="none" strike="noStrike" kern="0" cap="none" spc="49" normalizeH="0" baseline="0" noProof="0">
                <a:ln>
                  <a:noFill/>
                </a:ln>
                <a:solidFill>
                  <a:srgbClr val="353535">
                    <a:lumMod val="40000"/>
                    <a:lumOff val="60000"/>
                  </a:srgbClr>
                </a:solidFill>
                <a:effectLst/>
                <a:uLnTx/>
                <a:uFillTx/>
                <a:latin typeface="Segoe UI" panose="020B0502040204020203" pitchFamily="34" charset="0"/>
                <a:ea typeface="+mn-ea"/>
                <a:cs typeface="Segoe UI" panose="020B0502040204020203" pitchFamily="34" charset="0"/>
              </a:rPr>
              <a:t>Hybrid</a:t>
            </a:r>
          </a:p>
        </p:txBody>
      </p:sp>
      <p:sp>
        <p:nvSpPr>
          <p:cNvPr id="24" name="Rectangle 23">
            <a:extLst>
              <a:ext uri="{FF2B5EF4-FFF2-40B4-BE49-F238E27FC236}">
                <a16:creationId xmlns:a16="http://schemas.microsoft.com/office/drawing/2014/main" id="{06B969C0-4386-4B4D-9807-9E4EBD1CC0C1}"/>
              </a:ext>
            </a:extLst>
          </p:cNvPr>
          <p:cNvSpPr/>
          <p:nvPr/>
        </p:nvSpPr>
        <p:spPr>
          <a:xfrm>
            <a:off x="412719" y="1791255"/>
            <a:ext cx="1193275" cy="333617"/>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568" b="0" i="0" u="none" strike="noStrike" kern="0" cap="none" spc="49" normalizeH="0" baseline="0" noProof="0">
                <a:ln>
                  <a:noFill/>
                </a:ln>
                <a:solidFill>
                  <a:srgbClr val="353535">
                    <a:lumMod val="40000"/>
                    <a:lumOff val="60000"/>
                  </a:srgbClr>
                </a:solidFill>
                <a:effectLst/>
                <a:uLnTx/>
                <a:uFillTx/>
                <a:latin typeface="Segoe UI" panose="020B0502040204020203" pitchFamily="34" charset="0"/>
                <a:ea typeface="+mn-ea"/>
                <a:cs typeface="Segoe UI" panose="020B0502040204020203" pitchFamily="34" charset="0"/>
              </a:rPr>
              <a:t>Productive</a:t>
            </a:r>
          </a:p>
        </p:txBody>
      </p:sp>
      <p:sp>
        <p:nvSpPr>
          <p:cNvPr id="25" name="speedometer_2">
            <a:extLst>
              <a:ext uri="{FF2B5EF4-FFF2-40B4-BE49-F238E27FC236}">
                <a16:creationId xmlns:a16="http://schemas.microsoft.com/office/drawing/2014/main" id="{AD5910F2-32DF-49AF-B891-1803F6FC786C}"/>
              </a:ext>
            </a:extLst>
          </p:cNvPr>
          <p:cNvSpPr>
            <a:spLocks noChangeAspect="1" noEditPoints="1"/>
          </p:cNvSpPr>
          <p:nvPr/>
        </p:nvSpPr>
        <p:spPr bwMode="auto">
          <a:xfrm>
            <a:off x="800949" y="1160459"/>
            <a:ext cx="431098" cy="431096"/>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28575">
            <a:solidFill>
              <a:srgbClr val="B3B2B4"/>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nvGrpSpPr>
          <p:cNvPr id="26" name="Group 25">
            <a:extLst>
              <a:ext uri="{FF2B5EF4-FFF2-40B4-BE49-F238E27FC236}">
                <a16:creationId xmlns:a16="http://schemas.microsoft.com/office/drawing/2014/main" id="{D1F9A836-0ED8-40A4-AF07-8CF83FC76FAC}"/>
              </a:ext>
            </a:extLst>
          </p:cNvPr>
          <p:cNvGrpSpPr/>
          <p:nvPr/>
        </p:nvGrpSpPr>
        <p:grpSpPr>
          <a:xfrm>
            <a:off x="775290" y="2524056"/>
            <a:ext cx="451261" cy="440761"/>
            <a:chOff x="2088630" y="3287843"/>
            <a:chExt cx="429718" cy="419725"/>
          </a:xfrm>
          <a:noFill/>
        </p:grpSpPr>
        <p:sp>
          <p:nvSpPr>
            <p:cNvPr id="27" name="Rectangle 26">
              <a:extLst>
                <a:ext uri="{FF2B5EF4-FFF2-40B4-BE49-F238E27FC236}">
                  <a16:creationId xmlns:a16="http://schemas.microsoft.com/office/drawing/2014/main" id="{12FBF2F6-583A-429E-B9FE-34A9D34C72BC}"/>
                </a:ext>
              </a:extLst>
            </p:cNvPr>
            <p:cNvSpPr/>
            <p:nvPr/>
          </p:nvSpPr>
          <p:spPr bwMode="auto">
            <a:xfrm>
              <a:off x="2213548" y="3287843"/>
              <a:ext cx="304800" cy="304800"/>
            </a:xfrm>
            <a:prstGeom prst="rect">
              <a:avLst/>
            </a:prstGeom>
            <a:noFill/>
            <a:ln w="28575">
              <a:solidFill>
                <a:srgbClr val="B3B2B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28" name="Rectangle 27">
              <a:extLst>
                <a:ext uri="{FF2B5EF4-FFF2-40B4-BE49-F238E27FC236}">
                  <a16:creationId xmlns:a16="http://schemas.microsoft.com/office/drawing/2014/main" id="{5FF711A4-BCA1-40AA-83C1-50B6FA408807}"/>
                </a:ext>
              </a:extLst>
            </p:cNvPr>
            <p:cNvSpPr/>
            <p:nvPr/>
          </p:nvSpPr>
          <p:spPr bwMode="auto">
            <a:xfrm>
              <a:off x="2088630" y="3402768"/>
              <a:ext cx="304800" cy="304800"/>
            </a:xfrm>
            <a:prstGeom prst="rect">
              <a:avLst/>
            </a:prstGeom>
            <a:noFill/>
            <a:ln w="28575">
              <a:solidFill>
                <a:srgbClr val="B3B2B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spTree>
    <p:extLst>
      <p:ext uri="{BB962C8B-B14F-4D97-AF65-F5344CB8AC3E}">
        <p14:creationId xmlns:p14="http://schemas.microsoft.com/office/powerpoint/2010/main" val="9208731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DD4A301D-95F0-439A-A5C9-854E9A18BF35}"/>
              </a:ext>
            </a:extLst>
          </p:cNvPr>
          <p:cNvSpPr>
            <a:spLocks noGrp="1"/>
          </p:cNvSpPr>
          <p:nvPr>
            <p:ph idx="1"/>
          </p:nvPr>
        </p:nvSpPr>
        <p:spPr>
          <a:xfrm>
            <a:off x="457201" y="316523"/>
            <a:ext cx="2239107" cy="6295291"/>
          </a:xfrm>
        </p:spPr>
        <p:txBody>
          <a:bodyPr anchor="ctr"/>
          <a:lstStyle/>
          <a:p>
            <a:r>
              <a:rPr lang="en-US" sz="3600" b="0" dirty="0">
                <a:latin typeface="Segoe UI" panose="020B0502040204020203" pitchFamily="34" charset="0"/>
                <a:cs typeface="Segoe UI" panose="020B0502040204020203" pitchFamily="34" charset="0"/>
              </a:rPr>
              <a:t>Agenda</a:t>
            </a:r>
          </a:p>
        </p:txBody>
      </p:sp>
      <p:sp>
        <p:nvSpPr>
          <p:cNvPr id="11" name="Content Placeholder 10">
            <a:extLst>
              <a:ext uri="{FF2B5EF4-FFF2-40B4-BE49-F238E27FC236}">
                <a16:creationId xmlns:a16="http://schemas.microsoft.com/office/drawing/2014/main" id="{C73FB05B-C4C1-458A-893A-EE4EADF5F860}"/>
              </a:ext>
            </a:extLst>
          </p:cNvPr>
          <p:cNvSpPr>
            <a:spLocks noGrp="1"/>
          </p:cNvSpPr>
          <p:nvPr>
            <p:ph idx="26"/>
          </p:nvPr>
        </p:nvSpPr>
        <p:spPr>
          <a:xfrm>
            <a:off x="3256767" y="316524"/>
            <a:ext cx="8478033" cy="6295290"/>
          </a:xfrm>
        </p:spPr>
        <p:txBody>
          <a:bodyPr anchor="ctr"/>
          <a:lstStyle/>
          <a:p>
            <a:pPr marL="457200" indent="-457200">
              <a:buClr>
                <a:schemeClr val="tx1"/>
              </a:buClr>
              <a:buFont typeface="Arial" panose="020B0604020202020204" pitchFamily="34" charset="0"/>
              <a:buChar char="•"/>
            </a:pPr>
            <a:r>
              <a:rPr lang="en-US" sz="3600" b="0" dirty="0">
                <a:latin typeface="Segoe UI" panose="020B0502040204020203" pitchFamily="34" charset="0"/>
                <a:cs typeface="Segoe UI" panose="020B0502040204020203" pitchFamily="34" charset="0"/>
              </a:rPr>
              <a:t>08:00 AM: Check In, Welcome</a:t>
            </a:r>
          </a:p>
          <a:p>
            <a:pPr marL="457200" indent="-457200">
              <a:buClr>
                <a:schemeClr val="tx1"/>
              </a:buClr>
              <a:buFont typeface="Arial" panose="020B0604020202020204" pitchFamily="34" charset="0"/>
              <a:buChar char="•"/>
            </a:pPr>
            <a:r>
              <a:rPr lang="en-US" sz="3600" b="0" dirty="0">
                <a:latin typeface="Segoe UI" panose="020B0502040204020203" pitchFamily="34" charset="0"/>
                <a:cs typeface="Segoe UI" panose="020B0502040204020203" pitchFamily="34" charset="0"/>
              </a:rPr>
              <a:t>09:00 AM: Session Presentation</a:t>
            </a:r>
          </a:p>
          <a:p>
            <a:pPr marL="457200" indent="-457200">
              <a:buClr>
                <a:schemeClr val="tx1"/>
              </a:buClr>
              <a:buFont typeface="Arial" panose="020B0604020202020204" pitchFamily="34" charset="0"/>
              <a:buChar char="•"/>
            </a:pPr>
            <a:r>
              <a:rPr lang="en-US" sz="3600" b="0" dirty="0">
                <a:latin typeface="Segoe UI" panose="020B0502040204020203" pitchFamily="34" charset="0"/>
                <a:cs typeface="Segoe UI" panose="020B0502040204020203" pitchFamily="34" charset="0"/>
              </a:rPr>
              <a:t>11:00 AM: Break</a:t>
            </a:r>
          </a:p>
          <a:p>
            <a:pPr marL="457200" indent="-457200">
              <a:buClr>
                <a:schemeClr val="tx1"/>
              </a:buClr>
              <a:buFont typeface="Arial" panose="020B0604020202020204" pitchFamily="34" charset="0"/>
              <a:buChar char="•"/>
            </a:pPr>
            <a:r>
              <a:rPr lang="en-US" sz="3600" b="0" dirty="0">
                <a:latin typeface="Segoe UI" panose="020B0502040204020203" pitchFamily="34" charset="0"/>
                <a:cs typeface="Segoe UI" panose="020B0502040204020203" pitchFamily="34" charset="0"/>
              </a:rPr>
              <a:t>11:15 AM: </a:t>
            </a:r>
            <a:r>
              <a:rPr lang="en-US" sz="3600" b="0" u="sng" dirty="0">
                <a:latin typeface="Segoe UI" panose="020B0502040204020203" pitchFamily="34" charset="0"/>
                <a:cs typeface="Segoe UI" panose="020B0502040204020203" pitchFamily="34" charset="0"/>
              </a:rPr>
              <a:t>Hands-On Labs!</a:t>
            </a:r>
          </a:p>
          <a:p>
            <a:pPr marL="457200" indent="-457200">
              <a:buClr>
                <a:schemeClr val="tx1"/>
              </a:buClr>
              <a:buFont typeface="Arial" panose="020B0604020202020204" pitchFamily="34" charset="0"/>
              <a:buChar char="•"/>
            </a:pPr>
            <a:r>
              <a:rPr lang="en-US" sz="3600" b="0" dirty="0">
                <a:latin typeface="Segoe UI" panose="020B0502040204020203" pitchFamily="34" charset="0"/>
                <a:cs typeface="Segoe UI" panose="020B0502040204020203" pitchFamily="34" charset="0"/>
              </a:rPr>
              <a:t>12:00 PM: Lunch</a:t>
            </a:r>
          </a:p>
          <a:p>
            <a:pPr marL="457200" indent="-457200">
              <a:buClr>
                <a:schemeClr val="tx1"/>
              </a:buClr>
              <a:buFont typeface="Arial" panose="020B0604020202020204" pitchFamily="34" charset="0"/>
              <a:buChar char="•"/>
            </a:pPr>
            <a:r>
              <a:rPr lang="en-US" sz="3600" b="0" dirty="0">
                <a:latin typeface="Segoe UI" panose="020B0502040204020203" pitchFamily="34" charset="0"/>
                <a:cs typeface="Segoe UI" panose="020B0502040204020203" pitchFamily="34" charset="0"/>
              </a:rPr>
              <a:t>04:15 PM: Wrap-up, Q&amp;A</a:t>
            </a:r>
          </a:p>
        </p:txBody>
      </p:sp>
    </p:spTree>
    <p:extLst>
      <p:ext uri="{BB962C8B-B14F-4D97-AF65-F5344CB8AC3E}">
        <p14:creationId xmlns:p14="http://schemas.microsoft.com/office/powerpoint/2010/main" val="19116609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lumMod val="95000"/>
          </a:schemeClr>
        </a:solidFill>
        <a:effectLst/>
      </p:bgPr>
    </p:bg>
    <p:spTree>
      <p:nvGrpSpPr>
        <p:cNvPr id="1" name=""/>
        <p:cNvGrpSpPr/>
        <p:nvPr/>
      </p:nvGrpSpPr>
      <p:grpSpPr>
        <a:xfrm>
          <a:off x="0" y="0"/>
          <a:ext cx="0" cy="0"/>
          <a:chOff x="0" y="0"/>
          <a:chExt cx="0" cy="0"/>
        </a:xfrm>
      </p:grpSpPr>
      <p:pic>
        <p:nvPicPr>
          <p:cNvPr id="50" name="Graphic 49">
            <a:extLst>
              <a:ext uri="{FF2B5EF4-FFF2-40B4-BE49-F238E27FC236}">
                <a16:creationId xmlns:a16="http://schemas.microsoft.com/office/drawing/2014/main" id="{9504D257-32FF-4CF6-83D7-899BD7F767E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58332" y="416867"/>
            <a:ext cx="9986103" cy="5599349"/>
          </a:xfrm>
          <a:prstGeom prst="rect">
            <a:avLst/>
          </a:prstGeom>
        </p:spPr>
      </p:pic>
      <p:grpSp>
        <p:nvGrpSpPr>
          <p:cNvPr id="51" name="Group 50">
            <a:extLst>
              <a:ext uri="{FF2B5EF4-FFF2-40B4-BE49-F238E27FC236}">
                <a16:creationId xmlns:a16="http://schemas.microsoft.com/office/drawing/2014/main" id="{B693DC1C-2756-4E05-9B74-0EACCD43339F}"/>
              </a:ext>
            </a:extLst>
          </p:cNvPr>
          <p:cNvGrpSpPr/>
          <p:nvPr/>
        </p:nvGrpSpPr>
        <p:grpSpPr>
          <a:xfrm>
            <a:off x="354806" y="3037051"/>
            <a:ext cx="2608367" cy="1986078"/>
            <a:chOff x="-2055996" y="2674169"/>
            <a:chExt cx="4679949" cy="2972536"/>
          </a:xfrm>
        </p:grpSpPr>
        <p:sp>
          <p:nvSpPr>
            <p:cNvPr id="52" name="TextBox 51">
              <a:extLst>
                <a:ext uri="{FF2B5EF4-FFF2-40B4-BE49-F238E27FC236}">
                  <a16:creationId xmlns:a16="http://schemas.microsoft.com/office/drawing/2014/main" id="{FA830AA3-39F7-40F5-A2F2-74BFE08CCAB3}"/>
                </a:ext>
              </a:extLst>
            </p:cNvPr>
            <p:cNvSpPr txBox="1"/>
            <p:nvPr/>
          </p:nvSpPr>
          <p:spPr>
            <a:xfrm>
              <a:off x="-2055996" y="2674169"/>
              <a:ext cx="3053920" cy="2603584"/>
            </a:xfrm>
            <a:prstGeom prst="rect">
              <a:avLst/>
            </a:prstGeom>
            <a:noFill/>
          </p:spPr>
          <p:txBody>
            <a:bodyPr wrap="none" lIns="189394" tIns="189394" rIns="189394" bIns="189394" rtlCol="0">
              <a:spAutoFit/>
            </a:bodyPr>
            <a:lstStyle>
              <a:defPPr>
                <a:defRPr lang="en-US"/>
              </a:defPPr>
              <a:lvl1pPr>
                <a:lnSpc>
                  <a:spcPct val="90000"/>
                </a:lnSpc>
                <a:spcAft>
                  <a:spcPts val="600"/>
                </a:spcAft>
                <a:defRPr sz="4400">
                  <a:gradFill>
                    <a:gsLst>
                      <a:gs pos="2917">
                        <a:srgbClr val="ECECEC"/>
                      </a:gs>
                      <a:gs pos="30000">
                        <a:srgbClr val="ECECEC"/>
                      </a:gs>
                    </a:gsLst>
                    <a:lin ang="5400000" scaled="0"/>
                  </a:gradFill>
                  <a:latin typeface="+mj-lt"/>
                </a:defRPr>
              </a:lvl1pPr>
            </a:lstStyle>
            <a:p>
              <a:pPr defTabSz="623113">
                <a:spcAft>
                  <a:spcPts val="401"/>
                </a:spcAft>
                <a:defRPr/>
              </a:pPr>
              <a:r>
                <a:rPr lang="en-US" sz="9798" spc="-400" dirty="0">
                  <a:gradFill>
                    <a:gsLst>
                      <a:gs pos="9790">
                        <a:srgbClr val="1A1A1A"/>
                      </a:gs>
                      <a:gs pos="17442">
                        <a:srgbClr val="1A1A1A"/>
                      </a:gs>
                    </a:gsLst>
                    <a:lin ang="0" scaled="0"/>
                  </a:gradFill>
                  <a:latin typeface="Segoe UI Semibold"/>
                  <a:cs typeface="Segoe UI Semibold" panose="020B0702040204020203" pitchFamily="34" charset="0"/>
                </a:rPr>
                <a:t>54</a:t>
              </a:r>
            </a:p>
          </p:txBody>
        </p:sp>
        <p:sp>
          <p:nvSpPr>
            <p:cNvPr id="53" name="TextBox 52">
              <a:extLst>
                <a:ext uri="{FF2B5EF4-FFF2-40B4-BE49-F238E27FC236}">
                  <a16:creationId xmlns:a16="http://schemas.microsoft.com/office/drawing/2014/main" id="{969AB5EB-B921-450B-B183-7EF8E6152640}"/>
                </a:ext>
              </a:extLst>
            </p:cNvPr>
            <p:cNvSpPr txBox="1"/>
            <p:nvPr/>
          </p:nvSpPr>
          <p:spPr>
            <a:xfrm>
              <a:off x="-2000053" y="4576745"/>
              <a:ext cx="4624006" cy="1069960"/>
            </a:xfrm>
            <a:prstGeom prst="rect">
              <a:avLst/>
            </a:prstGeom>
            <a:noFill/>
          </p:spPr>
          <p:txBody>
            <a:bodyPr wrap="square" lIns="189394" tIns="189394" rIns="189394" bIns="189394" rtlCol="0">
              <a:spAutoFit/>
            </a:bodyPr>
            <a:lstStyle>
              <a:defPPr>
                <a:defRPr lang="en-US"/>
              </a:defPPr>
              <a:lvl1pPr>
                <a:lnSpc>
                  <a:spcPct val="90000"/>
                </a:lnSpc>
                <a:spcAft>
                  <a:spcPts val="600"/>
                </a:spcAft>
                <a:defRPr sz="4400">
                  <a:gradFill>
                    <a:gsLst>
                      <a:gs pos="2917">
                        <a:srgbClr val="ECECEC"/>
                      </a:gs>
                      <a:gs pos="30000">
                        <a:srgbClr val="ECECEC"/>
                      </a:gs>
                    </a:gsLst>
                    <a:lin ang="5400000" scaled="0"/>
                  </a:gradFill>
                  <a:latin typeface="+mj-lt"/>
                </a:defRPr>
              </a:lvl1pPr>
            </a:lstStyle>
            <a:p>
              <a:pPr defTabSz="623113">
                <a:spcAft>
                  <a:spcPts val="401"/>
                </a:spcAft>
                <a:defRPr/>
              </a:pPr>
              <a:r>
                <a:rPr lang="en-US" sz="2400" dirty="0">
                  <a:gradFill>
                    <a:gsLst>
                      <a:gs pos="9790">
                        <a:srgbClr val="1A1A1A"/>
                      </a:gs>
                      <a:gs pos="17442">
                        <a:srgbClr val="1A1A1A"/>
                      </a:gs>
                    </a:gsLst>
                    <a:lin ang="0" scaled="0"/>
                  </a:gradFill>
                  <a:latin typeface="Segoe UI Semibold"/>
                  <a:ea typeface="MS PGothic" panose="020B0600070205080204" pitchFamily="34" charset="-128"/>
                  <a:cs typeface="Segoe UI Semilight" panose="020B0402040204020203" pitchFamily="34" charset="0"/>
                </a:rPr>
                <a:t>Azure regions</a:t>
              </a:r>
            </a:p>
          </p:txBody>
        </p:sp>
      </p:grpSp>
      <p:sp>
        <p:nvSpPr>
          <p:cNvPr id="54" name="Oval 53">
            <a:extLst>
              <a:ext uri="{FF2B5EF4-FFF2-40B4-BE49-F238E27FC236}">
                <a16:creationId xmlns:a16="http://schemas.microsoft.com/office/drawing/2014/main" id="{6EC190EE-963C-4477-8A8C-6462BA003E84}"/>
              </a:ext>
            </a:extLst>
          </p:cNvPr>
          <p:cNvSpPr/>
          <p:nvPr/>
        </p:nvSpPr>
        <p:spPr bwMode="auto">
          <a:xfrm>
            <a:off x="9028480" y="3955259"/>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55" name="Oval 54">
            <a:extLst>
              <a:ext uri="{FF2B5EF4-FFF2-40B4-BE49-F238E27FC236}">
                <a16:creationId xmlns:a16="http://schemas.microsoft.com/office/drawing/2014/main" id="{A7B0AE29-30DF-44CC-85DB-4B57CB33784F}"/>
              </a:ext>
            </a:extLst>
          </p:cNvPr>
          <p:cNvSpPr/>
          <p:nvPr/>
        </p:nvSpPr>
        <p:spPr bwMode="auto">
          <a:xfrm>
            <a:off x="9344393" y="3087262"/>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56" name="Oval 55">
            <a:extLst>
              <a:ext uri="{FF2B5EF4-FFF2-40B4-BE49-F238E27FC236}">
                <a16:creationId xmlns:a16="http://schemas.microsoft.com/office/drawing/2014/main" id="{6236CB60-CA03-4E4D-97BE-D3276A1BE33A}"/>
              </a:ext>
            </a:extLst>
          </p:cNvPr>
          <p:cNvSpPr/>
          <p:nvPr/>
        </p:nvSpPr>
        <p:spPr bwMode="auto">
          <a:xfrm>
            <a:off x="9406883" y="2611990"/>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57" name="Oval 56">
            <a:extLst>
              <a:ext uri="{FF2B5EF4-FFF2-40B4-BE49-F238E27FC236}">
                <a16:creationId xmlns:a16="http://schemas.microsoft.com/office/drawing/2014/main" id="{B6BA6DB0-B122-4F74-904B-4F1F1547F947}"/>
              </a:ext>
            </a:extLst>
          </p:cNvPr>
          <p:cNvSpPr/>
          <p:nvPr/>
        </p:nvSpPr>
        <p:spPr bwMode="auto">
          <a:xfrm>
            <a:off x="8194459" y="3268512"/>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58" name="Oval 57">
            <a:extLst>
              <a:ext uri="{FF2B5EF4-FFF2-40B4-BE49-F238E27FC236}">
                <a16:creationId xmlns:a16="http://schemas.microsoft.com/office/drawing/2014/main" id="{A3F1BD45-03E2-4D9A-A736-1EA2FC4DE840}"/>
              </a:ext>
            </a:extLst>
          </p:cNvPr>
          <p:cNvSpPr/>
          <p:nvPr/>
        </p:nvSpPr>
        <p:spPr bwMode="auto">
          <a:xfrm>
            <a:off x="8463344" y="3410402"/>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59" name="Oval 58">
            <a:extLst>
              <a:ext uri="{FF2B5EF4-FFF2-40B4-BE49-F238E27FC236}">
                <a16:creationId xmlns:a16="http://schemas.microsoft.com/office/drawing/2014/main" id="{EF5E46B7-16E6-4CC8-87FB-010A8C61188D}"/>
              </a:ext>
            </a:extLst>
          </p:cNvPr>
          <p:cNvSpPr/>
          <p:nvPr/>
        </p:nvSpPr>
        <p:spPr bwMode="auto">
          <a:xfrm>
            <a:off x="6154886" y="2162346"/>
            <a:ext cx="249164" cy="249158"/>
          </a:xfrm>
          <a:prstGeom prst="ellipse">
            <a:avLst/>
          </a:prstGeom>
          <a:solidFill>
            <a:srgbClr val="FFFFFF"/>
          </a:solidFill>
          <a:ln w="187325" cap="flat" cmpd="sng" algn="ctr">
            <a:solidFill>
              <a:srgbClr val="FFFFFF">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0" name="Oval 59">
            <a:extLst>
              <a:ext uri="{FF2B5EF4-FFF2-40B4-BE49-F238E27FC236}">
                <a16:creationId xmlns:a16="http://schemas.microsoft.com/office/drawing/2014/main" id="{01E0429A-6C35-4F66-8C0F-B412B8F5A323}"/>
              </a:ext>
            </a:extLst>
          </p:cNvPr>
          <p:cNvSpPr/>
          <p:nvPr/>
        </p:nvSpPr>
        <p:spPr bwMode="auto">
          <a:xfrm>
            <a:off x="5775113" y="2125364"/>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61" name="Oval 60">
            <a:extLst>
              <a:ext uri="{FF2B5EF4-FFF2-40B4-BE49-F238E27FC236}">
                <a16:creationId xmlns:a16="http://schemas.microsoft.com/office/drawing/2014/main" id="{A78A2626-18A4-44C3-A9CD-07267A9D390A}"/>
              </a:ext>
            </a:extLst>
          </p:cNvPr>
          <p:cNvSpPr/>
          <p:nvPr/>
        </p:nvSpPr>
        <p:spPr bwMode="auto">
          <a:xfrm>
            <a:off x="4875285" y="4279713"/>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a:gradFill>
                <a:gsLst>
                  <a:gs pos="0">
                    <a:srgbClr val="FFFFFF"/>
                  </a:gs>
                  <a:gs pos="100000">
                    <a:srgbClr val="FFFFFF"/>
                  </a:gs>
                </a:gsLst>
                <a:lin ang="5400000" scaled="0"/>
              </a:gradFill>
              <a:latin typeface="Segoe UI Semilight"/>
              <a:cs typeface="Segoe UI" pitchFamily="34" charset="0"/>
            </a:endParaRPr>
          </a:p>
        </p:txBody>
      </p:sp>
      <p:sp>
        <p:nvSpPr>
          <p:cNvPr id="62" name="Oval 61">
            <a:extLst>
              <a:ext uri="{FF2B5EF4-FFF2-40B4-BE49-F238E27FC236}">
                <a16:creationId xmlns:a16="http://schemas.microsoft.com/office/drawing/2014/main" id="{1F837785-6F58-4646-914B-986235D61527}"/>
              </a:ext>
            </a:extLst>
          </p:cNvPr>
          <p:cNvSpPr/>
          <p:nvPr/>
        </p:nvSpPr>
        <p:spPr bwMode="auto">
          <a:xfrm>
            <a:off x="3473929" y="2788960"/>
            <a:ext cx="249164" cy="249158"/>
          </a:xfrm>
          <a:prstGeom prst="ellipse">
            <a:avLst/>
          </a:prstGeom>
          <a:solidFill>
            <a:srgbClr val="FFFFFF"/>
          </a:solidFill>
          <a:ln w="187325" cap="flat" cmpd="sng" algn="ctr">
            <a:solidFill>
              <a:srgbClr val="FFFFFF">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0" name="Oval 89">
            <a:extLst>
              <a:ext uri="{FF2B5EF4-FFF2-40B4-BE49-F238E27FC236}">
                <a16:creationId xmlns:a16="http://schemas.microsoft.com/office/drawing/2014/main" id="{6AFA76EF-DCD3-4E32-A285-78D0630091D5}"/>
              </a:ext>
            </a:extLst>
          </p:cNvPr>
          <p:cNvSpPr/>
          <p:nvPr/>
        </p:nvSpPr>
        <p:spPr bwMode="auto">
          <a:xfrm>
            <a:off x="3272728" y="2816167"/>
            <a:ext cx="249164" cy="249158"/>
          </a:xfrm>
          <a:prstGeom prst="ellipse">
            <a:avLst/>
          </a:prstGeom>
          <a:solidFill>
            <a:srgbClr val="FFFFFF"/>
          </a:solidFill>
          <a:ln w="187325" cap="flat" cmpd="sng" algn="ctr">
            <a:solidFill>
              <a:srgbClr val="FFFFFF">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8" name="Oval 107">
            <a:extLst>
              <a:ext uri="{FF2B5EF4-FFF2-40B4-BE49-F238E27FC236}">
                <a16:creationId xmlns:a16="http://schemas.microsoft.com/office/drawing/2014/main" id="{D052B51B-8518-47A4-BEC6-7760D245880D}"/>
              </a:ext>
            </a:extLst>
          </p:cNvPr>
          <p:cNvSpPr/>
          <p:nvPr/>
        </p:nvSpPr>
        <p:spPr bwMode="auto">
          <a:xfrm>
            <a:off x="3354961" y="2515978"/>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09" name="Oval 108">
            <a:extLst>
              <a:ext uri="{FF2B5EF4-FFF2-40B4-BE49-F238E27FC236}">
                <a16:creationId xmlns:a16="http://schemas.microsoft.com/office/drawing/2014/main" id="{BE8D4F24-8B65-496E-BD36-3FDBE98BA0DB}"/>
              </a:ext>
            </a:extLst>
          </p:cNvPr>
          <p:cNvSpPr/>
          <p:nvPr/>
        </p:nvSpPr>
        <p:spPr bwMode="auto">
          <a:xfrm>
            <a:off x="3061862" y="2446630"/>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10" name="Oval 109">
            <a:extLst>
              <a:ext uri="{FF2B5EF4-FFF2-40B4-BE49-F238E27FC236}">
                <a16:creationId xmlns:a16="http://schemas.microsoft.com/office/drawing/2014/main" id="{6CFA9987-38A4-4B98-8742-54BCFCB405B3}"/>
              </a:ext>
            </a:extLst>
          </p:cNvPr>
          <p:cNvSpPr/>
          <p:nvPr/>
        </p:nvSpPr>
        <p:spPr bwMode="auto">
          <a:xfrm>
            <a:off x="3763861" y="2490910"/>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11" name="Oval 110">
            <a:extLst>
              <a:ext uri="{FF2B5EF4-FFF2-40B4-BE49-F238E27FC236}">
                <a16:creationId xmlns:a16="http://schemas.microsoft.com/office/drawing/2014/main" id="{364CA6A2-7977-40FD-AF1D-913FA8129013}"/>
              </a:ext>
            </a:extLst>
          </p:cNvPr>
          <p:cNvSpPr/>
          <p:nvPr/>
        </p:nvSpPr>
        <p:spPr bwMode="auto">
          <a:xfrm>
            <a:off x="3058515" y="3064559"/>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12" name="Oval 111">
            <a:extLst>
              <a:ext uri="{FF2B5EF4-FFF2-40B4-BE49-F238E27FC236}">
                <a16:creationId xmlns:a16="http://schemas.microsoft.com/office/drawing/2014/main" id="{C7A38980-98B2-4A33-9298-6C0CB2790134}"/>
              </a:ext>
            </a:extLst>
          </p:cNvPr>
          <p:cNvSpPr/>
          <p:nvPr/>
        </p:nvSpPr>
        <p:spPr bwMode="auto">
          <a:xfrm>
            <a:off x="2533722" y="2806774"/>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13" name="Oval 112">
            <a:extLst>
              <a:ext uri="{FF2B5EF4-FFF2-40B4-BE49-F238E27FC236}">
                <a16:creationId xmlns:a16="http://schemas.microsoft.com/office/drawing/2014/main" id="{FA785649-F07A-4043-B475-7F1F0F679878}"/>
              </a:ext>
            </a:extLst>
          </p:cNvPr>
          <p:cNvSpPr/>
          <p:nvPr/>
        </p:nvSpPr>
        <p:spPr bwMode="auto">
          <a:xfrm>
            <a:off x="10131970" y="2683507"/>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14" name="Oval 113">
            <a:extLst>
              <a:ext uri="{FF2B5EF4-FFF2-40B4-BE49-F238E27FC236}">
                <a16:creationId xmlns:a16="http://schemas.microsoft.com/office/drawing/2014/main" id="{5781D251-7C3B-4A49-B6DF-2A7926864EA0}"/>
              </a:ext>
            </a:extLst>
          </p:cNvPr>
          <p:cNvSpPr/>
          <p:nvPr/>
        </p:nvSpPr>
        <p:spPr bwMode="auto">
          <a:xfrm>
            <a:off x="9907628" y="3022169"/>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15" name="Oval 114">
            <a:extLst>
              <a:ext uri="{FF2B5EF4-FFF2-40B4-BE49-F238E27FC236}">
                <a16:creationId xmlns:a16="http://schemas.microsoft.com/office/drawing/2014/main" id="{8C04A6B8-8C99-4878-AD26-3775323A9CCF}"/>
              </a:ext>
            </a:extLst>
          </p:cNvPr>
          <p:cNvSpPr/>
          <p:nvPr/>
        </p:nvSpPr>
        <p:spPr bwMode="auto">
          <a:xfrm>
            <a:off x="10183121" y="5102010"/>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16" name="Oval 115">
            <a:extLst>
              <a:ext uri="{FF2B5EF4-FFF2-40B4-BE49-F238E27FC236}">
                <a16:creationId xmlns:a16="http://schemas.microsoft.com/office/drawing/2014/main" id="{BAB4ED6B-EF17-43B3-8BBB-9BCDC42F3E70}"/>
              </a:ext>
            </a:extLst>
          </p:cNvPr>
          <p:cNvSpPr/>
          <p:nvPr/>
        </p:nvSpPr>
        <p:spPr bwMode="auto">
          <a:xfrm>
            <a:off x="9209951" y="3373876"/>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17" name="Oval 116">
            <a:extLst>
              <a:ext uri="{FF2B5EF4-FFF2-40B4-BE49-F238E27FC236}">
                <a16:creationId xmlns:a16="http://schemas.microsoft.com/office/drawing/2014/main" id="{A81E455E-4821-4E6A-9E78-EBAE5B885957}"/>
              </a:ext>
            </a:extLst>
          </p:cNvPr>
          <p:cNvSpPr/>
          <p:nvPr/>
        </p:nvSpPr>
        <p:spPr bwMode="auto">
          <a:xfrm>
            <a:off x="3037646" y="2721567"/>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18" name="Oval 117">
            <a:extLst>
              <a:ext uri="{FF2B5EF4-FFF2-40B4-BE49-F238E27FC236}">
                <a16:creationId xmlns:a16="http://schemas.microsoft.com/office/drawing/2014/main" id="{E3FDD28C-290E-40F0-999B-CBC6B67273C7}"/>
              </a:ext>
            </a:extLst>
          </p:cNvPr>
          <p:cNvSpPr/>
          <p:nvPr/>
        </p:nvSpPr>
        <p:spPr bwMode="auto">
          <a:xfrm>
            <a:off x="8273189" y="3710813"/>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19" name="Oval 118">
            <a:extLst>
              <a:ext uri="{FF2B5EF4-FFF2-40B4-BE49-F238E27FC236}">
                <a16:creationId xmlns:a16="http://schemas.microsoft.com/office/drawing/2014/main" id="{92A3A16A-466C-4C21-BBD4-44276124AC07}"/>
              </a:ext>
            </a:extLst>
          </p:cNvPr>
          <p:cNvSpPr/>
          <p:nvPr/>
        </p:nvSpPr>
        <p:spPr bwMode="auto">
          <a:xfrm>
            <a:off x="3554347" y="2908329"/>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20" name="Oval 119">
            <a:extLst>
              <a:ext uri="{FF2B5EF4-FFF2-40B4-BE49-F238E27FC236}">
                <a16:creationId xmlns:a16="http://schemas.microsoft.com/office/drawing/2014/main" id="{133E6F3C-10D3-42B9-9641-8A9E761BAB6C}"/>
              </a:ext>
            </a:extLst>
          </p:cNvPr>
          <p:cNvSpPr/>
          <p:nvPr/>
        </p:nvSpPr>
        <p:spPr bwMode="auto">
          <a:xfrm>
            <a:off x="3641170" y="2748822"/>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21" name="Oval 120">
            <a:extLst>
              <a:ext uri="{FF2B5EF4-FFF2-40B4-BE49-F238E27FC236}">
                <a16:creationId xmlns:a16="http://schemas.microsoft.com/office/drawing/2014/main" id="{841A761D-5538-4BEC-A141-92E5857D9871}"/>
              </a:ext>
            </a:extLst>
          </p:cNvPr>
          <p:cNvSpPr/>
          <p:nvPr/>
        </p:nvSpPr>
        <p:spPr bwMode="auto">
          <a:xfrm>
            <a:off x="5715837" y="1891072"/>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22" name="Oval 121">
            <a:extLst>
              <a:ext uri="{FF2B5EF4-FFF2-40B4-BE49-F238E27FC236}">
                <a16:creationId xmlns:a16="http://schemas.microsoft.com/office/drawing/2014/main" id="{1ED2DD35-8950-40FE-AF63-5220AECE7EC0}"/>
              </a:ext>
            </a:extLst>
          </p:cNvPr>
          <p:cNvSpPr/>
          <p:nvPr/>
        </p:nvSpPr>
        <p:spPr bwMode="auto">
          <a:xfrm>
            <a:off x="6117343" y="1979821"/>
            <a:ext cx="249164" cy="249158"/>
          </a:xfrm>
          <a:prstGeom prst="ellipse">
            <a:avLst/>
          </a:prstGeom>
          <a:solidFill>
            <a:srgbClr val="FFFFFF"/>
          </a:solidFill>
          <a:ln w="187325" cap="flat" cmpd="sng" algn="ctr">
            <a:solidFill>
              <a:srgbClr val="FFFFFF">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3" name="Oval 122">
            <a:extLst>
              <a:ext uri="{FF2B5EF4-FFF2-40B4-BE49-F238E27FC236}">
                <a16:creationId xmlns:a16="http://schemas.microsoft.com/office/drawing/2014/main" id="{2214CDDF-A6CE-4A53-A0D6-E8D8F88975DE}"/>
              </a:ext>
            </a:extLst>
          </p:cNvPr>
          <p:cNvSpPr/>
          <p:nvPr/>
        </p:nvSpPr>
        <p:spPr bwMode="auto">
          <a:xfrm>
            <a:off x="5965001" y="2272560"/>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24" name="Oval 123">
            <a:extLst>
              <a:ext uri="{FF2B5EF4-FFF2-40B4-BE49-F238E27FC236}">
                <a16:creationId xmlns:a16="http://schemas.microsoft.com/office/drawing/2014/main" id="{EEE8AAF4-F6C5-44AE-9CE9-283655F5B16A}"/>
              </a:ext>
            </a:extLst>
          </p:cNvPr>
          <p:cNvSpPr/>
          <p:nvPr/>
        </p:nvSpPr>
        <p:spPr bwMode="auto">
          <a:xfrm>
            <a:off x="5965001" y="1905939"/>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25" name="Oval 124">
            <a:extLst>
              <a:ext uri="{FF2B5EF4-FFF2-40B4-BE49-F238E27FC236}">
                <a16:creationId xmlns:a16="http://schemas.microsoft.com/office/drawing/2014/main" id="{F894A6A2-566B-4478-B363-67A240D9A03E}"/>
              </a:ext>
            </a:extLst>
          </p:cNvPr>
          <p:cNvSpPr/>
          <p:nvPr/>
        </p:nvSpPr>
        <p:spPr bwMode="auto">
          <a:xfrm>
            <a:off x="6670513" y="4913155"/>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26" name="Oval 125">
            <a:extLst>
              <a:ext uri="{FF2B5EF4-FFF2-40B4-BE49-F238E27FC236}">
                <a16:creationId xmlns:a16="http://schemas.microsoft.com/office/drawing/2014/main" id="{7D0D76CE-B435-4CBD-B966-2911D918D079}"/>
              </a:ext>
            </a:extLst>
          </p:cNvPr>
          <p:cNvSpPr/>
          <p:nvPr/>
        </p:nvSpPr>
        <p:spPr bwMode="auto">
          <a:xfrm>
            <a:off x="6830803" y="4725852"/>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27" name="Oval 126">
            <a:extLst>
              <a:ext uri="{FF2B5EF4-FFF2-40B4-BE49-F238E27FC236}">
                <a16:creationId xmlns:a16="http://schemas.microsoft.com/office/drawing/2014/main" id="{9BDE9AF6-19B2-4AB3-8C63-0A093FF8C74E}"/>
              </a:ext>
            </a:extLst>
          </p:cNvPr>
          <p:cNvSpPr/>
          <p:nvPr/>
        </p:nvSpPr>
        <p:spPr bwMode="auto">
          <a:xfrm>
            <a:off x="7395173" y="3251323"/>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28" name="Oval 127">
            <a:extLst>
              <a:ext uri="{FF2B5EF4-FFF2-40B4-BE49-F238E27FC236}">
                <a16:creationId xmlns:a16="http://schemas.microsoft.com/office/drawing/2014/main" id="{5A4A5624-5444-4AC4-9525-FBAEB5348B6F}"/>
              </a:ext>
            </a:extLst>
          </p:cNvPr>
          <p:cNvSpPr/>
          <p:nvPr/>
        </p:nvSpPr>
        <p:spPr bwMode="auto">
          <a:xfrm>
            <a:off x="10307701" y="4811379"/>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29" name="Oval 128">
            <a:extLst>
              <a:ext uri="{FF2B5EF4-FFF2-40B4-BE49-F238E27FC236}">
                <a16:creationId xmlns:a16="http://schemas.microsoft.com/office/drawing/2014/main" id="{443A113B-566B-424C-A07B-439FCEFF6393}"/>
              </a:ext>
            </a:extLst>
          </p:cNvPr>
          <p:cNvSpPr/>
          <p:nvPr/>
        </p:nvSpPr>
        <p:spPr bwMode="auto">
          <a:xfrm>
            <a:off x="7530512" y="3386660"/>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30" name="Oval 129">
            <a:extLst>
              <a:ext uri="{FF2B5EF4-FFF2-40B4-BE49-F238E27FC236}">
                <a16:creationId xmlns:a16="http://schemas.microsoft.com/office/drawing/2014/main" id="{5C6A9A08-3238-4B0C-AB66-F868FC63E967}"/>
              </a:ext>
            </a:extLst>
          </p:cNvPr>
          <p:cNvSpPr/>
          <p:nvPr/>
        </p:nvSpPr>
        <p:spPr bwMode="auto">
          <a:xfrm>
            <a:off x="6095611" y="2024375"/>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31" name="Oval 130">
            <a:extLst>
              <a:ext uri="{FF2B5EF4-FFF2-40B4-BE49-F238E27FC236}">
                <a16:creationId xmlns:a16="http://schemas.microsoft.com/office/drawing/2014/main" id="{CDBE18BE-5B00-4D47-BE18-C3891EE08EC0}"/>
              </a:ext>
            </a:extLst>
          </p:cNvPr>
          <p:cNvSpPr/>
          <p:nvPr/>
        </p:nvSpPr>
        <p:spPr bwMode="auto">
          <a:xfrm>
            <a:off x="6042649" y="2154611"/>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32" name="Oval 131">
            <a:extLst>
              <a:ext uri="{FF2B5EF4-FFF2-40B4-BE49-F238E27FC236}">
                <a16:creationId xmlns:a16="http://schemas.microsoft.com/office/drawing/2014/main" id="{241C1609-6C23-479D-8133-DC07B1357BD8}"/>
              </a:ext>
            </a:extLst>
          </p:cNvPr>
          <p:cNvSpPr/>
          <p:nvPr/>
        </p:nvSpPr>
        <p:spPr bwMode="auto">
          <a:xfrm>
            <a:off x="2765410" y="2929906"/>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33" name="Oval 132">
            <a:extLst>
              <a:ext uri="{FF2B5EF4-FFF2-40B4-BE49-F238E27FC236}">
                <a16:creationId xmlns:a16="http://schemas.microsoft.com/office/drawing/2014/main" id="{187BE6F2-6C65-47AF-9BAF-7AE32EFE1FD4}"/>
              </a:ext>
            </a:extLst>
          </p:cNvPr>
          <p:cNvSpPr/>
          <p:nvPr/>
        </p:nvSpPr>
        <p:spPr bwMode="auto">
          <a:xfrm>
            <a:off x="2773406" y="2714852"/>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34" name="Oval 133">
            <a:extLst>
              <a:ext uri="{FF2B5EF4-FFF2-40B4-BE49-F238E27FC236}">
                <a16:creationId xmlns:a16="http://schemas.microsoft.com/office/drawing/2014/main" id="{89D16748-EF69-444F-8B59-53EC5CD065FC}"/>
              </a:ext>
            </a:extLst>
          </p:cNvPr>
          <p:cNvSpPr/>
          <p:nvPr/>
        </p:nvSpPr>
        <p:spPr bwMode="auto">
          <a:xfrm>
            <a:off x="9195476" y="2743976"/>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35" name="Oval 134">
            <a:extLst>
              <a:ext uri="{FF2B5EF4-FFF2-40B4-BE49-F238E27FC236}">
                <a16:creationId xmlns:a16="http://schemas.microsoft.com/office/drawing/2014/main" id="{3B3C20D6-7565-438E-95AD-71D12A7B266A}"/>
              </a:ext>
            </a:extLst>
          </p:cNvPr>
          <p:cNvSpPr/>
          <p:nvPr/>
        </p:nvSpPr>
        <p:spPr bwMode="auto">
          <a:xfrm>
            <a:off x="9093258" y="3049805"/>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36" name="Oval 135">
            <a:extLst>
              <a:ext uri="{FF2B5EF4-FFF2-40B4-BE49-F238E27FC236}">
                <a16:creationId xmlns:a16="http://schemas.microsoft.com/office/drawing/2014/main" id="{18B69489-0AFD-49AF-AB67-441943B82C42}"/>
              </a:ext>
            </a:extLst>
          </p:cNvPr>
          <p:cNvSpPr/>
          <p:nvPr/>
        </p:nvSpPr>
        <p:spPr bwMode="auto">
          <a:xfrm>
            <a:off x="6226221" y="2117791"/>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37" name="Oval 136">
            <a:extLst>
              <a:ext uri="{FF2B5EF4-FFF2-40B4-BE49-F238E27FC236}">
                <a16:creationId xmlns:a16="http://schemas.microsoft.com/office/drawing/2014/main" id="{2510B0C3-F484-4B90-A9D0-9BF6C4C2A964}"/>
              </a:ext>
            </a:extLst>
          </p:cNvPr>
          <p:cNvSpPr/>
          <p:nvPr/>
        </p:nvSpPr>
        <p:spPr bwMode="auto">
          <a:xfrm>
            <a:off x="6188436" y="2272559"/>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38" name="Oval 137">
            <a:extLst>
              <a:ext uri="{FF2B5EF4-FFF2-40B4-BE49-F238E27FC236}">
                <a16:creationId xmlns:a16="http://schemas.microsoft.com/office/drawing/2014/main" id="{0EBE05C7-BF63-4AD5-B115-7604B7011B70}"/>
              </a:ext>
            </a:extLst>
          </p:cNvPr>
          <p:cNvSpPr/>
          <p:nvPr/>
        </p:nvSpPr>
        <p:spPr bwMode="auto">
          <a:xfrm>
            <a:off x="3434358" y="2867066"/>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39" name="Oval 138">
            <a:extLst>
              <a:ext uri="{FF2B5EF4-FFF2-40B4-BE49-F238E27FC236}">
                <a16:creationId xmlns:a16="http://schemas.microsoft.com/office/drawing/2014/main" id="{5C3F90B6-0CCC-4A0C-8B36-A5446B157D2F}"/>
              </a:ext>
            </a:extLst>
          </p:cNvPr>
          <p:cNvSpPr/>
          <p:nvPr/>
        </p:nvSpPr>
        <p:spPr bwMode="auto">
          <a:xfrm>
            <a:off x="3535236" y="2740068"/>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40" name="Oval 139">
            <a:extLst>
              <a:ext uri="{FF2B5EF4-FFF2-40B4-BE49-F238E27FC236}">
                <a16:creationId xmlns:a16="http://schemas.microsoft.com/office/drawing/2014/main" id="{26DFD8BD-C856-4D62-8FB9-9347C47B385E}"/>
              </a:ext>
            </a:extLst>
          </p:cNvPr>
          <p:cNvSpPr/>
          <p:nvPr/>
        </p:nvSpPr>
        <p:spPr bwMode="auto">
          <a:xfrm>
            <a:off x="10029242" y="4843221"/>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41" name="Oval 140">
            <a:extLst>
              <a:ext uri="{FF2B5EF4-FFF2-40B4-BE49-F238E27FC236}">
                <a16:creationId xmlns:a16="http://schemas.microsoft.com/office/drawing/2014/main" id="{7C038802-9D84-42EF-8D58-664315B24743}"/>
              </a:ext>
            </a:extLst>
          </p:cNvPr>
          <p:cNvSpPr/>
          <p:nvPr/>
        </p:nvSpPr>
        <p:spPr bwMode="auto">
          <a:xfrm>
            <a:off x="2586746" y="2538596"/>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Tree>
    <p:extLst>
      <p:ext uri="{BB962C8B-B14F-4D97-AF65-F5344CB8AC3E}">
        <p14:creationId xmlns:p14="http://schemas.microsoft.com/office/powerpoint/2010/main" val="2218700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6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500"/>
                                        <p:tgtEl>
                                          <p:spTgt spid="51"/>
                                        </p:tgtEl>
                                      </p:cBhvr>
                                    </p:animEffect>
                                  </p:childTnLst>
                                </p:cTn>
                              </p:par>
                              <p:par>
                                <p:cTn id="8" presetID="53" presetClass="entr" presetSubtype="16" fill="hold" grpId="0" nodeType="withEffect">
                                  <p:stCondLst>
                                    <p:cond delay="250"/>
                                  </p:stCondLst>
                                  <p:childTnLst>
                                    <p:set>
                                      <p:cBhvr>
                                        <p:cTn id="9" dur="1" fill="hold">
                                          <p:stCondLst>
                                            <p:cond delay="0"/>
                                          </p:stCondLst>
                                        </p:cTn>
                                        <p:tgtEl>
                                          <p:spTgt spid="54"/>
                                        </p:tgtEl>
                                        <p:attrNameLst>
                                          <p:attrName>style.visibility</p:attrName>
                                        </p:attrNameLst>
                                      </p:cBhvr>
                                      <p:to>
                                        <p:strVal val="visible"/>
                                      </p:to>
                                    </p:set>
                                    <p:anim calcmode="lin" valueType="num">
                                      <p:cBhvr>
                                        <p:cTn id="10" dur="500" fill="hold"/>
                                        <p:tgtEl>
                                          <p:spTgt spid="54"/>
                                        </p:tgtEl>
                                        <p:attrNameLst>
                                          <p:attrName>ppt_w</p:attrName>
                                        </p:attrNameLst>
                                      </p:cBhvr>
                                      <p:tavLst>
                                        <p:tav tm="0">
                                          <p:val>
                                            <p:fltVal val="0"/>
                                          </p:val>
                                        </p:tav>
                                        <p:tav tm="100000">
                                          <p:val>
                                            <p:strVal val="#ppt_w"/>
                                          </p:val>
                                        </p:tav>
                                      </p:tavLst>
                                    </p:anim>
                                    <p:anim calcmode="lin" valueType="num">
                                      <p:cBhvr>
                                        <p:cTn id="11" dur="500" fill="hold"/>
                                        <p:tgtEl>
                                          <p:spTgt spid="54"/>
                                        </p:tgtEl>
                                        <p:attrNameLst>
                                          <p:attrName>ppt_h</p:attrName>
                                        </p:attrNameLst>
                                      </p:cBhvr>
                                      <p:tavLst>
                                        <p:tav tm="0">
                                          <p:val>
                                            <p:fltVal val="0"/>
                                          </p:val>
                                        </p:tav>
                                        <p:tav tm="100000">
                                          <p:val>
                                            <p:strVal val="#ppt_h"/>
                                          </p:val>
                                        </p:tav>
                                      </p:tavLst>
                                    </p:anim>
                                    <p:animEffect transition="in" filter="fade">
                                      <p:cBhvr>
                                        <p:cTn id="12" dur="500"/>
                                        <p:tgtEl>
                                          <p:spTgt spid="54"/>
                                        </p:tgtEl>
                                      </p:cBhvr>
                                    </p:animEffect>
                                  </p:childTnLst>
                                </p:cTn>
                              </p:par>
                              <p:par>
                                <p:cTn id="13" presetID="53" presetClass="entr" presetSubtype="16" fill="hold" grpId="0" nodeType="withEffect">
                                  <p:stCondLst>
                                    <p:cond delay="750"/>
                                  </p:stCondLst>
                                  <p:childTnLst>
                                    <p:set>
                                      <p:cBhvr>
                                        <p:cTn id="14" dur="1" fill="hold">
                                          <p:stCondLst>
                                            <p:cond delay="0"/>
                                          </p:stCondLst>
                                        </p:cTn>
                                        <p:tgtEl>
                                          <p:spTgt spid="55"/>
                                        </p:tgtEl>
                                        <p:attrNameLst>
                                          <p:attrName>style.visibility</p:attrName>
                                        </p:attrNameLst>
                                      </p:cBhvr>
                                      <p:to>
                                        <p:strVal val="visible"/>
                                      </p:to>
                                    </p:set>
                                    <p:anim calcmode="lin" valueType="num">
                                      <p:cBhvr>
                                        <p:cTn id="15" dur="500" fill="hold"/>
                                        <p:tgtEl>
                                          <p:spTgt spid="55"/>
                                        </p:tgtEl>
                                        <p:attrNameLst>
                                          <p:attrName>ppt_w</p:attrName>
                                        </p:attrNameLst>
                                      </p:cBhvr>
                                      <p:tavLst>
                                        <p:tav tm="0">
                                          <p:val>
                                            <p:fltVal val="0"/>
                                          </p:val>
                                        </p:tav>
                                        <p:tav tm="100000">
                                          <p:val>
                                            <p:strVal val="#ppt_w"/>
                                          </p:val>
                                        </p:tav>
                                      </p:tavLst>
                                    </p:anim>
                                    <p:anim calcmode="lin" valueType="num">
                                      <p:cBhvr>
                                        <p:cTn id="16" dur="500" fill="hold"/>
                                        <p:tgtEl>
                                          <p:spTgt spid="55"/>
                                        </p:tgtEl>
                                        <p:attrNameLst>
                                          <p:attrName>ppt_h</p:attrName>
                                        </p:attrNameLst>
                                      </p:cBhvr>
                                      <p:tavLst>
                                        <p:tav tm="0">
                                          <p:val>
                                            <p:fltVal val="0"/>
                                          </p:val>
                                        </p:tav>
                                        <p:tav tm="100000">
                                          <p:val>
                                            <p:strVal val="#ppt_h"/>
                                          </p:val>
                                        </p:tav>
                                      </p:tavLst>
                                    </p:anim>
                                    <p:animEffect transition="in" filter="fade">
                                      <p:cBhvr>
                                        <p:cTn id="17" dur="500"/>
                                        <p:tgtEl>
                                          <p:spTgt spid="55"/>
                                        </p:tgtEl>
                                      </p:cBhvr>
                                    </p:animEffect>
                                  </p:childTnLst>
                                </p:cTn>
                              </p:par>
                              <p:par>
                                <p:cTn id="18" presetID="53" presetClass="entr" presetSubtype="16" fill="hold" grpId="0" nodeType="withEffect">
                                  <p:stCondLst>
                                    <p:cond delay="0"/>
                                  </p:stCondLst>
                                  <p:childTnLst>
                                    <p:set>
                                      <p:cBhvr>
                                        <p:cTn id="19" dur="1" fill="hold">
                                          <p:stCondLst>
                                            <p:cond delay="0"/>
                                          </p:stCondLst>
                                        </p:cTn>
                                        <p:tgtEl>
                                          <p:spTgt spid="56"/>
                                        </p:tgtEl>
                                        <p:attrNameLst>
                                          <p:attrName>style.visibility</p:attrName>
                                        </p:attrNameLst>
                                      </p:cBhvr>
                                      <p:to>
                                        <p:strVal val="visible"/>
                                      </p:to>
                                    </p:set>
                                    <p:anim calcmode="lin" valueType="num">
                                      <p:cBhvr>
                                        <p:cTn id="20" dur="500" fill="hold"/>
                                        <p:tgtEl>
                                          <p:spTgt spid="56"/>
                                        </p:tgtEl>
                                        <p:attrNameLst>
                                          <p:attrName>ppt_w</p:attrName>
                                        </p:attrNameLst>
                                      </p:cBhvr>
                                      <p:tavLst>
                                        <p:tav tm="0">
                                          <p:val>
                                            <p:fltVal val="0"/>
                                          </p:val>
                                        </p:tav>
                                        <p:tav tm="100000">
                                          <p:val>
                                            <p:strVal val="#ppt_w"/>
                                          </p:val>
                                        </p:tav>
                                      </p:tavLst>
                                    </p:anim>
                                    <p:anim calcmode="lin" valueType="num">
                                      <p:cBhvr>
                                        <p:cTn id="21" dur="500" fill="hold"/>
                                        <p:tgtEl>
                                          <p:spTgt spid="56"/>
                                        </p:tgtEl>
                                        <p:attrNameLst>
                                          <p:attrName>ppt_h</p:attrName>
                                        </p:attrNameLst>
                                      </p:cBhvr>
                                      <p:tavLst>
                                        <p:tav tm="0">
                                          <p:val>
                                            <p:fltVal val="0"/>
                                          </p:val>
                                        </p:tav>
                                        <p:tav tm="100000">
                                          <p:val>
                                            <p:strVal val="#ppt_h"/>
                                          </p:val>
                                        </p:tav>
                                      </p:tavLst>
                                    </p:anim>
                                    <p:animEffect transition="in" filter="fade">
                                      <p:cBhvr>
                                        <p:cTn id="22" dur="500"/>
                                        <p:tgtEl>
                                          <p:spTgt spid="56"/>
                                        </p:tgtEl>
                                      </p:cBhvr>
                                    </p:animEffect>
                                  </p:childTnLst>
                                </p:cTn>
                              </p:par>
                              <p:par>
                                <p:cTn id="23" presetID="53" presetClass="entr" presetSubtype="16" fill="hold" grpId="0" nodeType="withEffect">
                                  <p:stCondLst>
                                    <p:cond delay="250"/>
                                  </p:stCondLst>
                                  <p:childTnLst>
                                    <p:set>
                                      <p:cBhvr>
                                        <p:cTn id="24" dur="1" fill="hold">
                                          <p:stCondLst>
                                            <p:cond delay="0"/>
                                          </p:stCondLst>
                                        </p:cTn>
                                        <p:tgtEl>
                                          <p:spTgt spid="57"/>
                                        </p:tgtEl>
                                        <p:attrNameLst>
                                          <p:attrName>style.visibility</p:attrName>
                                        </p:attrNameLst>
                                      </p:cBhvr>
                                      <p:to>
                                        <p:strVal val="visible"/>
                                      </p:to>
                                    </p:set>
                                    <p:anim calcmode="lin" valueType="num">
                                      <p:cBhvr>
                                        <p:cTn id="25" dur="500" fill="hold"/>
                                        <p:tgtEl>
                                          <p:spTgt spid="57"/>
                                        </p:tgtEl>
                                        <p:attrNameLst>
                                          <p:attrName>ppt_w</p:attrName>
                                        </p:attrNameLst>
                                      </p:cBhvr>
                                      <p:tavLst>
                                        <p:tav tm="0">
                                          <p:val>
                                            <p:fltVal val="0"/>
                                          </p:val>
                                        </p:tav>
                                        <p:tav tm="100000">
                                          <p:val>
                                            <p:strVal val="#ppt_w"/>
                                          </p:val>
                                        </p:tav>
                                      </p:tavLst>
                                    </p:anim>
                                    <p:anim calcmode="lin" valueType="num">
                                      <p:cBhvr>
                                        <p:cTn id="26" dur="500" fill="hold"/>
                                        <p:tgtEl>
                                          <p:spTgt spid="57"/>
                                        </p:tgtEl>
                                        <p:attrNameLst>
                                          <p:attrName>ppt_h</p:attrName>
                                        </p:attrNameLst>
                                      </p:cBhvr>
                                      <p:tavLst>
                                        <p:tav tm="0">
                                          <p:val>
                                            <p:fltVal val="0"/>
                                          </p:val>
                                        </p:tav>
                                        <p:tav tm="100000">
                                          <p:val>
                                            <p:strVal val="#ppt_h"/>
                                          </p:val>
                                        </p:tav>
                                      </p:tavLst>
                                    </p:anim>
                                    <p:animEffect transition="in" filter="fade">
                                      <p:cBhvr>
                                        <p:cTn id="27" dur="500"/>
                                        <p:tgtEl>
                                          <p:spTgt spid="57"/>
                                        </p:tgtEl>
                                      </p:cBhvr>
                                    </p:animEffect>
                                  </p:childTnLst>
                                </p:cTn>
                              </p:par>
                              <p:par>
                                <p:cTn id="28" presetID="53" presetClass="entr" presetSubtype="16" fill="hold" grpId="0" nodeType="withEffect">
                                  <p:stCondLst>
                                    <p:cond delay="0"/>
                                  </p:stCondLst>
                                  <p:childTnLst>
                                    <p:set>
                                      <p:cBhvr>
                                        <p:cTn id="29" dur="1" fill="hold">
                                          <p:stCondLst>
                                            <p:cond delay="0"/>
                                          </p:stCondLst>
                                        </p:cTn>
                                        <p:tgtEl>
                                          <p:spTgt spid="58"/>
                                        </p:tgtEl>
                                        <p:attrNameLst>
                                          <p:attrName>style.visibility</p:attrName>
                                        </p:attrNameLst>
                                      </p:cBhvr>
                                      <p:to>
                                        <p:strVal val="visible"/>
                                      </p:to>
                                    </p:set>
                                    <p:anim calcmode="lin" valueType="num">
                                      <p:cBhvr>
                                        <p:cTn id="30" dur="500" fill="hold"/>
                                        <p:tgtEl>
                                          <p:spTgt spid="58"/>
                                        </p:tgtEl>
                                        <p:attrNameLst>
                                          <p:attrName>ppt_w</p:attrName>
                                        </p:attrNameLst>
                                      </p:cBhvr>
                                      <p:tavLst>
                                        <p:tav tm="0">
                                          <p:val>
                                            <p:fltVal val="0"/>
                                          </p:val>
                                        </p:tav>
                                        <p:tav tm="100000">
                                          <p:val>
                                            <p:strVal val="#ppt_w"/>
                                          </p:val>
                                        </p:tav>
                                      </p:tavLst>
                                    </p:anim>
                                    <p:anim calcmode="lin" valueType="num">
                                      <p:cBhvr>
                                        <p:cTn id="31" dur="500" fill="hold"/>
                                        <p:tgtEl>
                                          <p:spTgt spid="58"/>
                                        </p:tgtEl>
                                        <p:attrNameLst>
                                          <p:attrName>ppt_h</p:attrName>
                                        </p:attrNameLst>
                                      </p:cBhvr>
                                      <p:tavLst>
                                        <p:tav tm="0">
                                          <p:val>
                                            <p:fltVal val="0"/>
                                          </p:val>
                                        </p:tav>
                                        <p:tav tm="100000">
                                          <p:val>
                                            <p:strVal val="#ppt_h"/>
                                          </p:val>
                                        </p:tav>
                                      </p:tavLst>
                                    </p:anim>
                                    <p:animEffect transition="in" filter="fade">
                                      <p:cBhvr>
                                        <p:cTn id="32" dur="500"/>
                                        <p:tgtEl>
                                          <p:spTgt spid="58"/>
                                        </p:tgtEl>
                                      </p:cBhvr>
                                    </p:animEffect>
                                  </p:childTnLst>
                                </p:cTn>
                              </p:par>
                              <p:par>
                                <p:cTn id="33" presetID="53" presetClass="entr" presetSubtype="16" fill="hold" grpId="0" nodeType="withEffect">
                                  <p:stCondLst>
                                    <p:cond delay="1500"/>
                                  </p:stCondLst>
                                  <p:childTnLst>
                                    <p:set>
                                      <p:cBhvr>
                                        <p:cTn id="34" dur="1" fill="hold">
                                          <p:stCondLst>
                                            <p:cond delay="0"/>
                                          </p:stCondLst>
                                        </p:cTn>
                                        <p:tgtEl>
                                          <p:spTgt spid="59"/>
                                        </p:tgtEl>
                                        <p:attrNameLst>
                                          <p:attrName>style.visibility</p:attrName>
                                        </p:attrNameLst>
                                      </p:cBhvr>
                                      <p:to>
                                        <p:strVal val="visible"/>
                                      </p:to>
                                    </p:set>
                                    <p:anim calcmode="lin" valueType="num">
                                      <p:cBhvr>
                                        <p:cTn id="35" dur="500" fill="hold"/>
                                        <p:tgtEl>
                                          <p:spTgt spid="59"/>
                                        </p:tgtEl>
                                        <p:attrNameLst>
                                          <p:attrName>ppt_w</p:attrName>
                                        </p:attrNameLst>
                                      </p:cBhvr>
                                      <p:tavLst>
                                        <p:tav tm="0">
                                          <p:val>
                                            <p:fltVal val="0"/>
                                          </p:val>
                                        </p:tav>
                                        <p:tav tm="100000">
                                          <p:val>
                                            <p:strVal val="#ppt_w"/>
                                          </p:val>
                                        </p:tav>
                                      </p:tavLst>
                                    </p:anim>
                                    <p:anim calcmode="lin" valueType="num">
                                      <p:cBhvr>
                                        <p:cTn id="36" dur="500" fill="hold"/>
                                        <p:tgtEl>
                                          <p:spTgt spid="59"/>
                                        </p:tgtEl>
                                        <p:attrNameLst>
                                          <p:attrName>ppt_h</p:attrName>
                                        </p:attrNameLst>
                                      </p:cBhvr>
                                      <p:tavLst>
                                        <p:tav tm="0">
                                          <p:val>
                                            <p:fltVal val="0"/>
                                          </p:val>
                                        </p:tav>
                                        <p:tav tm="100000">
                                          <p:val>
                                            <p:strVal val="#ppt_h"/>
                                          </p:val>
                                        </p:tav>
                                      </p:tavLst>
                                    </p:anim>
                                    <p:animEffect transition="in" filter="fade">
                                      <p:cBhvr>
                                        <p:cTn id="37" dur="500"/>
                                        <p:tgtEl>
                                          <p:spTgt spid="59"/>
                                        </p:tgtEl>
                                      </p:cBhvr>
                                    </p:animEffect>
                                  </p:childTnLst>
                                </p:cTn>
                              </p:par>
                              <p:par>
                                <p:cTn id="38" presetID="53" presetClass="entr" presetSubtype="16" fill="hold" grpId="0" nodeType="withEffect">
                                  <p:stCondLst>
                                    <p:cond delay="0"/>
                                  </p:stCondLst>
                                  <p:childTnLst>
                                    <p:set>
                                      <p:cBhvr>
                                        <p:cTn id="39" dur="1" fill="hold">
                                          <p:stCondLst>
                                            <p:cond delay="0"/>
                                          </p:stCondLst>
                                        </p:cTn>
                                        <p:tgtEl>
                                          <p:spTgt spid="60"/>
                                        </p:tgtEl>
                                        <p:attrNameLst>
                                          <p:attrName>style.visibility</p:attrName>
                                        </p:attrNameLst>
                                      </p:cBhvr>
                                      <p:to>
                                        <p:strVal val="visible"/>
                                      </p:to>
                                    </p:set>
                                    <p:anim calcmode="lin" valueType="num">
                                      <p:cBhvr>
                                        <p:cTn id="40" dur="500" fill="hold"/>
                                        <p:tgtEl>
                                          <p:spTgt spid="60"/>
                                        </p:tgtEl>
                                        <p:attrNameLst>
                                          <p:attrName>ppt_w</p:attrName>
                                        </p:attrNameLst>
                                      </p:cBhvr>
                                      <p:tavLst>
                                        <p:tav tm="0">
                                          <p:val>
                                            <p:fltVal val="0"/>
                                          </p:val>
                                        </p:tav>
                                        <p:tav tm="100000">
                                          <p:val>
                                            <p:strVal val="#ppt_w"/>
                                          </p:val>
                                        </p:tav>
                                      </p:tavLst>
                                    </p:anim>
                                    <p:anim calcmode="lin" valueType="num">
                                      <p:cBhvr>
                                        <p:cTn id="41" dur="500" fill="hold"/>
                                        <p:tgtEl>
                                          <p:spTgt spid="60"/>
                                        </p:tgtEl>
                                        <p:attrNameLst>
                                          <p:attrName>ppt_h</p:attrName>
                                        </p:attrNameLst>
                                      </p:cBhvr>
                                      <p:tavLst>
                                        <p:tav tm="0">
                                          <p:val>
                                            <p:fltVal val="0"/>
                                          </p:val>
                                        </p:tav>
                                        <p:tav tm="100000">
                                          <p:val>
                                            <p:strVal val="#ppt_h"/>
                                          </p:val>
                                        </p:tav>
                                      </p:tavLst>
                                    </p:anim>
                                    <p:animEffect transition="in" filter="fade">
                                      <p:cBhvr>
                                        <p:cTn id="42" dur="500"/>
                                        <p:tgtEl>
                                          <p:spTgt spid="60"/>
                                        </p:tgtEl>
                                      </p:cBhvr>
                                    </p:animEffect>
                                  </p:childTnLst>
                                </p:cTn>
                              </p:par>
                              <p:par>
                                <p:cTn id="43" presetID="53" presetClass="entr" presetSubtype="16" fill="hold" grpId="0" nodeType="withEffect">
                                  <p:stCondLst>
                                    <p:cond delay="1250"/>
                                  </p:stCondLst>
                                  <p:childTnLst>
                                    <p:set>
                                      <p:cBhvr>
                                        <p:cTn id="44" dur="1" fill="hold">
                                          <p:stCondLst>
                                            <p:cond delay="0"/>
                                          </p:stCondLst>
                                        </p:cTn>
                                        <p:tgtEl>
                                          <p:spTgt spid="61"/>
                                        </p:tgtEl>
                                        <p:attrNameLst>
                                          <p:attrName>style.visibility</p:attrName>
                                        </p:attrNameLst>
                                      </p:cBhvr>
                                      <p:to>
                                        <p:strVal val="visible"/>
                                      </p:to>
                                    </p:set>
                                    <p:anim calcmode="lin" valueType="num">
                                      <p:cBhvr>
                                        <p:cTn id="45" dur="500" fill="hold"/>
                                        <p:tgtEl>
                                          <p:spTgt spid="61"/>
                                        </p:tgtEl>
                                        <p:attrNameLst>
                                          <p:attrName>ppt_w</p:attrName>
                                        </p:attrNameLst>
                                      </p:cBhvr>
                                      <p:tavLst>
                                        <p:tav tm="0">
                                          <p:val>
                                            <p:fltVal val="0"/>
                                          </p:val>
                                        </p:tav>
                                        <p:tav tm="100000">
                                          <p:val>
                                            <p:strVal val="#ppt_w"/>
                                          </p:val>
                                        </p:tav>
                                      </p:tavLst>
                                    </p:anim>
                                    <p:anim calcmode="lin" valueType="num">
                                      <p:cBhvr>
                                        <p:cTn id="46" dur="500" fill="hold"/>
                                        <p:tgtEl>
                                          <p:spTgt spid="61"/>
                                        </p:tgtEl>
                                        <p:attrNameLst>
                                          <p:attrName>ppt_h</p:attrName>
                                        </p:attrNameLst>
                                      </p:cBhvr>
                                      <p:tavLst>
                                        <p:tav tm="0">
                                          <p:val>
                                            <p:fltVal val="0"/>
                                          </p:val>
                                        </p:tav>
                                        <p:tav tm="100000">
                                          <p:val>
                                            <p:strVal val="#ppt_h"/>
                                          </p:val>
                                        </p:tav>
                                      </p:tavLst>
                                    </p:anim>
                                    <p:animEffect transition="in" filter="fade">
                                      <p:cBhvr>
                                        <p:cTn id="47" dur="500"/>
                                        <p:tgtEl>
                                          <p:spTgt spid="61"/>
                                        </p:tgtEl>
                                      </p:cBhvr>
                                    </p:animEffect>
                                  </p:childTnLst>
                                </p:cTn>
                              </p:par>
                              <p:par>
                                <p:cTn id="48" presetID="53" presetClass="entr" presetSubtype="16" fill="hold" grpId="0" nodeType="withEffect">
                                  <p:stCondLst>
                                    <p:cond delay="750"/>
                                  </p:stCondLst>
                                  <p:childTnLst>
                                    <p:set>
                                      <p:cBhvr>
                                        <p:cTn id="49" dur="1" fill="hold">
                                          <p:stCondLst>
                                            <p:cond delay="0"/>
                                          </p:stCondLst>
                                        </p:cTn>
                                        <p:tgtEl>
                                          <p:spTgt spid="62"/>
                                        </p:tgtEl>
                                        <p:attrNameLst>
                                          <p:attrName>style.visibility</p:attrName>
                                        </p:attrNameLst>
                                      </p:cBhvr>
                                      <p:to>
                                        <p:strVal val="visible"/>
                                      </p:to>
                                    </p:set>
                                    <p:anim calcmode="lin" valueType="num">
                                      <p:cBhvr>
                                        <p:cTn id="50" dur="500" fill="hold"/>
                                        <p:tgtEl>
                                          <p:spTgt spid="62"/>
                                        </p:tgtEl>
                                        <p:attrNameLst>
                                          <p:attrName>ppt_w</p:attrName>
                                        </p:attrNameLst>
                                      </p:cBhvr>
                                      <p:tavLst>
                                        <p:tav tm="0">
                                          <p:val>
                                            <p:fltVal val="0"/>
                                          </p:val>
                                        </p:tav>
                                        <p:tav tm="100000">
                                          <p:val>
                                            <p:strVal val="#ppt_w"/>
                                          </p:val>
                                        </p:tav>
                                      </p:tavLst>
                                    </p:anim>
                                    <p:anim calcmode="lin" valueType="num">
                                      <p:cBhvr>
                                        <p:cTn id="51" dur="500" fill="hold"/>
                                        <p:tgtEl>
                                          <p:spTgt spid="62"/>
                                        </p:tgtEl>
                                        <p:attrNameLst>
                                          <p:attrName>ppt_h</p:attrName>
                                        </p:attrNameLst>
                                      </p:cBhvr>
                                      <p:tavLst>
                                        <p:tav tm="0">
                                          <p:val>
                                            <p:fltVal val="0"/>
                                          </p:val>
                                        </p:tav>
                                        <p:tav tm="100000">
                                          <p:val>
                                            <p:strVal val="#ppt_h"/>
                                          </p:val>
                                        </p:tav>
                                      </p:tavLst>
                                    </p:anim>
                                    <p:animEffect transition="in" filter="fade">
                                      <p:cBhvr>
                                        <p:cTn id="52" dur="500"/>
                                        <p:tgtEl>
                                          <p:spTgt spid="62"/>
                                        </p:tgtEl>
                                      </p:cBhvr>
                                    </p:animEffect>
                                  </p:childTnLst>
                                </p:cTn>
                              </p:par>
                              <p:par>
                                <p:cTn id="53" presetID="53" presetClass="entr" presetSubtype="16" fill="hold" grpId="0" nodeType="withEffect">
                                  <p:stCondLst>
                                    <p:cond delay="0"/>
                                  </p:stCondLst>
                                  <p:childTnLst>
                                    <p:set>
                                      <p:cBhvr>
                                        <p:cTn id="54" dur="1" fill="hold">
                                          <p:stCondLst>
                                            <p:cond delay="0"/>
                                          </p:stCondLst>
                                        </p:cTn>
                                        <p:tgtEl>
                                          <p:spTgt spid="90"/>
                                        </p:tgtEl>
                                        <p:attrNameLst>
                                          <p:attrName>style.visibility</p:attrName>
                                        </p:attrNameLst>
                                      </p:cBhvr>
                                      <p:to>
                                        <p:strVal val="visible"/>
                                      </p:to>
                                    </p:set>
                                    <p:anim calcmode="lin" valueType="num">
                                      <p:cBhvr>
                                        <p:cTn id="55" dur="500" fill="hold"/>
                                        <p:tgtEl>
                                          <p:spTgt spid="90"/>
                                        </p:tgtEl>
                                        <p:attrNameLst>
                                          <p:attrName>ppt_w</p:attrName>
                                        </p:attrNameLst>
                                      </p:cBhvr>
                                      <p:tavLst>
                                        <p:tav tm="0">
                                          <p:val>
                                            <p:fltVal val="0"/>
                                          </p:val>
                                        </p:tav>
                                        <p:tav tm="100000">
                                          <p:val>
                                            <p:strVal val="#ppt_w"/>
                                          </p:val>
                                        </p:tav>
                                      </p:tavLst>
                                    </p:anim>
                                    <p:anim calcmode="lin" valueType="num">
                                      <p:cBhvr>
                                        <p:cTn id="56" dur="500" fill="hold"/>
                                        <p:tgtEl>
                                          <p:spTgt spid="90"/>
                                        </p:tgtEl>
                                        <p:attrNameLst>
                                          <p:attrName>ppt_h</p:attrName>
                                        </p:attrNameLst>
                                      </p:cBhvr>
                                      <p:tavLst>
                                        <p:tav tm="0">
                                          <p:val>
                                            <p:fltVal val="0"/>
                                          </p:val>
                                        </p:tav>
                                        <p:tav tm="100000">
                                          <p:val>
                                            <p:strVal val="#ppt_h"/>
                                          </p:val>
                                        </p:tav>
                                      </p:tavLst>
                                    </p:anim>
                                    <p:animEffect transition="in" filter="fade">
                                      <p:cBhvr>
                                        <p:cTn id="57" dur="500"/>
                                        <p:tgtEl>
                                          <p:spTgt spid="90"/>
                                        </p:tgtEl>
                                      </p:cBhvr>
                                    </p:animEffect>
                                  </p:childTnLst>
                                </p:cTn>
                              </p:par>
                              <p:par>
                                <p:cTn id="58" presetID="53" presetClass="entr" presetSubtype="16" fill="hold" grpId="0" nodeType="withEffect">
                                  <p:stCondLst>
                                    <p:cond delay="750"/>
                                  </p:stCondLst>
                                  <p:childTnLst>
                                    <p:set>
                                      <p:cBhvr>
                                        <p:cTn id="59" dur="1" fill="hold">
                                          <p:stCondLst>
                                            <p:cond delay="0"/>
                                          </p:stCondLst>
                                        </p:cTn>
                                        <p:tgtEl>
                                          <p:spTgt spid="108"/>
                                        </p:tgtEl>
                                        <p:attrNameLst>
                                          <p:attrName>style.visibility</p:attrName>
                                        </p:attrNameLst>
                                      </p:cBhvr>
                                      <p:to>
                                        <p:strVal val="visible"/>
                                      </p:to>
                                    </p:set>
                                    <p:anim calcmode="lin" valueType="num">
                                      <p:cBhvr>
                                        <p:cTn id="60" dur="500" fill="hold"/>
                                        <p:tgtEl>
                                          <p:spTgt spid="108"/>
                                        </p:tgtEl>
                                        <p:attrNameLst>
                                          <p:attrName>ppt_w</p:attrName>
                                        </p:attrNameLst>
                                      </p:cBhvr>
                                      <p:tavLst>
                                        <p:tav tm="0">
                                          <p:val>
                                            <p:fltVal val="0"/>
                                          </p:val>
                                        </p:tav>
                                        <p:tav tm="100000">
                                          <p:val>
                                            <p:strVal val="#ppt_w"/>
                                          </p:val>
                                        </p:tav>
                                      </p:tavLst>
                                    </p:anim>
                                    <p:anim calcmode="lin" valueType="num">
                                      <p:cBhvr>
                                        <p:cTn id="61" dur="500" fill="hold"/>
                                        <p:tgtEl>
                                          <p:spTgt spid="108"/>
                                        </p:tgtEl>
                                        <p:attrNameLst>
                                          <p:attrName>ppt_h</p:attrName>
                                        </p:attrNameLst>
                                      </p:cBhvr>
                                      <p:tavLst>
                                        <p:tav tm="0">
                                          <p:val>
                                            <p:fltVal val="0"/>
                                          </p:val>
                                        </p:tav>
                                        <p:tav tm="100000">
                                          <p:val>
                                            <p:strVal val="#ppt_h"/>
                                          </p:val>
                                        </p:tav>
                                      </p:tavLst>
                                    </p:anim>
                                    <p:animEffect transition="in" filter="fade">
                                      <p:cBhvr>
                                        <p:cTn id="62" dur="500"/>
                                        <p:tgtEl>
                                          <p:spTgt spid="108"/>
                                        </p:tgtEl>
                                      </p:cBhvr>
                                    </p:animEffect>
                                  </p:childTnLst>
                                </p:cTn>
                              </p:par>
                              <p:par>
                                <p:cTn id="63" presetID="53" presetClass="entr" presetSubtype="16" fill="hold" grpId="0" nodeType="withEffect">
                                  <p:stCondLst>
                                    <p:cond delay="0"/>
                                  </p:stCondLst>
                                  <p:childTnLst>
                                    <p:set>
                                      <p:cBhvr>
                                        <p:cTn id="64" dur="1" fill="hold">
                                          <p:stCondLst>
                                            <p:cond delay="0"/>
                                          </p:stCondLst>
                                        </p:cTn>
                                        <p:tgtEl>
                                          <p:spTgt spid="109"/>
                                        </p:tgtEl>
                                        <p:attrNameLst>
                                          <p:attrName>style.visibility</p:attrName>
                                        </p:attrNameLst>
                                      </p:cBhvr>
                                      <p:to>
                                        <p:strVal val="visible"/>
                                      </p:to>
                                    </p:set>
                                    <p:anim calcmode="lin" valueType="num">
                                      <p:cBhvr>
                                        <p:cTn id="65" dur="500" fill="hold"/>
                                        <p:tgtEl>
                                          <p:spTgt spid="109"/>
                                        </p:tgtEl>
                                        <p:attrNameLst>
                                          <p:attrName>ppt_w</p:attrName>
                                        </p:attrNameLst>
                                      </p:cBhvr>
                                      <p:tavLst>
                                        <p:tav tm="0">
                                          <p:val>
                                            <p:fltVal val="0"/>
                                          </p:val>
                                        </p:tav>
                                        <p:tav tm="100000">
                                          <p:val>
                                            <p:strVal val="#ppt_w"/>
                                          </p:val>
                                        </p:tav>
                                      </p:tavLst>
                                    </p:anim>
                                    <p:anim calcmode="lin" valueType="num">
                                      <p:cBhvr>
                                        <p:cTn id="66" dur="500" fill="hold"/>
                                        <p:tgtEl>
                                          <p:spTgt spid="109"/>
                                        </p:tgtEl>
                                        <p:attrNameLst>
                                          <p:attrName>ppt_h</p:attrName>
                                        </p:attrNameLst>
                                      </p:cBhvr>
                                      <p:tavLst>
                                        <p:tav tm="0">
                                          <p:val>
                                            <p:fltVal val="0"/>
                                          </p:val>
                                        </p:tav>
                                        <p:tav tm="100000">
                                          <p:val>
                                            <p:strVal val="#ppt_h"/>
                                          </p:val>
                                        </p:tav>
                                      </p:tavLst>
                                    </p:anim>
                                    <p:animEffect transition="in" filter="fade">
                                      <p:cBhvr>
                                        <p:cTn id="67" dur="500"/>
                                        <p:tgtEl>
                                          <p:spTgt spid="109"/>
                                        </p:tgtEl>
                                      </p:cBhvr>
                                    </p:animEffect>
                                  </p:childTnLst>
                                </p:cTn>
                              </p:par>
                              <p:par>
                                <p:cTn id="68" presetID="53" presetClass="entr" presetSubtype="16" fill="hold" grpId="0" nodeType="withEffect">
                                  <p:stCondLst>
                                    <p:cond delay="1250"/>
                                  </p:stCondLst>
                                  <p:childTnLst>
                                    <p:set>
                                      <p:cBhvr>
                                        <p:cTn id="69" dur="1" fill="hold">
                                          <p:stCondLst>
                                            <p:cond delay="0"/>
                                          </p:stCondLst>
                                        </p:cTn>
                                        <p:tgtEl>
                                          <p:spTgt spid="110"/>
                                        </p:tgtEl>
                                        <p:attrNameLst>
                                          <p:attrName>style.visibility</p:attrName>
                                        </p:attrNameLst>
                                      </p:cBhvr>
                                      <p:to>
                                        <p:strVal val="visible"/>
                                      </p:to>
                                    </p:set>
                                    <p:anim calcmode="lin" valueType="num">
                                      <p:cBhvr>
                                        <p:cTn id="70" dur="500" fill="hold"/>
                                        <p:tgtEl>
                                          <p:spTgt spid="110"/>
                                        </p:tgtEl>
                                        <p:attrNameLst>
                                          <p:attrName>ppt_w</p:attrName>
                                        </p:attrNameLst>
                                      </p:cBhvr>
                                      <p:tavLst>
                                        <p:tav tm="0">
                                          <p:val>
                                            <p:fltVal val="0"/>
                                          </p:val>
                                        </p:tav>
                                        <p:tav tm="100000">
                                          <p:val>
                                            <p:strVal val="#ppt_w"/>
                                          </p:val>
                                        </p:tav>
                                      </p:tavLst>
                                    </p:anim>
                                    <p:anim calcmode="lin" valueType="num">
                                      <p:cBhvr>
                                        <p:cTn id="71" dur="500" fill="hold"/>
                                        <p:tgtEl>
                                          <p:spTgt spid="110"/>
                                        </p:tgtEl>
                                        <p:attrNameLst>
                                          <p:attrName>ppt_h</p:attrName>
                                        </p:attrNameLst>
                                      </p:cBhvr>
                                      <p:tavLst>
                                        <p:tav tm="0">
                                          <p:val>
                                            <p:fltVal val="0"/>
                                          </p:val>
                                        </p:tav>
                                        <p:tav tm="100000">
                                          <p:val>
                                            <p:strVal val="#ppt_h"/>
                                          </p:val>
                                        </p:tav>
                                      </p:tavLst>
                                    </p:anim>
                                    <p:animEffect transition="in" filter="fade">
                                      <p:cBhvr>
                                        <p:cTn id="72" dur="500"/>
                                        <p:tgtEl>
                                          <p:spTgt spid="110"/>
                                        </p:tgtEl>
                                      </p:cBhvr>
                                    </p:animEffect>
                                  </p:childTnLst>
                                </p:cTn>
                              </p:par>
                              <p:par>
                                <p:cTn id="73" presetID="53" presetClass="entr" presetSubtype="16" fill="hold" grpId="0" nodeType="withEffect">
                                  <p:stCondLst>
                                    <p:cond delay="0"/>
                                  </p:stCondLst>
                                  <p:childTnLst>
                                    <p:set>
                                      <p:cBhvr>
                                        <p:cTn id="74" dur="1" fill="hold">
                                          <p:stCondLst>
                                            <p:cond delay="0"/>
                                          </p:stCondLst>
                                        </p:cTn>
                                        <p:tgtEl>
                                          <p:spTgt spid="111"/>
                                        </p:tgtEl>
                                        <p:attrNameLst>
                                          <p:attrName>style.visibility</p:attrName>
                                        </p:attrNameLst>
                                      </p:cBhvr>
                                      <p:to>
                                        <p:strVal val="visible"/>
                                      </p:to>
                                    </p:set>
                                    <p:anim calcmode="lin" valueType="num">
                                      <p:cBhvr>
                                        <p:cTn id="75" dur="500" fill="hold"/>
                                        <p:tgtEl>
                                          <p:spTgt spid="111"/>
                                        </p:tgtEl>
                                        <p:attrNameLst>
                                          <p:attrName>ppt_w</p:attrName>
                                        </p:attrNameLst>
                                      </p:cBhvr>
                                      <p:tavLst>
                                        <p:tav tm="0">
                                          <p:val>
                                            <p:fltVal val="0"/>
                                          </p:val>
                                        </p:tav>
                                        <p:tav tm="100000">
                                          <p:val>
                                            <p:strVal val="#ppt_w"/>
                                          </p:val>
                                        </p:tav>
                                      </p:tavLst>
                                    </p:anim>
                                    <p:anim calcmode="lin" valueType="num">
                                      <p:cBhvr>
                                        <p:cTn id="76" dur="500" fill="hold"/>
                                        <p:tgtEl>
                                          <p:spTgt spid="111"/>
                                        </p:tgtEl>
                                        <p:attrNameLst>
                                          <p:attrName>ppt_h</p:attrName>
                                        </p:attrNameLst>
                                      </p:cBhvr>
                                      <p:tavLst>
                                        <p:tav tm="0">
                                          <p:val>
                                            <p:fltVal val="0"/>
                                          </p:val>
                                        </p:tav>
                                        <p:tav tm="100000">
                                          <p:val>
                                            <p:strVal val="#ppt_h"/>
                                          </p:val>
                                        </p:tav>
                                      </p:tavLst>
                                    </p:anim>
                                    <p:animEffect transition="in" filter="fade">
                                      <p:cBhvr>
                                        <p:cTn id="77" dur="500"/>
                                        <p:tgtEl>
                                          <p:spTgt spid="111"/>
                                        </p:tgtEl>
                                      </p:cBhvr>
                                    </p:animEffect>
                                  </p:childTnLst>
                                </p:cTn>
                              </p:par>
                              <p:par>
                                <p:cTn id="78" presetID="53" presetClass="entr" presetSubtype="16" fill="hold" grpId="0" nodeType="withEffect">
                                  <p:stCondLst>
                                    <p:cond delay="250"/>
                                  </p:stCondLst>
                                  <p:childTnLst>
                                    <p:set>
                                      <p:cBhvr>
                                        <p:cTn id="79" dur="1" fill="hold">
                                          <p:stCondLst>
                                            <p:cond delay="0"/>
                                          </p:stCondLst>
                                        </p:cTn>
                                        <p:tgtEl>
                                          <p:spTgt spid="112"/>
                                        </p:tgtEl>
                                        <p:attrNameLst>
                                          <p:attrName>style.visibility</p:attrName>
                                        </p:attrNameLst>
                                      </p:cBhvr>
                                      <p:to>
                                        <p:strVal val="visible"/>
                                      </p:to>
                                    </p:set>
                                    <p:anim calcmode="lin" valueType="num">
                                      <p:cBhvr>
                                        <p:cTn id="80" dur="500" fill="hold"/>
                                        <p:tgtEl>
                                          <p:spTgt spid="112"/>
                                        </p:tgtEl>
                                        <p:attrNameLst>
                                          <p:attrName>ppt_w</p:attrName>
                                        </p:attrNameLst>
                                      </p:cBhvr>
                                      <p:tavLst>
                                        <p:tav tm="0">
                                          <p:val>
                                            <p:fltVal val="0"/>
                                          </p:val>
                                        </p:tav>
                                        <p:tav tm="100000">
                                          <p:val>
                                            <p:strVal val="#ppt_w"/>
                                          </p:val>
                                        </p:tav>
                                      </p:tavLst>
                                    </p:anim>
                                    <p:anim calcmode="lin" valueType="num">
                                      <p:cBhvr>
                                        <p:cTn id="81" dur="500" fill="hold"/>
                                        <p:tgtEl>
                                          <p:spTgt spid="112"/>
                                        </p:tgtEl>
                                        <p:attrNameLst>
                                          <p:attrName>ppt_h</p:attrName>
                                        </p:attrNameLst>
                                      </p:cBhvr>
                                      <p:tavLst>
                                        <p:tav tm="0">
                                          <p:val>
                                            <p:fltVal val="0"/>
                                          </p:val>
                                        </p:tav>
                                        <p:tav tm="100000">
                                          <p:val>
                                            <p:strVal val="#ppt_h"/>
                                          </p:val>
                                        </p:tav>
                                      </p:tavLst>
                                    </p:anim>
                                    <p:animEffect transition="in" filter="fade">
                                      <p:cBhvr>
                                        <p:cTn id="82" dur="500"/>
                                        <p:tgtEl>
                                          <p:spTgt spid="112"/>
                                        </p:tgtEl>
                                      </p:cBhvr>
                                    </p:animEffect>
                                  </p:childTnLst>
                                </p:cTn>
                              </p:par>
                              <p:par>
                                <p:cTn id="83" presetID="53" presetClass="entr" presetSubtype="16" fill="hold" grpId="0" nodeType="withEffect">
                                  <p:stCondLst>
                                    <p:cond delay="0"/>
                                  </p:stCondLst>
                                  <p:childTnLst>
                                    <p:set>
                                      <p:cBhvr>
                                        <p:cTn id="84" dur="1" fill="hold">
                                          <p:stCondLst>
                                            <p:cond delay="0"/>
                                          </p:stCondLst>
                                        </p:cTn>
                                        <p:tgtEl>
                                          <p:spTgt spid="113"/>
                                        </p:tgtEl>
                                        <p:attrNameLst>
                                          <p:attrName>style.visibility</p:attrName>
                                        </p:attrNameLst>
                                      </p:cBhvr>
                                      <p:to>
                                        <p:strVal val="visible"/>
                                      </p:to>
                                    </p:set>
                                    <p:anim calcmode="lin" valueType="num">
                                      <p:cBhvr>
                                        <p:cTn id="85" dur="500" fill="hold"/>
                                        <p:tgtEl>
                                          <p:spTgt spid="113"/>
                                        </p:tgtEl>
                                        <p:attrNameLst>
                                          <p:attrName>ppt_w</p:attrName>
                                        </p:attrNameLst>
                                      </p:cBhvr>
                                      <p:tavLst>
                                        <p:tav tm="0">
                                          <p:val>
                                            <p:fltVal val="0"/>
                                          </p:val>
                                        </p:tav>
                                        <p:tav tm="100000">
                                          <p:val>
                                            <p:strVal val="#ppt_w"/>
                                          </p:val>
                                        </p:tav>
                                      </p:tavLst>
                                    </p:anim>
                                    <p:anim calcmode="lin" valueType="num">
                                      <p:cBhvr>
                                        <p:cTn id="86" dur="500" fill="hold"/>
                                        <p:tgtEl>
                                          <p:spTgt spid="113"/>
                                        </p:tgtEl>
                                        <p:attrNameLst>
                                          <p:attrName>ppt_h</p:attrName>
                                        </p:attrNameLst>
                                      </p:cBhvr>
                                      <p:tavLst>
                                        <p:tav tm="0">
                                          <p:val>
                                            <p:fltVal val="0"/>
                                          </p:val>
                                        </p:tav>
                                        <p:tav tm="100000">
                                          <p:val>
                                            <p:strVal val="#ppt_h"/>
                                          </p:val>
                                        </p:tav>
                                      </p:tavLst>
                                    </p:anim>
                                    <p:animEffect transition="in" filter="fade">
                                      <p:cBhvr>
                                        <p:cTn id="87" dur="500"/>
                                        <p:tgtEl>
                                          <p:spTgt spid="113"/>
                                        </p:tgtEl>
                                      </p:cBhvr>
                                    </p:animEffect>
                                  </p:childTnLst>
                                </p:cTn>
                              </p:par>
                              <p:par>
                                <p:cTn id="88" presetID="53" presetClass="entr" presetSubtype="16" fill="hold" grpId="0" nodeType="withEffect">
                                  <p:stCondLst>
                                    <p:cond delay="750"/>
                                  </p:stCondLst>
                                  <p:childTnLst>
                                    <p:set>
                                      <p:cBhvr>
                                        <p:cTn id="89" dur="1" fill="hold">
                                          <p:stCondLst>
                                            <p:cond delay="0"/>
                                          </p:stCondLst>
                                        </p:cTn>
                                        <p:tgtEl>
                                          <p:spTgt spid="114"/>
                                        </p:tgtEl>
                                        <p:attrNameLst>
                                          <p:attrName>style.visibility</p:attrName>
                                        </p:attrNameLst>
                                      </p:cBhvr>
                                      <p:to>
                                        <p:strVal val="visible"/>
                                      </p:to>
                                    </p:set>
                                    <p:anim calcmode="lin" valueType="num">
                                      <p:cBhvr>
                                        <p:cTn id="90" dur="500" fill="hold"/>
                                        <p:tgtEl>
                                          <p:spTgt spid="114"/>
                                        </p:tgtEl>
                                        <p:attrNameLst>
                                          <p:attrName>ppt_w</p:attrName>
                                        </p:attrNameLst>
                                      </p:cBhvr>
                                      <p:tavLst>
                                        <p:tav tm="0">
                                          <p:val>
                                            <p:fltVal val="0"/>
                                          </p:val>
                                        </p:tav>
                                        <p:tav tm="100000">
                                          <p:val>
                                            <p:strVal val="#ppt_w"/>
                                          </p:val>
                                        </p:tav>
                                      </p:tavLst>
                                    </p:anim>
                                    <p:anim calcmode="lin" valueType="num">
                                      <p:cBhvr>
                                        <p:cTn id="91" dur="500" fill="hold"/>
                                        <p:tgtEl>
                                          <p:spTgt spid="114"/>
                                        </p:tgtEl>
                                        <p:attrNameLst>
                                          <p:attrName>ppt_h</p:attrName>
                                        </p:attrNameLst>
                                      </p:cBhvr>
                                      <p:tavLst>
                                        <p:tav tm="0">
                                          <p:val>
                                            <p:fltVal val="0"/>
                                          </p:val>
                                        </p:tav>
                                        <p:tav tm="100000">
                                          <p:val>
                                            <p:strVal val="#ppt_h"/>
                                          </p:val>
                                        </p:tav>
                                      </p:tavLst>
                                    </p:anim>
                                    <p:animEffect transition="in" filter="fade">
                                      <p:cBhvr>
                                        <p:cTn id="92" dur="500"/>
                                        <p:tgtEl>
                                          <p:spTgt spid="114"/>
                                        </p:tgtEl>
                                      </p:cBhvr>
                                    </p:animEffect>
                                  </p:childTnLst>
                                </p:cTn>
                              </p:par>
                              <p:par>
                                <p:cTn id="93" presetID="53" presetClass="entr" presetSubtype="16" fill="hold" grpId="0" nodeType="withEffect">
                                  <p:stCondLst>
                                    <p:cond delay="250"/>
                                  </p:stCondLst>
                                  <p:childTnLst>
                                    <p:set>
                                      <p:cBhvr>
                                        <p:cTn id="94" dur="1" fill="hold">
                                          <p:stCondLst>
                                            <p:cond delay="0"/>
                                          </p:stCondLst>
                                        </p:cTn>
                                        <p:tgtEl>
                                          <p:spTgt spid="115"/>
                                        </p:tgtEl>
                                        <p:attrNameLst>
                                          <p:attrName>style.visibility</p:attrName>
                                        </p:attrNameLst>
                                      </p:cBhvr>
                                      <p:to>
                                        <p:strVal val="visible"/>
                                      </p:to>
                                    </p:set>
                                    <p:anim calcmode="lin" valueType="num">
                                      <p:cBhvr>
                                        <p:cTn id="95" dur="500" fill="hold"/>
                                        <p:tgtEl>
                                          <p:spTgt spid="115"/>
                                        </p:tgtEl>
                                        <p:attrNameLst>
                                          <p:attrName>ppt_w</p:attrName>
                                        </p:attrNameLst>
                                      </p:cBhvr>
                                      <p:tavLst>
                                        <p:tav tm="0">
                                          <p:val>
                                            <p:fltVal val="0"/>
                                          </p:val>
                                        </p:tav>
                                        <p:tav tm="100000">
                                          <p:val>
                                            <p:strVal val="#ppt_w"/>
                                          </p:val>
                                        </p:tav>
                                      </p:tavLst>
                                    </p:anim>
                                    <p:anim calcmode="lin" valueType="num">
                                      <p:cBhvr>
                                        <p:cTn id="96" dur="500" fill="hold"/>
                                        <p:tgtEl>
                                          <p:spTgt spid="115"/>
                                        </p:tgtEl>
                                        <p:attrNameLst>
                                          <p:attrName>ppt_h</p:attrName>
                                        </p:attrNameLst>
                                      </p:cBhvr>
                                      <p:tavLst>
                                        <p:tav tm="0">
                                          <p:val>
                                            <p:fltVal val="0"/>
                                          </p:val>
                                        </p:tav>
                                        <p:tav tm="100000">
                                          <p:val>
                                            <p:strVal val="#ppt_h"/>
                                          </p:val>
                                        </p:tav>
                                      </p:tavLst>
                                    </p:anim>
                                    <p:animEffect transition="in" filter="fade">
                                      <p:cBhvr>
                                        <p:cTn id="97" dur="500"/>
                                        <p:tgtEl>
                                          <p:spTgt spid="115"/>
                                        </p:tgtEl>
                                      </p:cBhvr>
                                    </p:animEffect>
                                  </p:childTnLst>
                                </p:cTn>
                              </p:par>
                              <p:par>
                                <p:cTn id="98" presetID="53" presetClass="entr" presetSubtype="16" fill="hold" grpId="0" nodeType="withEffect">
                                  <p:stCondLst>
                                    <p:cond delay="0"/>
                                  </p:stCondLst>
                                  <p:childTnLst>
                                    <p:set>
                                      <p:cBhvr>
                                        <p:cTn id="99" dur="1" fill="hold">
                                          <p:stCondLst>
                                            <p:cond delay="0"/>
                                          </p:stCondLst>
                                        </p:cTn>
                                        <p:tgtEl>
                                          <p:spTgt spid="116"/>
                                        </p:tgtEl>
                                        <p:attrNameLst>
                                          <p:attrName>style.visibility</p:attrName>
                                        </p:attrNameLst>
                                      </p:cBhvr>
                                      <p:to>
                                        <p:strVal val="visible"/>
                                      </p:to>
                                    </p:set>
                                    <p:anim calcmode="lin" valueType="num">
                                      <p:cBhvr>
                                        <p:cTn id="100" dur="500" fill="hold"/>
                                        <p:tgtEl>
                                          <p:spTgt spid="116"/>
                                        </p:tgtEl>
                                        <p:attrNameLst>
                                          <p:attrName>ppt_w</p:attrName>
                                        </p:attrNameLst>
                                      </p:cBhvr>
                                      <p:tavLst>
                                        <p:tav tm="0">
                                          <p:val>
                                            <p:fltVal val="0"/>
                                          </p:val>
                                        </p:tav>
                                        <p:tav tm="100000">
                                          <p:val>
                                            <p:strVal val="#ppt_w"/>
                                          </p:val>
                                        </p:tav>
                                      </p:tavLst>
                                    </p:anim>
                                    <p:anim calcmode="lin" valueType="num">
                                      <p:cBhvr>
                                        <p:cTn id="101" dur="500" fill="hold"/>
                                        <p:tgtEl>
                                          <p:spTgt spid="116"/>
                                        </p:tgtEl>
                                        <p:attrNameLst>
                                          <p:attrName>ppt_h</p:attrName>
                                        </p:attrNameLst>
                                      </p:cBhvr>
                                      <p:tavLst>
                                        <p:tav tm="0">
                                          <p:val>
                                            <p:fltVal val="0"/>
                                          </p:val>
                                        </p:tav>
                                        <p:tav tm="100000">
                                          <p:val>
                                            <p:strVal val="#ppt_h"/>
                                          </p:val>
                                        </p:tav>
                                      </p:tavLst>
                                    </p:anim>
                                    <p:animEffect transition="in" filter="fade">
                                      <p:cBhvr>
                                        <p:cTn id="102" dur="500"/>
                                        <p:tgtEl>
                                          <p:spTgt spid="116"/>
                                        </p:tgtEl>
                                      </p:cBhvr>
                                    </p:animEffect>
                                  </p:childTnLst>
                                </p:cTn>
                              </p:par>
                              <p:par>
                                <p:cTn id="103" presetID="53" presetClass="entr" presetSubtype="16" fill="hold" grpId="0" nodeType="withEffect">
                                  <p:stCondLst>
                                    <p:cond delay="0"/>
                                  </p:stCondLst>
                                  <p:childTnLst>
                                    <p:set>
                                      <p:cBhvr>
                                        <p:cTn id="104" dur="1" fill="hold">
                                          <p:stCondLst>
                                            <p:cond delay="0"/>
                                          </p:stCondLst>
                                        </p:cTn>
                                        <p:tgtEl>
                                          <p:spTgt spid="117"/>
                                        </p:tgtEl>
                                        <p:attrNameLst>
                                          <p:attrName>style.visibility</p:attrName>
                                        </p:attrNameLst>
                                      </p:cBhvr>
                                      <p:to>
                                        <p:strVal val="visible"/>
                                      </p:to>
                                    </p:set>
                                    <p:anim calcmode="lin" valueType="num">
                                      <p:cBhvr>
                                        <p:cTn id="105" dur="500" fill="hold"/>
                                        <p:tgtEl>
                                          <p:spTgt spid="117"/>
                                        </p:tgtEl>
                                        <p:attrNameLst>
                                          <p:attrName>ppt_w</p:attrName>
                                        </p:attrNameLst>
                                      </p:cBhvr>
                                      <p:tavLst>
                                        <p:tav tm="0">
                                          <p:val>
                                            <p:fltVal val="0"/>
                                          </p:val>
                                        </p:tav>
                                        <p:tav tm="100000">
                                          <p:val>
                                            <p:strVal val="#ppt_w"/>
                                          </p:val>
                                        </p:tav>
                                      </p:tavLst>
                                    </p:anim>
                                    <p:anim calcmode="lin" valueType="num">
                                      <p:cBhvr>
                                        <p:cTn id="106" dur="500" fill="hold"/>
                                        <p:tgtEl>
                                          <p:spTgt spid="117"/>
                                        </p:tgtEl>
                                        <p:attrNameLst>
                                          <p:attrName>ppt_h</p:attrName>
                                        </p:attrNameLst>
                                      </p:cBhvr>
                                      <p:tavLst>
                                        <p:tav tm="0">
                                          <p:val>
                                            <p:fltVal val="0"/>
                                          </p:val>
                                        </p:tav>
                                        <p:tav tm="100000">
                                          <p:val>
                                            <p:strVal val="#ppt_h"/>
                                          </p:val>
                                        </p:tav>
                                      </p:tavLst>
                                    </p:anim>
                                    <p:animEffect transition="in" filter="fade">
                                      <p:cBhvr>
                                        <p:cTn id="107" dur="500"/>
                                        <p:tgtEl>
                                          <p:spTgt spid="117"/>
                                        </p:tgtEl>
                                      </p:cBhvr>
                                    </p:animEffect>
                                  </p:childTnLst>
                                </p:cTn>
                              </p:par>
                              <p:par>
                                <p:cTn id="108" presetID="53" presetClass="entr" presetSubtype="16" fill="hold" grpId="0" nodeType="withEffect">
                                  <p:stCondLst>
                                    <p:cond delay="750"/>
                                  </p:stCondLst>
                                  <p:childTnLst>
                                    <p:set>
                                      <p:cBhvr>
                                        <p:cTn id="109" dur="1" fill="hold">
                                          <p:stCondLst>
                                            <p:cond delay="0"/>
                                          </p:stCondLst>
                                        </p:cTn>
                                        <p:tgtEl>
                                          <p:spTgt spid="118"/>
                                        </p:tgtEl>
                                        <p:attrNameLst>
                                          <p:attrName>style.visibility</p:attrName>
                                        </p:attrNameLst>
                                      </p:cBhvr>
                                      <p:to>
                                        <p:strVal val="visible"/>
                                      </p:to>
                                    </p:set>
                                    <p:anim calcmode="lin" valueType="num">
                                      <p:cBhvr>
                                        <p:cTn id="110" dur="500" fill="hold"/>
                                        <p:tgtEl>
                                          <p:spTgt spid="118"/>
                                        </p:tgtEl>
                                        <p:attrNameLst>
                                          <p:attrName>ppt_w</p:attrName>
                                        </p:attrNameLst>
                                      </p:cBhvr>
                                      <p:tavLst>
                                        <p:tav tm="0">
                                          <p:val>
                                            <p:fltVal val="0"/>
                                          </p:val>
                                        </p:tav>
                                        <p:tav tm="100000">
                                          <p:val>
                                            <p:strVal val="#ppt_w"/>
                                          </p:val>
                                        </p:tav>
                                      </p:tavLst>
                                    </p:anim>
                                    <p:anim calcmode="lin" valueType="num">
                                      <p:cBhvr>
                                        <p:cTn id="111" dur="500" fill="hold"/>
                                        <p:tgtEl>
                                          <p:spTgt spid="118"/>
                                        </p:tgtEl>
                                        <p:attrNameLst>
                                          <p:attrName>ppt_h</p:attrName>
                                        </p:attrNameLst>
                                      </p:cBhvr>
                                      <p:tavLst>
                                        <p:tav tm="0">
                                          <p:val>
                                            <p:fltVal val="0"/>
                                          </p:val>
                                        </p:tav>
                                        <p:tav tm="100000">
                                          <p:val>
                                            <p:strVal val="#ppt_h"/>
                                          </p:val>
                                        </p:tav>
                                      </p:tavLst>
                                    </p:anim>
                                    <p:animEffect transition="in" filter="fade">
                                      <p:cBhvr>
                                        <p:cTn id="112" dur="500"/>
                                        <p:tgtEl>
                                          <p:spTgt spid="118"/>
                                        </p:tgtEl>
                                      </p:cBhvr>
                                    </p:animEffect>
                                  </p:childTnLst>
                                </p:cTn>
                              </p:par>
                              <p:par>
                                <p:cTn id="113" presetID="53" presetClass="entr" presetSubtype="16" fill="hold" grpId="0" nodeType="withEffect">
                                  <p:stCondLst>
                                    <p:cond delay="250"/>
                                  </p:stCondLst>
                                  <p:childTnLst>
                                    <p:set>
                                      <p:cBhvr>
                                        <p:cTn id="114" dur="1" fill="hold">
                                          <p:stCondLst>
                                            <p:cond delay="0"/>
                                          </p:stCondLst>
                                        </p:cTn>
                                        <p:tgtEl>
                                          <p:spTgt spid="119"/>
                                        </p:tgtEl>
                                        <p:attrNameLst>
                                          <p:attrName>style.visibility</p:attrName>
                                        </p:attrNameLst>
                                      </p:cBhvr>
                                      <p:to>
                                        <p:strVal val="visible"/>
                                      </p:to>
                                    </p:set>
                                    <p:anim calcmode="lin" valueType="num">
                                      <p:cBhvr>
                                        <p:cTn id="115" dur="500" fill="hold"/>
                                        <p:tgtEl>
                                          <p:spTgt spid="119"/>
                                        </p:tgtEl>
                                        <p:attrNameLst>
                                          <p:attrName>ppt_w</p:attrName>
                                        </p:attrNameLst>
                                      </p:cBhvr>
                                      <p:tavLst>
                                        <p:tav tm="0">
                                          <p:val>
                                            <p:fltVal val="0"/>
                                          </p:val>
                                        </p:tav>
                                        <p:tav tm="100000">
                                          <p:val>
                                            <p:strVal val="#ppt_w"/>
                                          </p:val>
                                        </p:tav>
                                      </p:tavLst>
                                    </p:anim>
                                    <p:anim calcmode="lin" valueType="num">
                                      <p:cBhvr>
                                        <p:cTn id="116" dur="500" fill="hold"/>
                                        <p:tgtEl>
                                          <p:spTgt spid="119"/>
                                        </p:tgtEl>
                                        <p:attrNameLst>
                                          <p:attrName>ppt_h</p:attrName>
                                        </p:attrNameLst>
                                      </p:cBhvr>
                                      <p:tavLst>
                                        <p:tav tm="0">
                                          <p:val>
                                            <p:fltVal val="0"/>
                                          </p:val>
                                        </p:tav>
                                        <p:tav tm="100000">
                                          <p:val>
                                            <p:strVal val="#ppt_h"/>
                                          </p:val>
                                        </p:tav>
                                      </p:tavLst>
                                    </p:anim>
                                    <p:animEffect transition="in" filter="fade">
                                      <p:cBhvr>
                                        <p:cTn id="117" dur="500"/>
                                        <p:tgtEl>
                                          <p:spTgt spid="119"/>
                                        </p:tgtEl>
                                      </p:cBhvr>
                                    </p:animEffect>
                                  </p:childTnLst>
                                </p:cTn>
                              </p:par>
                              <p:par>
                                <p:cTn id="118" presetID="53" presetClass="entr" presetSubtype="16" fill="hold" grpId="0" nodeType="withEffect">
                                  <p:stCondLst>
                                    <p:cond delay="0"/>
                                  </p:stCondLst>
                                  <p:childTnLst>
                                    <p:set>
                                      <p:cBhvr>
                                        <p:cTn id="119" dur="1" fill="hold">
                                          <p:stCondLst>
                                            <p:cond delay="0"/>
                                          </p:stCondLst>
                                        </p:cTn>
                                        <p:tgtEl>
                                          <p:spTgt spid="120"/>
                                        </p:tgtEl>
                                        <p:attrNameLst>
                                          <p:attrName>style.visibility</p:attrName>
                                        </p:attrNameLst>
                                      </p:cBhvr>
                                      <p:to>
                                        <p:strVal val="visible"/>
                                      </p:to>
                                    </p:set>
                                    <p:anim calcmode="lin" valueType="num">
                                      <p:cBhvr>
                                        <p:cTn id="120" dur="500" fill="hold"/>
                                        <p:tgtEl>
                                          <p:spTgt spid="120"/>
                                        </p:tgtEl>
                                        <p:attrNameLst>
                                          <p:attrName>ppt_w</p:attrName>
                                        </p:attrNameLst>
                                      </p:cBhvr>
                                      <p:tavLst>
                                        <p:tav tm="0">
                                          <p:val>
                                            <p:fltVal val="0"/>
                                          </p:val>
                                        </p:tav>
                                        <p:tav tm="100000">
                                          <p:val>
                                            <p:strVal val="#ppt_w"/>
                                          </p:val>
                                        </p:tav>
                                      </p:tavLst>
                                    </p:anim>
                                    <p:anim calcmode="lin" valueType="num">
                                      <p:cBhvr>
                                        <p:cTn id="121" dur="500" fill="hold"/>
                                        <p:tgtEl>
                                          <p:spTgt spid="120"/>
                                        </p:tgtEl>
                                        <p:attrNameLst>
                                          <p:attrName>ppt_h</p:attrName>
                                        </p:attrNameLst>
                                      </p:cBhvr>
                                      <p:tavLst>
                                        <p:tav tm="0">
                                          <p:val>
                                            <p:fltVal val="0"/>
                                          </p:val>
                                        </p:tav>
                                        <p:tav tm="100000">
                                          <p:val>
                                            <p:strVal val="#ppt_h"/>
                                          </p:val>
                                        </p:tav>
                                      </p:tavLst>
                                    </p:anim>
                                    <p:animEffect transition="in" filter="fade">
                                      <p:cBhvr>
                                        <p:cTn id="122" dur="500"/>
                                        <p:tgtEl>
                                          <p:spTgt spid="120"/>
                                        </p:tgtEl>
                                      </p:cBhvr>
                                    </p:animEffect>
                                  </p:childTnLst>
                                </p:cTn>
                              </p:par>
                              <p:par>
                                <p:cTn id="123" presetID="53" presetClass="entr" presetSubtype="16" fill="hold" grpId="0" nodeType="withEffect">
                                  <p:stCondLst>
                                    <p:cond delay="250"/>
                                  </p:stCondLst>
                                  <p:childTnLst>
                                    <p:set>
                                      <p:cBhvr>
                                        <p:cTn id="124" dur="1" fill="hold">
                                          <p:stCondLst>
                                            <p:cond delay="0"/>
                                          </p:stCondLst>
                                        </p:cTn>
                                        <p:tgtEl>
                                          <p:spTgt spid="121"/>
                                        </p:tgtEl>
                                        <p:attrNameLst>
                                          <p:attrName>style.visibility</p:attrName>
                                        </p:attrNameLst>
                                      </p:cBhvr>
                                      <p:to>
                                        <p:strVal val="visible"/>
                                      </p:to>
                                    </p:set>
                                    <p:anim calcmode="lin" valueType="num">
                                      <p:cBhvr>
                                        <p:cTn id="125" dur="500" fill="hold"/>
                                        <p:tgtEl>
                                          <p:spTgt spid="121"/>
                                        </p:tgtEl>
                                        <p:attrNameLst>
                                          <p:attrName>ppt_w</p:attrName>
                                        </p:attrNameLst>
                                      </p:cBhvr>
                                      <p:tavLst>
                                        <p:tav tm="0">
                                          <p:val>
                                            <p:fltVal val="0"/>
                                          </p:val>
                                        </p:tav>
                                        <p:tav tm="100000">
                                          <p:val>
                                            <p:strVal val="#ppt_w"/>
                                          </p:val>
                                        </p:tav>
                                      </p:tavLst>
                                    </p:anim>
                                    <p:anim calcmode="lin" valueType="num">
                                      <p:cBhvr>
                                        <p:cTn id="126" dur="500" fill="hold"/>
                                        <p:tgtEl>
                                          <p:spTgt spid="121"/>
                                        </p:tgtEl>
                                        <p:attrNameLst>
                                          <p:attrName>ppt_h</p:attrName>
                                        </p:attrNameLst>
                                      </p:cBhvr>
                                      <p:tavLst>
                                        <p:tav tm="0">
                                          <p:val>
                                            <p:fltVal val="0"/>
                                          </p:val>
                                        </p:tav>
                                        <p:tav tm="100000">
                                          <p:val>
                                            <p:strVal val="#ppt_h"/>
                                          </p:val>
                                        </p:tav>
                                      </p:tavLst>
                                    </p:anim>
                                    <p:animEffect transition="in" filter="fade">
                                      <p:cBhvr>
                                        <p:cTn id="127" dur="500"/>
                                        <p:tgtEl>
                                          <p:spTgt spid="121"/>
                                        </p:tgtEl>
                                      </p:cBhvr>
                                    </p:animEffect>
                                  </p:childTnLst>
                                </p:cTn>
                              </p:par>
                              <p:par>
                                <p:cTn id="128" presetID="53" presetClass="entr" presetSubtype="16" fill="hold" grpId="0" nodeType="withEffect">
                                  <p:stCondLst>
                                    <p:cond delay="0"/>
                                  </p:stCondLst>
                                  <p:childTnLst>
                                    <p:set>
                                      <p:cBhvr>
                                        <p:cTn id="129" dur="1" fill="hold">
                                          <p:stCondLst>
                                            <p:cond delay="0"/>
                                          </p:stCondLst>
                                        </p:cTn>
                                        <p:tgtEl>
                                          <p:spTgt spid="122"/>
                                        </p:tgtEl>
                                        <p:attrNameLst>
                                          <p:attrName>style.visibility</p:attrName>
                                        </p:attrNameLst>
                                      </p:cBhvr>
                                      <p:to>
                                        <p:strVal val="visible"/>
                                      </p:to>
                                    </p:set>
                                    <p:anim calcmode="lin" valueType="num">
                                      <p:cBhvr>
                                        <p:cTn id="130" dur="500" fill="hold"/>
                                        <p:tgtEl>
                                          <p:spTgt spid="122"/>
                                        </p:tgtEl>
                                        <p:attrNameLst>
                                          <p:attrName>ppt_w</p:attrName>
                                        </p:attrNameLst>
                                      </p:cBhvr>
                                      <p:tavLst>
                                        <p:tav tm="0">
                                          <p:val>
                                            <p:fltVal val="0"/>
                                          </p:val>
                                        </p:tav>
                                        <p:tav tm="100000">
                                          <p:val>
                                            <p:strVal val="#ppt_w"/>
                                          </p:val>
                                        </p:tav>
                                      </p:tavLst>
                                    </p:anim>
                                    <p:anim calcmode="lin" valueType="num">
                                      <p:cBhvr>
                                        <p:cTn id="131" dur="500" fill="hold"/>
                                        <p:tgtEl>
                                          <p:spTgt spid="122"/>
                                        </p:tgtEl>
                                        <p:attrNameLst>
                                          <p:attrName>ppt_h</p:attrName>
                                        </p:attrNameLst>
                                      </p:cBhvr>
                                      <p:tavLst>
                                        <p:tav tm="0">
                                          <p:val>
                                            <p:fltVal val="0"/>
                                          </p:val>
                                        </p:tav>
                                        <p:tav tm="100000">
                                          <p:val>
                                            <p:strVal val="#ppt_h"/>
                                          </p:val>
                                        </p:tav>
                                      </p:tavLst>
                                    </p:anim>
                                    <p:animEffect transition="in" filter="fade">
                                      <p:cBhvr>
                                        <p:cTn id="132" dur="500"/>
                                        <p:tgtEl>
                                          <p:spTgt spid="122"/>
                                        </p:tgtEl>
                                      </p:cBhvr>
                                    </p:animEffect>
                                  </p:childTnLst>
                                </p:cTn>
                              </p:par>
                              <p:par>
                                <p:cTn id="133" presetID="53" presetClass="entr" presetSubtype="16" fill="hold" grpId="0" nodeType="withEffect">
                                  <p:stCondLst>
                                    <p:cond delay="250"/>
                                  </p:stCondLst>
                                  <p:childTnLst>
                                    <p:set>
                                      <p:cBhvr>
                                        <p:cTn id="134" dur="1" fill="hold">
                                          <p:stCondLst>
                                            <p:cond delay="0"/>
                                          </p:stCondLst>
                                        </p:cTn>
                                        <p:tgtEl>
                                          <p:spTgt spid="123"/>
                                        </p:tgtEl>
                                        <p:attrNameLst>
                                          <p:attrName>style.visibility</p:attrName>
                                        </p:attrNameLst>
                                      </p:cBhvr>
                                      <p:to>
                                        <p:strVal val="visible"/>
                                      </p:to>
                                    </p:set>
                                    <p:anim calcmode="lin" valueType="num">
                                      <p:cBhvr>
                                        <p:cTn id="135" dur="500" fill="hold"/>
                                        <p:tgtEl>
                                          <p:spTgt spid="123"/>
                                        </p:tgtEl>
                                        <p:attrNameLst>
                                          <p:attrName>ppt_w</p:attrName>
                                        </p:attrNameLst>
                                      </p:cBhvr>
                                      <p:tavLst>
                                        <p:tav tm="0">
                                          <p:val>
                                            <p:fltVal val="0"/>
                                          </p:val>
                                        </p:tav>
                                        <p:tav tm="100000">
                                          <p:val>
                                            <p:strVal val="#ppt_w"/>
                                          </p:val>
                                        </p:tav>
                                      </p:tavLst>
                                    </p:anim>
                                    <p:anim calcmode="lin" valueType="num">
                                      <p:cBhvr>
                                        <p:cTn id="136" dur="500" fill="hold"/>
                                        <p:tgtEl>
                                          <p:spTgt spid="123"/>
                                        </p:tgtEl>
                                        <p:attrNameLst>
                                          <p:attrName>ppt_h</p:attrName>
                                        </p:attrNameLst>
                                      </p:cBhvr>
                                      <p:tavLst>
                                        <p:tav tm="0">
                                          <p:val>
                                            <p:fltVal val="0"/>
                                          </p:val>
                                        </p:tav>
                                        <p:tav tm="100000">
                                          <p:val>
                                            <p:strVal val="#ppt_h"/>
                                          </p:val>
                                        </p:tav>
                                      </p:tavLst>
                                    </p:anim>
                                    <p:animEffect transition="in" filter="fade">
                                      <p:cBhvr>
                                        <p:cTn id="137" dur="500"/>
                                        <p:tgtEl>
                                          <p:spTgt spid="123"/>
                                        </p:tgtEl>
                                      </p:cBhvr>
                                    </p:animEffect>
                                  </p:childTnLst>
                                </p:cTn>
                              </p:par>
                              <p:par>
                                <p:cTn id="138" presetID="53" presetClass="entr" presetSubtype="16" fill="hold" grpId="0" nodeType="withEffect">
                                  <p:stCondLst>
                                    <p:cond delay="750"/>
                                  </p:stCondLst>
                                  <p:childTnLst>
                                    <p:set>
                                      <p:cBhvr>
                                        <p:cTn id="139" dur="1" fill="hold">
                                          <p:stCondLst>
                                            <p:cond delay="0"/>
                                          </p:stCondLst>
                                        </p:cTn>
                                        <p:tgtEl>
                                          <p:spTgt spid="124"/>
                                        </p:tgtEl>
                                        <p:attrNameLst>
                                          <p:attrName>style.visibility</p:attrName>
                                        </p:attrNameLst>
                                      </p:cBhvr>
                                      <p:to>
                                        <p:strVal val="visible"/>
                                      </p:to>
                                    </p:set>
                                    <p:anim calcmode="lin" valueType="num">
                                      <p:cBhvr>
                                        <p:cTn id="140" dur="500" fill="hold"/>
                                        <p:tgtEl>
                                          <p:spTgt spid="124"/>
                                        </p:tgtEl>
                                        <p:attrNameLst>
                                          <p:attrName>ppt_w</p:attrName>
                                        </p:attrNameLst>
                                      </p:cBhvr>
                                      <p:tavLst>
                                        <p:tav tm="0">
                                          <p:val>
                                            <p:fltVal val="0"/>
                                          </p:val>
                                        </p:tav>
                                        <p:tav tm="100000">
                                          <p:val>
                                            <p:strVal val="#ppt_w"/>
                                          </p:val>
                                        </p:tav>
                                      </p:tavLst>
                                    </p:anim>
                                    <p:anim calcmode="lin" valueType="num">
                                      <p:cBhvr>
                                        <p:cTn id="141" dur="500" fill="hold"/>
                                        <p:tgtEl>
                                          <p:spTgt spid="124"/>
                                        </p:tgtEl>
                                        <p:attrNameLst>
                                          <p:attrName>ppt_h</p:attrName>
                                        </p:attrNameLst>
                                      </p:cBhvr>
                                      <p:tavLst>
                                        <p:tav tm="0">
                                          <p:val>
                                            <p:fltVal val="0"/>
                                          </p:val>
                                        </p:tav>
                                        <p:tav tm="100000">
                                          <p:val>
                                            <p:strVal val="#ppt_h"/>
                                          </p:val>
                                        </p:tav>
                                      </p:tavLst>
                                    </p:anim>
                                    <p:animEffect transition="in" filter="fade">
                                      <p:cBhvr>
                                        <p:cTn id="142" dur="500"/>
                                        <p:tgtEl>
                                          <p:spTgt spid="124"/>
                                        </p:tgtEl>
                                      </p:cBhvr>
                                    </p:animEffect>
                                  </p:childTnLst>
                                </p:cTn>
                              </p:par>
                              <p:par>
                                <p:cTn id="143" presetID="53" presetClass="entr" presetSubtype="16" fill="hold" grpId="0" nodeType="withEffect">
                                  <p:stCondLst>
                                    <p:cond delay="250"/>
                                  </p:stCondLst>
                                  <p:childTnLst>
                                    <p:set>
                                      <p:cBhvr>
                                        <p:cTn id="144" dur="1" fill="hold">
                                          <p:stCondLst>
                                            <p:cond delay="0"/>
                                          </p:stCondLst>
                                        </p:cTn>
                                        <p:tgtEl>
                                          <p:spTgt spid="125"/>
                                        </p:tgtEl>
                                        <p:attrNameLst>
                                          <p:attrName>style.visibility</p:attrName>
                                        </p:attrNameLst>
                                      </p:cBhvr>
                                      <p:to>
                                        <p:strVal val="visible"/>
                                      </p:to>
                                    </p:set>
                                    <p:anim calcmode="lin" valueType="num">
                                      <p:cBhvr>
                                        <p:cTn id="145" dur="500" fill="hold"/>
                                        <p:tgtEl>
                                          <p:spTgt spid="125"/>
                                        </p:tgtEl>
                                        <p:attrNameLst>
                                          <p:attrName>ppt_w</p:attrName>
                                        </p:attrNameLst>
                                      </p:cBhvr>
                                      <p:tavLst>
                                        <p:tav tm="0">
                                          <p:val>
                                            <p:fltVal val="0"/>
                                          </p:val>
                                        </p:tav>
                                        <p:tav tm="100000">
                                          <p:val>
                                            <p:strVal val="#ppt_w"/>
                                          </p:val>
                                        </p:tav>
                                      </p:tavLst>
                                    </p:anim>
                                    <p:anim calcmode="lin" valueType="num">
                                      <p:cBhvr>
                                        <p:cTn id="146" dur="500" fill="hold"/>
                                        <p:tgtEl>
                                          <p:spTgt spid="125"/>
                                        </p:tgtEl>
                                        <p:attrNameLst>
                                          <p:attrName>ppt_h</p:attrName>
                                        </p:attrNameLst>
                                      </p:cBhvr>
                                      <p:tavLst>
                                        <p:tav tm="0">
                                          <p:val>
                                            <p:fltVal val="0"/>
                                          </p:val>
                                        </p:tav>
                                        <p:tav tm="100000">
                                          <p:val>
                                            <p:strVal val="#ppt_h"/>
                                          </p:val>
                                        </p:tav>
                                      </p:tavLst>
                                    </p:anim>
                                    <p:animEffect transition="in" filter="fade">
                                      <p:cBhvr>
                                        <p:cTn id="147" dur="500"/>
                                        <p:tgtEl>
                                          <p:spTgt spid="125"/>
                                        </p:tgtEl>
                                      </p:cBhvr>
                                    </p:animEffect>
                                  </p:childTnLst>
                                </p:cTn>
                              </p:par>
                              <p:par>
                                <p:cTn id="148" presetID="53" presetClass="entr" presetSubtype="16" fill="hold" grpId="0" nodeType="withEffect">
                                  <p:stCondLst>
                                    <p:cond delay="750"/>
                                  </p:stCondLst>
                                  <p:childTnLst>
                                    <p:set>
                                      <p:cBhvr>
                                        <p:cTn id="149" dur="1" fill="hold">
                                          <p:stCondLst>
                                            <p:cond delay="0"/>
                                          </p:stCondLst>
                                        </p:cTn>
                                        <p:tgtEl>
                                          <p:spTgt spid="126"/>
                                        </p:tgtEl>
                                        <p:attrNameLst>
                                          <p:attrName>style.visibility</p:attrName>
                                        </p:attrNameLst>
                                      </p:cBhvr>
                                      <p:to>
                                        <p:strVal val="visible"/>
                                      </p:to>
                                    </p:set>
                                    <p:anim calcmode="lin" valueType="num">
                                      <p:cBhvr>
                                        <p:cTn id="150" dur="500" fill="hold"/>
                                        <p:tgtEl>
                                          <p:spTgt spid="126"/>
                                        </p:tgtEl>
                                        <p:attrNameLst>
                                          <p:attrName>ppt_w</p:attrName>
                                        </p:attrNameLst>
                                      </p:cBhvr>
                                      <p:tavLst>
                                        <p:tav tm="0">
                                          <p:val>
                                            <p:fltVal val="0"/>
                                          </p:val>
                                        </p:tav>
                                        <p:tav tm="100000">
                                          <p:val>
                                            <p:strVal val="#ppt_w"/>
                                          </p:val>
                                        </p:tav>
                                      </p:tavLst>
                                    </p:anim>
                                    <p:anim calcmode="lin" valueType="num">
                                      <p:cBhvr>
                                        <p:cTn id="151" dur="500" fill="hold"/>
                                        <p:tgtEl>
                                          <p:spTgt spid="126"/>
                                        </p:tgtEl>
                                        <p:attrNameLst>
                                          <p:attrName>ppt_h</p:attrName>
                                        </p:attrNameLst>
                                      </p:cBhvr>
                                      <p:tavLst>
                                        <p:tav tm="0">
                                          <p:val>
                                            <p:fltVal val="0"/>
                                          </p:val>
                                        </p:tav>
                                        <p:tav tm="100000">
                                          <p:val>
                                            <p:strVal val="#ppt_h"/>
                                          </p:val>
                                        </p:tav>
                                      </p:tavLst>
                                    </p:anim>
                                    <p:animEffect transition="in" filter="fade">
                                      <p:cBhvr>
                                        <p:cTn id="152" dur="500"/>
                                        <p:tgtEl>
                                          <p:spTgt spid="126"/>
                                        </p:tgtEl>
                                      </p:cBhvr>
                                    </p:animEffect>
                                  </p:childTnLst>
                                </p:cTn>
                              </p:par>
                              <p:par>
                                <p:cTn id="153" presetID="53" presetClass="entr" presetSubtype="16" fill="hold" grpId="0" nodeType="withEffect">
                                  <p:stCondLst>
                                    <p:cond delay="250"/>
                                  </p:stCondLst>
                                  <p:childTnLst>
                                    <p:set>
                                      <p:cBhvr>
                                        <p:cTn id="154" dur="1" fill="hold">
                                          <p:stCondLst>
                                            <p:cond delay="0"/>
                                          </p:stCondLst>
                                        </p:cTn>
                                        <p:tgtEl>
                                          <p:spTgt spid="127"/>
                                        </p:tgtEl>
                                        <p:attrNameLst>
                                          <p:attrName>style.visibility</p:attrName>
                                        </p:attrNameLst>
                                      </p:cBhvr>
                                      <p:to>
                                        <p:strVal val="visible"/>
                                      </p:to>
                                    </p:set>
                                    <p:anim calcmode="lin" valueType="num">
                                      <p:cBhvr>
                                        <p:cTn id="155" dur="500" fill="hold"/>
                                        <p:tgtEl>
                                          <p:spTgt spid="127"/>
                                        </p:tgtEl>
                                        <p:attrNameLst>
                                          <p:attrName>ppt_w</p:attrName>
                                        </p:attrNameLst>
                                      </p:cBhvr>
                                      <p:tavLst>
                                        <p:tav tm="0">
                                          <p:val>
                                            <p:fltVal val="0"/>
                                          </p:val>
                                        </p:tav>
                                        <p:tav tm="100000">
                                          <p:val>
                                            <p:strVal val="#ppt_w"/>
                                          </p:val>
                                        </p:tav>
                                      </p:tavLst>
                                    </p:anim>
                                    <p:anim calcmode="lin" valueType="num">
                                      <p:cBhvr>
                                        <p:cTn id="156" dur="500" fill="hold"/>
                                        <p:tgtEl>
                                          <p:spTgt spid="127"/>
                                        </p:tgtEl>
                                        <p:attrNameLst>
                                          <p:attrName>ppt_h</p:attrName>
                                        </p:attrNameLst>
                                      </p:cBhvr>
                                      <p:tavLst>
                                        <p:tav tm="0">
                                          <p:val>
                                            <p:fltVal val="0"/>
                                          </p:val>
                                        </p:tav>
                                        <p:tav tm="100000">
                                          <p:val>
                                            <p:strVal val="#ppt_h"/>
                                          </p:val>
                                        </p:tav>
                                      </p:tavLst>
                                    </p:anim>
                                    <p:animEffect transition="in" filter="fade">
                                      <p:cBhvr>
                                        <p:cTn id="157" dur="500"/>
                                        <p:tgtEl>
                                          <p:spTgt spid="127"/>
                                        </p:tgtEl>
                                      </p:cBhvr>
                                    </p:animEffect>
                                  </p:childTnLst>
                                </p:cTn>
                              </p:par>
                              <p:par>
                                <p:cTn id="158" presetID="53" presetClass="entr" presetSubtype="16" fill="hold" grpId="0" nodeType="withEffect">
                                  <p:stCondLst>
                                    <p:cond delay="750"/>
                                  </p:stCondLst>
                                  <p:childTnLst>
                                    <p:set>
                                      <p:cBhvr>
                                        <p:cTn id="159" dur="1" fill="hold">
                                          <p:stCondLst>
                                            <p:cond delay="0"/>
                                          </p:stCondLst>
                                        </p:cTn>
                                        <p:tgtEl>
                                          <p:spTgt spid="128"/>
                                        </p:tgtEl>
                                        <p:attrNameLst>
                                          <p:attrName>style.visibility</p:attrName>
                                        </p:attrNameLst>
                                      </p:cBhvr>
                                      <p:to>
                                        <p:strVal val="visible"/>
                                      </p:to>
                                    </p:set>
                                    <p:anim calcmode="lin" valueType="num">
                                      <p:cBhvr>
                                        <p:cTn id="160" dur="500" fill="hold"/>
                                        <p:tgtEl>
                                          <p:spTgt spid="128"/>
                                        </p:tgtEl>
                                        <p:attrNameLst>
                                          <p:attrName>ppt_w</p:attrName>
                                        </p:attrNameLst>
                                      </p:cBhvr>
                                      <p:tavLst>
                                        <p:tav tm="0">
                                          <p:val>
                                            <p:fltVal val="0"/>
                                          </p:val>
                                        </p:tav>
                                        <p:tav tm="100000">
                                          <p:val>
                                            <p:strVal val="#ppt_w"/>
                                          </p:val>
                                        </p:tav>
                                      </p:tavLst>
                                    </p:anim>
                                    <p:anim calcmode="lin" valueType="num">
                                      <p:cBhvr>
                                        <p:cTn id="161" dur="500" fill="hold"/>
                                        <p:tgtEl>
                                          <p:spTgt spid="128"/>
                                        </p:tgtEl>
                                        <p:attrNameLst>
                                          <p:attrName>ppt_h</p:attrName>
                                        </p:attrNameLst>
                                      </p:cBhvr>
                                      <p:tavLst>
                                        <p:tav tm="0">
                                          <p:val>
                                            <p:fltVal val="0"/>
                                          </p:val>
                                        </p:tav>
                                        <p:tav tm="100000">
                                          <p:val>
                                            <p:strVal val="#ppt_h"/>
                                          </p:val>
                                        </p:tav>
                                      </p:tavLst>
                                    </p:anim>
                                    <p:animEffect transition="in" filter="fade">
                                      <p:cBhvr>
                                        <p:cTn id="162" dur="500"/>
                                        <p:tgtEl>
                                          <p:spTgt spid="128"/>
                                        </p:tgtEl>
                                      </p:cBhvr>
                                    </p:animEffect>
                                  </p:childTnLst>
                                </p:cTn>
                              </p:par>
                              <p:par>
                                <p:cTn id="163" presetID="53" presetClass="entr" presetSubtype="16" fill="hold" grpId="0" nodeType="withEffect">
                                  <p:stCondLst>
                                    <p:cond delay="0"/>
                                  </p:stCondLst>
                                  <p:childTnLst>
                                    <p:set>
                                      <p:cBhvr>
                                        <p:cTn id="164" dur="1" fill="hold">
                                          <p:stCondLst>
                                            <p:cond delay="0"/>
                                          </p:stCondLst>
                                        </p:cTn>
                                        <p:tgtEl>
                                          <p:spTgt spid="129"/>
                                        </p:tgtEl>
                                        <p:attrNameLst>
                                          <p:attrName>style.visibility</p:attrName>
                                        </p:attrNameLst>
                                      </p:cBhvr>
                                      <p:to>
                                        <p:strVal val="visible"/>
                                      </p:to>
                                    </p:set>
                                    <p:anim calcmode="lin" valueType="num">
                                      <p:cBhvr>
                                        <p:cTn id="165" dur="500" fill="hold"/>
                                        <p:tgtEl>
                                          <p:spTgt spid="129"/>
                                        </p:tgtEl>
                                        <p:attrNameLst>
                                          <p:attrName>ppt_w</p:attrName>
                                        </p:attrNameLst>
                                      </p:cBhvr>
                                      <p:tavLst>
                                        <p:tav tm="0">
                                          <p:val>
                                            <p:fltVal val="0"/>
                                          </p:val>
                                        </p:tav>
                                        <p:tav tm="100000">
                                          <p:val>
                                            <p:strVal val="#ppt_w"/>
                                          </p:val>
                                        </p:tav>
                                      </p:tavLst>
                                    </p:anim>
                                    <p:anim calcmode="lin" valueType="num">
                                      <p:cBhvr>
                                        <p:cTn id="166" dur="500" fill="hold"/>
                                        <p:tgtEl>
                                          <p:spTgt spid="129"/>
                                        </p:tgtEl>
                                        <p:attrNameLst>
                                          <p:attrName>ppt_h</p:attrName>
                                        </p:attrNameLst>
                                      </p:cBhvr>
                                      <p:tavLst>
                                        <p:tav tm="0">
                                          <p:val>
                                            <p:fltVal val="0"/>
                                          </p:val>
                                        </p:tav>
                                        <p:tav tm="100000">
                                          <p:val>
                                            <p:strVal val="#ppt_h"/>
                                          </p:val>
                                        </p:tav>
                                      </p:tavLst>
                                    </p:anim>
                                    <p:animEffect transition="in" filter="fade">
                                      <p:cBhvr>
                                        <p:cTn id="167" dur="500"/>
                                        <p:tgtEl>
                                          <p:spTgt spid="129"/>
                                        </p:tgtEl>
                                      </p:cBhvr>
                                    </p:animEffect>
                                  </p:childTnLst>
                                </p:cTn>
                              </p:par>
                              <p:par>
                                <p:cTn id="168" presetID="53" presetClass="entr" presetSubtype="16" fill="hold" grpId="0" nodeType="withEffect">
                                  <p:stCondLst>
                                    <p:cond delay="0"/>
                                  </p:stCondLst>
                                  <p:childTnLst>
                                    <p:set>
                                      <p:cBhvr>
                                        <p:cTn id="169" dur="1" fill="hold">
                                          <p:stCondLst>
                                            <p:cond delay="0"/>
                                          </p:stCondLst>
                                        </p:cTn>
                                        <p:tgtEl>
                                          <p:spTgt spid="130"/>
                                        </p:tgtEl>
                                        <p:attrNameLst>
                                          <p:attrName>style.visibility</p:attrName>
                                        </p:attrNameLst>
                                      </p:cBhvr>
                                      <p:to>
                                        <p:strVal val="visible"/>
                                      </p:to>
                                    </p:set>
                                    <p:anim calcmode="lin" valueType="num">
                                      <p:cBhvr>
                                        <p:cTn id="170" dur="500" fill="hold"/>
                                        <p:tgtEl>
                                          <p:spTgt spid="130"/>
                                        </p:tgtEl>
                                        <p:attrNameLst>
                                          <p:attrName>ppt_w</p:attrName>
                                        </p:attrNameLst>
                                      </p:cBhvr>
                                      <p:tavLst>
                                        <p:tav tm="0">
                                          <p:val>
                                            <p:fltVal val="0"/>
                                          </p:val>
                                        </p:tav>
                                        <p:tav tm="100000">
                                          <p:val>
                                            <p:strVal val="#ppt_w"/>
                                          </p:val>
                                        </p:tav>
                                      </p:tavLst>
                                    </p:anim>
                                    <p:anim calcmode="lin" valueType="num">
                                      <p:cBhvr>
                                        <p:cTn id="171" dur="500" fill="hold"/>
                                        <p:tgtEl>
                                          <p:spTgt spid="130"/>
                                        </p:tgtEl>
                                        <p:attrNameLst>
                                          <p:attrName>ppt_h</p:attrName>
                                        </p:attrNameLst>
                                      </p:cBhvr>
                                      <p:tavLst>
                                        <p:tav tm="0">
                                          <p:val>
                                            <p:fltVal val="0"/>
                                          </p:val>
                                        </p:tav>
                                        <p:tav tm="100000">
                                          <p:val>
                                            <p:strVal val="#ppt_h"/>
                                          </p:val>
                                        </p:tav>
                                      </p:tavLst>
                                    </p:anim>
                                    <p:animEffect transition="in" filter="fade">
                                      <p:cBhvr>
                                        <p:cTn id="172" dur="500"/>
                                        <p:tgtEl>
                                          <p:spTgt spid="130"/>
                                        </p:tgtEl>
                                      </p:cBhvr>
                                    </p:animEffect>
                                  </p:childTnLst>
                                </p:cTn>
                              </p:par>
                              <p:par>
                                <p:cTn id="173" presetID="53" presetClass="entr" presetSubtype="16" fill="hold" grpId="0" nodeType="withEffect">
                                  <p:stCondLst>
                                    <p:cond delay="0"/>
                                  </p:stCondLst>
                                  <p:childTnLst>
                                    <p:set>
                                      <p:cBhvr>
                                        <p:cTn id="174" dur="1" fill="hold">
                                          <p:stCondLst>
                                            <p:cond delay="0"/>
                                          </p:stCondLst>
                                        </p:cTn>
                                        <p:tgtEl>
                                          <p:spTgt spid="131"/>
                                        </p:tgtEl>
                                        <p:attrNameLst>
                                          <p:attrName>style.visibility</p:attrName>
                                        </p:attrNameLst>
                                      </p:cBhvr>
                                      <p:to>
                                        <p:strVal val="visible"/>
                                      </p:to>
                                    </p:set>
                                    <p:anim calcmode="lin" valueType="num">
                                      <p:cBhvr>
                                        <p:cTn id="175" dur="500" fill="hold"/>
                                        <p:tgtEl>
                                          <p:spTgt spid="131"/>
                                        </p:tgtEl>
                                        <p:attrNameLst>
                                          <p:attrName>ppt_w</p:attrName>
                                        </p:attrNameLst>
                                      </p:cBhvr>
                                      <p:tavLst>
                                        <p:tav tm="0">
                                          <p:val>
                                            <p:fltVal val="0"/>
                                          </p:val>
                                        </p:tav>
                                        <p:tav tm="100000">
                                          <p:val>
                                            <p:strVal val="#ppt_w"/>
                                          </p:val>
                                        </p:tav>
                                      </p:tavLst>
                                    </p:anim>
                                    <p:anim calcmode="lin" valueType="num">
                                      <p:cBhvr>
                                        <p:cTn id="176" dur="500" fill="hold"/>
                                        <p:tgtEl>
                                          <p:spTgt spid="131"/>
                                        </p:tgtEl>
                                        <p:attrNameLst>
                                          <p:attrName>ppt_h</p:attrName>
                                        </p:attrNameLst>
                                      </p:cBhvr>
                                      <p:tavLst>
                                        <p:tav tm="0">
                                          <p:val>
                                            <p:fltVal val="0"/>
                                          </p:val>
                                        </p:tav>
                                        <p:tav tm="100000">
                                          <p:val>
                                            <p:strVal val="#ppt_h"/>
                                          </p:val>
                                        </p:tav>
                                      </p:tavLst>
                                    </p:anim>
                                    <p:animEffect transition="in" filter="fade">
                                      <p:cBhvr>
                                        <p:cTn id="177" dur="500"/>
                                        <p:tgtEl>
                                          <p:spTgt spid="131"/>
                                        </p:tgtEl>
                                      </p:cBhvr>
                                    </p:animEffect>
                                  </p:childTnLst>
                                </p:cTn>
                              </p:par>
                              <p:par>
                                <p:cTn id="178" presetID="53" presetClass="entr" presetSubtype="16" fill="hold" grpId="0" nodeType="withEffect">
                                  <p:stCondLst>
                                    <p:cond delay="250"/>
                                  </p:stCondLst>
                                  <p:childTnLst>
                                    <p:set>
                                      <p:cBhvr>
                                        <p:cTn id="179" dur="1" fill="hold">
                                          <p:stCondLst>
                                            <p:cond delay="0"/>
                                          </p:stCondLst>
                                        </p:cTn>
                                        <p:tgtEl>
                                          <p:spTgt spid="132"/>
                                        </p:tgtEl>
                                        <p:attrNameLst>
                                          <p:attrName>style.visibility</p:attrName>
                                        </p:attrNameLst>
                                      </p:cBhvr>
                                      <p:to>
                                        <p:strVal val="visible"/>
                                      </p:to>
                                    </p:set>
                                    <p:anim calcmode="lin" valueType="num">
                                      <p:cBhvr>
                                        <p:cTn id="180" dur="500" fill="hold"/>
                                        <p:tgtEl>
                                          <p:spTgt spid="132"/>
                                        </p:tgtEl>
                                        <p:attrNameLst>
                                          <p:attrName>ppt_w</p:attrName>
                                        </p:attrNameLst>
                                      </p:cBhvr>
                                      <p:tavLst>
                                        <p:tav tm="0">
                                          <p:val>
                                            <p:fltVal val="0"/>
                                          </p:val>
                                        </p:tav>
                                        <p:tav tm="100000">
                                          <p:val>
                                            <p:strVal val="#ppt_w"/>
                                          </p:val>
                                        </p:tav>
                                      </p:tavLst>
                                    </p:anim>
                                    <p:anim calcmode="lin" valueType="num">
                                      <p:cBhvr>
                                        <p:cTn id="181" dur="500" fill="hold"/>
                                        <p:tgtEl>
                                          <p:spTgt spid="132"/>
                                        </p:tgtEl>
                                        <p:attrNameLst>
                                          <p:attrName>ppt_h</p:attrName>
                                        </p:attrNameLst>
                                      </p:cBhvr>
                                      <p:tavLst>
                                        <p:tav tm="0">
                                          <p:val>
                                            <p:fltVal val="0"/>
                                          </p:val>
                                        </p:tav>
                                        <p:tav tm="100000">
                                          <p:val>
                                            <p:strVal val="#ppt_h"/>
                                          </p:val>
                                        </p:tav>
                                      </p:tavLst>
                                    </p:anim>
                                    <p:animEffect transition="in" filter="fade">
                                      <p:cBhvr>
                                        <p:cTn id="182" dur="500"/>
                                        <p:tgtEl>
                                          <p:spTgt spid="132"/>
                                        </p:tgtEl>
                                      </p:cBhvr>
                                    </p:animEffect>
                                  </p:childTnLst>
                                </p:cTn>
                              </p:par>
                              <p:par>
                                <p:cTn id="183" presetID="53" presetClass="entr" presetSubtype="16" fill="hold" grpId="0" nodeType="withEffect">
                                  <p:stCondLst>
                                    <p:cond delay="0"/>
                                  </p:stCondLst>
                                  <p:childTnLst>
                                    <p:set>
                                      <p:cBhvr>
                                        <p:cTn id="184" dur="1" fill="hold">
                                          <p:stCondLst>
                                            <p:cond delay="0"/>
                                          </p:stCondLst>
                                        </p:cTn>
                                        <p:tgtEl>
                                          <p:spTgt spid="133"/>
                                        </p:tgtEl>
                                        <p:attrNameLst>
                                          <p:attrName>style.visibility</p:attrName>
                                        </p:attrNameLst>
                                      </p:cBhvr>
                                      <p:to>
                                        <p:strVal val="visible"/>
                                      </p:to>
                                    </p:set>
                                    <p:anim calcmode="lin" valueType="num">
                                      <p:cBhvr>
                                        <p:cTn id="185" dur="500" fill="hold"/>
                                        <p:tgtEl>
                                          <p:spTgt spid="133"/>
                                        </p:tgtEl>
                                        <p:attrNameLst>
                                          <p:attrName>ppt_w</p:attrName>
                                        </p:attrNameLst>
                                      </p:cBhvr>
                                      <p:tavLst>
                                        <p:tav tm="0">
                                          <p:val>
                                            <p:fltVal val="0"/>
                                          </p:val>
                                        </p:tav>
                                        <p:tav tm="100000">
                                          <p:val>
                                            <p:strVal val="#ppt_w"/>
                                          </p:val>
                                        </p:tav>
                                      </p:tavLst>
                                    </p:anim>
                                    <p:anim calcmode="lin" valueType="num">
                                      <p:cBhvr>
                                        <p:cTn id="186" dur="500" fill="hold"/>
                                        <p:tgtEl>
                                          <p:spTgt spid="133"/>
                                        </p:tgtEl>
                                        <p:attrNameLst>
                                          <p:attrName>ppt_h</p:attrName>
                                        </p:attrNameLst>
                                      </p:cBhvr>
                                      <p:tavLst>
                                        <p:tav tm="0">
                                          <p:val>
                                            <p:fltVal val="0"/>
                                          </p:val>
                                        </p:tav>
                                        <p:tav tm="100000">
                                          <p:val>
                                            <p:strVal val="#ppt_h"/>
                                          </p:val>
                                        </p:tav>
                                      </p:tavLst>
                                    </p:anim>
                                    <p:animEffect transition="in" filter="fade">
                                      <p:cBhvr>
                                        <p:cTn id="187" dur="500"/>
                                        <p:tgtEl>
                                          <p:spTgt spid="133"/>
                                        </p:tgtEl>
                                      </p:cBhvr>
                                    </p:animEffect>
                                  </p:childTnLst>
                                </p:cTn>
                              </p:par>
                              <p:par>
                                <p:cTn id="188" presetID="53" presetClass="entr" presetSubtype="16" fill="hold" grpId="0" nodeType="withEffect">
                                  <p:stCondLst>
                                    <p:cond delay="1000"/>
                                  </p:stCondLst>
                                  <p:childTnLst>
                                    <p:set>
                                      <p:cBhvr>
                                        <p:cTn id="189" dur="1" fill="hold">
                                          <p:stCondLst>
                                            <p:cond delay="0"/>
                                          </p:stCondLst>
                                        </p:cTn>
                                        <p:tgtEl>
                                          <p:spTgt spid="134"/>
                                        </p:tgtEl>
                                        <p:attrNameLst>
                                          <p:attrName>style.visibility</p:attrName>
                                        </p:attrNameLst>
                                      </p:cBhvr>
                                      <p:to>
                                        <p:strVal val="visible"/>
                                      </p:to>
                                    </p:set>
                                    <p:anim calcmode="lin" valueType="num">
                                      <p:cBhvr>
                                        <p:cTn id="190" dur="500" fill="hold"/>
                                        <p:tgtEl>
                                          <p:spTgt spid="134"/>
                                        </p:tgtEl>
                                        <p:attrNameLst>
                                          <p:attrName>ppt_w</p:attrName>
                                        </p:attrNameLst>
                                      </p:cBhvr>
                                      <p:tavLst>
                                        <p:tav tm="0">
                                          <p:val>
                                            <p:fltVal val="0"/>
                                          </p:val>
                                        </p:tav>
                                        <p:tav tm="100000">
                                          <p:val>
                                            <p:strVal val="#ppt_w"/>
                                          </p:val>
                                        </p:tav>
                                      </p:tavLst>
                                    </p:anim>
                                    <p:anim calcmode="lin" valueType="num">
                                      <p:cBhvr>
                                        <p:cTn id="191" dur="500" fill="hold"/>
                                        <p:tgtEl>
                                          <p:spTgt spid="134"/>
                                        </p:tgtEl>
                                        <p:attrNameLst>
                                          <p:attrName>ppt_h</p:attrName>
                                        </p:attrNameLst>
                                      </p:cBhvr>
                                      <p:tavLst>
                                        <p:tav tm="0">
                                          <p:val>
                                            <p:fltVal val="0"/>
                                          </p:val>
                                        </p:tav>
                                        <p:tav tm="100000">
                                          <p:val>
                                            <p:strVal val="#ppt_h"/>
                                          </p:val>
                                        </p:tav>
                                      </p:tavLst>
                                    </p:anim>
                                    <p:animEffect transition="in" filter="fade">
                                      <p:cBhvr>
                                        <p:cTn id="192" dur="500"/>
                                        <p:tgtEl>
                                          <p:spTgt spid="134"/>
                                        </p:tgtEl>
                                      </p:cBhvr>
                                    </p:animEffect>
                                  </p:childTnLst>
                                </p:cTn>
                              </p:par>
                              <p:par>
                                <p:cTn id="193" presetID="53" presetClass="entr" presetSubtype="16" fill="hold" grpId="0" nodeType="withEffect">
                                  <p:stCondLst>
                                    <p:cond delay="0"/>
                                  </p:stCondLst>
                                  <p:childTnLst>
                                    <p:set>
                                      <p:cBhvr>
                                        <p:cTn id="194" dur="1" fill="hold">
                                          <p:stCondLst>
                                            <p:cond delay="0"/>
                                          </p:stCondLst>
                                        </p:cTn>
                                        <p:tgtEl>
                                          <p:spTgt spid="135"/>
                                        </p:tgtEl>
                                        <p:attrNameLst>
                                          <p:attrName>style.visibility</p:attrName>
                                        </p:attrNameLst>
                                      </p:cBhvr>
                                      <p:to>
                                        <p:strVal val="visible"/>
                                      </p:to>
                                    </p:set>
                                    <p:anim calcmode="lin" valueType="num">
                                      <p:cBhvr>
                                        <p:cTn id="195" dur="500" fill="hold"/>
                                        <p:tgtEl>
                                          <p:spTgt spid="135"/>
                                        </p:tgtEl>
                                        <p:attrNameLst>
                                          <p:attrName>ppt_w</p:attrName>
                                        </p:attrNameLst>
                                      </p:cBhvr>
                                      <p:tavLst>
                                        <p:tav tm="0">
                                          <p:val>
                                            <p:fltVal val="0"/>
                                          </p:val>
                                        </p:tav>
                                        <p:tav tm="100000">
                                          <p:val>
                                            <p:strVal val="#ppt_w"/>
                                          </p:val>
                                        </p:tav>
                                      </p:tavLst>
                                    </p:anim>
                                    <p:anim calcmode="lin" valueType="num">
                                      <p:cBhvr>
                                        <p:cTn id="196" dur="500" fill="hold"/>
                                        <p:tgtEl>
                                          <p:spTgt spid="135"/>
                                        </p:tgtEl>
                                        <p:attrNameLst>
                                          <p:attrName>ppt_h</p:attrName>
                                        </p:attrNameLst>
                                      </p:cBhvr>
                                      <p:tavLst>
                                        <p:tav tm="0">
                                          <p:val>
                                            <p:fltVal val="0"/>
                                          </p:val>
                                        </p:tav>
                                        <p:tav tm="100000">
                                          <p:val>
                                            <p:strVal val="#ppt_h"/>
                                          </p:val>
                                        </p:tav>
                                      </p:tavLst>
                                    </p:anim>
                                    <p:animEffect transition="in" filter="fade">
                                      <p:cBhvr>
                                        <p:cTn id="197" dur="500"/>
                                        <p:tgtEl>
                                          <p:spTgt spid="135"/>
                                        </p:tgtEl>
                                      </p:cBhvr>
                                    </p:animEffect>
                                  </p:childTnLst>
                                </p:cTn>
                              </p:par>
                              <p:par>
                                <p:cTn id="198" presetID="53" presetClass="entr" presetSubtype="16" fill="hold" grpId="0" nodeType="withEffect">
                                  <p:stCondLst>
                                    <p:cond delay="1000"/>
                                  </p:stCondLst>
                                  <p:childTnLst>
                                    <p:set>
                                      <p:cBhvr>
                                        <p:cTn id="199" dur="1" fill="hold">
                                          <p:stCondLst>
                                            <p:cond delay="0"/>
                                          </p:stCondLst>
                                        </p:cTn>
                                        <p:tgtEl>
                                          <p:spTgt spid="136"/>
                                        </p:tgtEl>
                                        <p:attrNameLst>
                                          <p:attrName>style.visibility</p:attrName>
                                        </p:attrNameLst>
                                      </p:cBhvr>
                                      <p:to>
                                        <p:strVal val="visible"/>
                                      </p:to>
                                    </p:set>
                                    <p:anim calcmode="lin" valueType="num">
                                      <p:cBhvr>
                                        <p:cTn id="200" dur="500" fill="hold"/>
                                        <p:tgtEl>
                                          <p:spTgt spid="136"/>
                                        </p:tgtEl>
                                        <p:attrNameLst>
                                          <p:attrName>ppt_w</p:attrName>
                                        </p:attrNameLst>
                                      </p:cBhvr>
                                      <p:tavLst>
                                        <p:tav tm="0">
                                          <p:val>
                                            <p:fltVal val="0"/>
                                          </p:val>
                                        </p:tav>
                                        <p:tav tm="100000">
                                          <p:val>
                                            <p:strVal val="#ppt_w"/>
                                          </p:val>
                                        </p:tav>
                                      </p:tavLst>
                                    </p:anim>
                                    <p:anim calcmode="lin" valueType="num">
                                      <p:cBhvr>
                                        <p:cTn id="201" dur="500" fill="hold"/>
                                        <p:tgtEl>
                                          <p:spTgt spid="136"/>
                                        </p:tgtEl>
                                        <p:attrNameLst>
                                          <p:attrName>ppt_h</p:attrName>
                                        </p:attrNameLst>
                                      </p:cBhvr>
                                      <p:tavLst>
                                        <p:tav tm="0">
                                          <p:val>
                                            <p:fltVal val="0"/>
                                          </p:val>
                                        </p:tav>
                                        <p:tav tm="100000">
                                          <p:val>
                                            <p:strVal val="#ppt_h"/>
                                          </p:val>
                                        </p:tav>
                                      </p:tavLst>
                                    </p:anim>
                                    <p:animEffect transition="in" filter="fade">
                                      <p:cBhvr>
                                        <p:cTn id="202" dur="500"/>
                                        <p:tgtEl>
                                          <p:spTgt spid="136"/>
                                        </p:tgtEl>
                                      </p:cBhvr>
                                    </p:animEffect>
                                  </p:childTnLst>
                                </p:cTn>
                              </p:par>
                              <p:par>
                                <p:cTn id="203" presetID="53" presetClass="entr" presetSubtype="16" fill="hold" grpId="0" nodeType="withEffect">
                                  <p:stCondLst>
                                    <p:cond delay="750"/>
                                  </p:stCondLst>
                                  <p:childTnLst>
                                    <p:set>
                                      <p:cBhvr>
                                        <p:cTn id="204" dur="1" fill="hold">
                                          <p:stCondLst>
                                            <p:cond delay="0"/>
                                          </p:stCondLst>
                                        </p:cTn>
                                        <p:tgtEl>
                                          <p:spTgt spid="137"/>
                                        </p:tgtEl>
                                        <p:attrNameLst>
                                          <p:attrName>style.visibility</p:attrName>
                                        </p:attrNameLst>
                                      </p:cBhvr>
                                      <p:to>
                                        <p:strVal val="visible"/>
                                      </p:to>
                                    </p:set>
                                    <p:anim calcmode="lin" valueType="num">
                                      <p:cBhvr>
                                        <p:cTn id="205" dur="500" fill="hold"/>
                                        <p:tgtEl>
                                          <p:spTgt spid="137"/>
                                        </p:tgtEl>
                                        <p:attrNameLst>
                                          <p:attrName>ppt_w</p:attrName>
                                        </p:attrNameLst>
                                      </p:cBhvr>
                                      <p:tavLst>
                                        <p:tav tm="0">
                                          <p:val>
                                            <p:fltVal val="0"/>
                                          </p:val>
                                        </p:tav>
                                        <p:tav tm="100000">
                                          <p:val>
                                            <p:strVal val="#ppt_w"/>
                                          </p:val>
                                        </p:tav>
                                      </p:tavLst>
                                    </p:anim>
                                    <p:anim calcmode="lin" valueType="num">
                                      <p:cBhvr>
                                        <p:cTn id="206" dur="500" fill="hold"/>
                                        <p:tgtEl>
                                          <p:spTgt spid="137"/>
                                        </p:tgtEl>
                                        <p:attrNameLst>
                                          <p:attrName>ppt_h</p:attrName>
                                        </p:attrNameLst>
                                      </p:cBhvr>
                                      <p:tavLst>
                                        <p:tav tm="0">
                                          <p:val>
                                            <p:fltVal val="0"/>
                                          </p:val>
                                        </p:tav>
                                        <p:tav tm="100000">
                                          <p:val>
                                            <p:strVal val="#ppt_h"/>
                                          </p:val>
                                        </p:tav>
                                      </p:tavLst>
                                    </p:anim>
                                    <p:animEffect transition="in" filter="fade">
                                      <p:cBhvr>
                                        <p:cTn id="207" dur="500"/>
                                        <p:tgtEl>
                                          <p:spTgt spid="137"/>
                                        </p:tgtEl>
                                      </p:cBhvr>
                                    </p:animEffect>
                                  </p:childTnLst>
                                </p:cTn>
                              </p:par>
                              <p:par>
                                <p:cTn id="208" presetID="53" presetClass="entr" presetSubtype="16" fill="hold" grpId="0" nodeType="withEffect">
                                  <p:stCondLst>
                                    <p:cond delay="250"/>
                                  </p:stCondLst>
                                  <p:childTnLst>
                                    <p:set>
                                      <p:cBhvr>
                                        <p:cTn id="209" dur="1" fill="hold">
                                          <p:stCondLst>
                                            <p:cond delay="0"/>
                                          </p:stCondLst>
                                        </p:cTn>
                                        <p:tgtEl>
                                          <p:spTgt spid="138"/>
                                        </p:tgtEl>
                                        <p:attrNameLst>
                                          <p:attrName>style.visibility</p:attrName>
                                        </p:attrNameLst>
                                      </p:cBhvr>
                                      <p:to>
                                        <p:strVal val="visible"/>
                                      </p:to>
                                    </p:set>
                                    <p:anim calcmode="lin" valueType="num">
                                      <p:cBhvr>
                                        <p:cTn id="210" dur="500" fill="hold"/>
                                        <p:tgtEl>
                                          <p:spTgt spid="138"/>
                                        </p:tgtEl>
                                        <p:attrNameLst>
                                          <p:attrName>ppt_w</p:attrName>
                                        </p:attrNameLst>
                                      </p:cBhvr>
                                      <p:tavLst>
                                        <p:tav tm="0">
                                          <p:val>
                                            <p:fltVal val="0"/>
                                          </p:val>
                                        </p:tav>
                                        <p:tav tm="100000">
                                          <p:val>
                                            <p:strVal val="#ppt_w"/>
                                          </p:val>
                                        </p:tav>
                                      </p:tavLst>
                                    </p:anim>
                                    <p:anim calcmode="lin" valueType="num">
                                      <p:cBhvr>
                                        <p:cTn id="211" dur="500" fill="hold"/>
                                        <p:tgtEl>
                                          <p:spTgt spid="138"/>
                                        </p:tgtEl>
                                        <p:attrNameLst>
                                          <p:attrName>ppt_h</p:attrName>
                                        </p:attrNameLst>
                                      </p:cBhvr>
                                      <p:tavLst>
                                        <p:tav tm="0">
                                          <p:val>
                                            <p:fltVal val="0"/>
                                          </p:val>
                                        </p:tav>
                                        <p:tav tm="100000">
                                          <p:val>
                                            <p:strVal val="#ppt_h"/>
                                          </p:val>
                                        </p:tav>
                                      </p:tavLst>
                                    </p:anim>
                                    <p:animEffect transition="in" filter="fade">
                                      <p:cBhvr>
                                        <p:cTn id="212" dur="500"/>
                                        <p:tgtEl>
                                          <p:spTgt spid="138"/>
                                        </p:tgtEl>
                                      </p:cBhvr>
                                    </p:animEffect>
                                  </p:childTnLst>
                                </p:cTn>
                              </p:par>
                              <p:par>
                                <p:cTn id="213" presetID="53" presetClass="entr" presetSubtype="16" fill="hold" grpId="0" nodeType="withEffect">
                                  <p:stCondLst>
                                    <p:cond delay="0"/>
                                  </p:stCondLst>
                                  <p:childTnLst>
                                    <p:set>
                                      <p:cBhvr>
                                        <p:cTn id="214" dur="1" fill="hold">
                                          <p:stCondLst>
                                            <p:cond delay="0"/>
                                          </p:stCondLst>
                                        </p:cTn>
                                        <p:tgtEl>
                                          <p:spTgt spid="139"/>
                                        </p:tgtEl>
                                        <p:attrNameLst>
                                          <p:attrName>style.visibility</p:attrName>
                                        </p:attrNameLst>
                                      </p:cBhvr>
                                      <p:to>
                                        <p:strVal val="visible"/>
                                      </p:to>
                                    </p:set>
                                    <p:anim calcmode="lin" valueType="num">
                                      <p:cBhvr>
                                        <p:cTn id="215" dur="500" fill="hold"/>
                                        <p:tgtEl>
                                          <p:spTgt spid="139"/>
                                        </p:tgtEl>
                                        <p:attrNameLst>
                                          <p:attrName>ppt_w</p:attrName>
                                        </p:attrNameLst>
                                      </p:cBhvr>
                                      <p:tavLst>
                                        <p:tav tm="0">
                                          <p:val>
                                            <p:fltVal val="0"/>
                                          </p:val>
                                        </p:tav>
                                        <p:tav tm="100000">
                                          <p:val>
                                            <p:strVal val="#ppt_w"/>
                                          </p:val>
                                        </p:tav>
                                      </p:tavLst>
                                    </p:anim>
                                    <p:anim calcmode="lin" valueType="num">
                                      <p:cBhvr>
                                        <p:cTn id="216" dur="500" fill="hold"/>
                                        <p:tgtEl>
                                          <p:spTgt spid="139"/>
                                        </p:tgtEl>
                                        <p:attrNameLst>
                                          <p:attrName>ppt_h</p:attrName>
                                        </p:attrNameLst>
                                      </p:cBhvr>
                                      <p:tavLst>
                                        <p:tav tm="0">
                                          <p:val>
                                            <p:fltVal val="0"/>
                                          </p:val>
                                        </p:tav>
                                        <p:tav tm="100000">
                                          <p:val>
                                            <p:strVal val="#ppt_h"/>
                                          </p:val>
                                        </p:tav>
                                      </p:tavLst>
                                    </p:anim>
                                    <p:animEffect transition="in" filter="fade">
                                      <p:cBhvr>
                                        <p:cTn id="217" dur="500"/>
                                        <p:tgtEl>
                                          <p:spTgt spid="139"/>
                                        </p:tgtEl>
                                      </p:cBhvr>
                                    </p:animEffect>
                                  </p:childTnLst>
                                </p:cTn>
                              </p:par>
                              <p:par>
                                <p:cTn id="218" presetID="53" presetClass="entr" presetSubtype="16" fill="hold" grpId="0" nodeType="withEffect">
                                  <p:stCondLst>
                                    <p:cond delay="0"/>
                                  </p:stCondLst>
                                  <p:childTnLst>
                                    <p:set>
                                      <p:cBhvr>
                                        <p:cTn id="219" dur="1" fill="hold">
                                          <p:stCondLst>
                                            <p:cond delay="0"/>
                                          </p:stCondLst>
                                        </p:cTn>
                                        <p:tgtEl>
                                          <p:spTgt spid="140"/>
                                        </p:tgtEl>
                                        <p:attrNameLst>
                                          <p:attrName>style.visibility</p:attrName>
                                        </p:attrNameLst>
                                      </p:cBhvr>
                                      <p:to>
                                        <p:strVal val="visible"/>
                                      </p:to>
                                    </p:set>
                                    <p:anim calcmode="lin" valueType="num">
                                      <p:cBhvr>
                                        <p:cTn id="220" dur="500" fill="hold"/>
                                        <p:tgtEl>
                                          <p:spTgt spid="140"/>
                                        </p:tgtEl>
                                        <p:attrNameLst>
                                          <p:attrName>ppt_w</p:attrName>
                                        </p:attrNameLst>
                                      </p:cBhvr>
                                      <p:tavLst>
                                        <p:tav tm="0">
                                          <p:val>
                                            <p:fltVal val="0"/>
                                          </p:val>
                                        </p:tav>
                                        <p:tav tm="100000">
                                          <p:val>
                                            <p:strVal val="#ppt_w"/>
                                          </p:val>
                                        </p:tav>
                                      </p:tavLst>
                                    </p:anim>
                                    <p:anim calcmode="lin" valueType="num">
                                      <p:cBhvr>
                                        <p:cTn id="221" dur="500" fill="hold"/>
                                        <p:tgtEl>
                                          <p:spTgt spid="140"/>
                                        </p:tgtEl>
                                        <p:attrNameLst>
                                          <p:attrName>ppt_h</p:attrName>
                                        </p:attrNameLst>
                                      </p:cBhvr>
                                      <p:tavLst>
                                        <p:tav tm="0">
                                          <p:val>
                                            <p:fltVal val="0"/>
                                          </p:val>
                                        </p:tav>
                                        <p:tav tm="100000">
                                          <p:val>
                                            <p:strVal val="#ppt_h"/>
                                          </p:val>
                                        </p:tav>
                                      </p:tavLst>
                                    </p:anim>
                                    <p:animEffect transition="in" filter="fade">
                                      <p:cBhvr>
                                        <p:cTn id="222" dur="500"/>
                                        <p:tgtEl>
                                          <p:spTgt spid="140"/>
                                        </p:tgtEl>
                                      </p:cBhvr>
                                    </p:animEffect>
                                  </p:childTnLst>
                                </p:cTn>
                              </p:par>
                              <p:par>
                                <p:cTn id="223" presetID="53" presetClass="entr" presetSubtype="16" fill="hold" grpId="0" nodeType="withEffect">
                                  <p:stCondLst>
                                    <p:cond delay="1000"/>
                                  </p:stCondLst>
                                  <p:childTnLst>
                                    <p:set>
                                      <p:cBhvr>
                                        <p:cTn id="224" dur="1" fill="hold">
                                          <p:stCondLst>
                                            <p:cond delay="0"/>
                                          </p:stCondLst>
                                        </p:cTn>
                                        <p:tgtEl>
                                          <p:spTgt spid="141"/>
                                        </p:tgtEl>
                                        <p:attrNameLst>
                                          <p:attrName>style.visibility</p:attrName>
                                        </p:attrNameLst>
                                      </p:cBhvr>
                                      <p:to>
                                        <p:strVal val="visible"/>
                                      </p:to>
                                    </p:set>
                                    <p:anim calcmode="lin" valueType="num">
                                      <p:cBhvr>
                                        <p:cTn id="225" dur="500" fill="hold"/>
                                        <p:tgtEl>
                                          <p:spTgt spid="141"/>
                                        </p:tgtEl>
                                        <p:attrNameLst>
                                          <p:attrName>ppt_w</p:attrName>
                                        </p:attrNameLst>
                                      </p:cBhvr>
                                      <p:tavLst>
                                        <p:tav tm="0">
                                          <p:val>
                                            <p:fltVal val="0"/>
                                          </p:val>
                                        </p:tav>
                                        <p:tav tm="100000">
                                          <p:val>
                                            <p:strVal val="#ppt_w"/>
                                          </p:val>
                                        </p:tav>
                                      </p:tavLst>
                                    </p:anim>
                                    <p:anim calcmode="lin" valueType="num">
                                      <p:cBhvr>
                                        <p:cTn id="226" dur="500" fill="hold"/>
                                        <p:tgtEl>
                                          <p:spTgt spid="141"/>
                                        </p:tgtEl>
                                        <p:attrNameLst>
                                          <p:attrName>ppt_h</p:attrName>
                                        </p:attrNameLst>
                                      </p:cBhvr>
                                      <p:tavLst>
                                        <p:tav tm="0">
                                          <p:val>
                                            <p:fltVal val="0"/>
                                          </p:val>
                                        </p:tav>
                                        <p:tav tm="100000">
                                          <p:val>
                                            <p:strVal val="#ppt_h"/>
                                          </p:val>
                                        </p:tav>
                                      </p:tavLst>
                                    </p:anim>
                                    <p:animEffect transition="in" filter="fade">
                                      <p:cBhvr>
                                        <p:cTn id="227" dur="500"/>
                                        <p:tgtEl>
                                          <p:spTgt spid="1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55" grpId="0" animBg="1"/>
      <p:bldP spid="56" grpId="0" animBg="1"/>
      <p:bldP spid="57" grpId="0" animBg="1"/>
      <p:bldP spid="58" grpId="0" animBg="1"/>
      <p:bldP spid="59" grpId="0" animBg="1"/>
      <p:bldP spid="60" grpId="0" animBg="1"/>
      <p:bldP spid="61" grpId="0" animBg="1"/>
      <p:bldP spid="62" grpId="0" animBg="1"/>
      <p:bldP spid="90" grpId="0" animBg="1"/>
      <p:bldP spid="108" grpId="0" animBg="1"/>
      <p:bldP spid="109" grpId="0" animBg="1"/>
      <p:bldP spid="110" grpId="0" animBg="1"/>
      <p:bldP spid="111" grpId="0" animBg="1"/>
      <p:bldP spid="112" grpId="0" animBg="1"/>
      <p:bldP spid="113" grpId="0" animBg="1"/>
      <p:bldP spid="114" grpId="0" animBg="1"/>
      <p:bldP spid="115" grpId="0" animBg="1"/>
      <p:bldP spid="116" grpId="0" animBg="1"/>
      <p:bldP spid="117" grpId="0" animBg="1"/>
      <p:bldP spid="118" grpId="0" animBg="1"/>
      <p:bldP spid="119" grpId="0" animBg="1"/>
      <p:bldP spid="120" grpId="0" animBg="1"/>
      <p:bldP spid="121" grpId="0" animBg="1"/>
      <p:bldP spid="122" grpId="0" animBg="1"/>
      <p:bldP spid="123" grpId="0" animBg="1"/>
      <p:bldP spid="124" grpId="0" animBg="1"/>
      <p:bldP spid="125" grpId="0" animBg="1"/>
      <p:bldP spid="126" grpId="0" animBg="1"/>
      <p:bldP spid="127" grpId="0" animBg="1"/>
      <p:bldP spid="128" grpId="0" animBg="1"/>
      <p:bldP spid="129" grpId="0" animBg="1"/>
      <p:bldP spid="130" grpId="0" animBg="1"/>
      <p:bldP spid="131" grpId="0" animBg="1"/>
      <p:bldP spid="132" grpId="0" animBg="1"/>
      <p:bldP spid="133" grpId="0" animBg="1"/>
      <p:bldP spid="134" grpId="0" animBg="1"/>
      <p:bldP spid="135" grpId="0" animBg="1"/>
      <p:bldP spid="136" grpId="0" animBg="1"/>
      <p:bldP spid="137" grpId="0" animBg="1"/>
      <p:bldP spid="138" grpId="0" animBg="1"/>
      <p:bldP spid="139" grpId="0" animBg="1"/>
      <p:bldP spid="140" grpId="0" animBg="1"/>
      <p:bldP spid="141"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20"/>
          <p:cNvSpPr>
            <a:spLocks noGrp="1"/>
          </p:cNvSpPr>
          <p:nvPr>
            <p:ph type="title"/>
          </p:nvPr>
        </p:nvSpPr>
        <p:spPr>
          <a:xfrm>
            <a:off x="269242" y="289515"/>
            <a:ext cx="11662784" cy="649938"/>
          </a:xfrm>
        </p:spPr>
        <p:txBody>
          <a:bodyPr/>
          <a:lstStyle/>
          <a:p>
            <a:pPr lvl="0"/>
            <a:r>
              <a:rPr lang="en-US" dirty="0"/>
              <a:t>The Modern Data Estate</a:t>
            </a:r>
          </a:p>
        </p:txBody>
      </p:sp>
      <p:sp>
        <p:nvSpPr>
          <p:cNvPr id="85" name="Text Placeholder 84">
            <a:extLst>
              <a:ext uri="{FF2B5EF4-FFF2-40B4-BE49-F238E27FC236}">
                <a16:creationId xmlns:a16="http://schemas.microsoft.com/office/drawing/2014/main" id="{FAB8985B-F582-4507-81B3-B98F377A6BE9}"/>
              </a:ext>
            </a:extLst>
          </p:cNvPr>
          <p:cNvSpPr>
            <a:spLocks noGrp="1"/>
          </p:cNvSpPr>
          <p:nvPr>
            <p:ph type="body" sz="quarter" idx="11"/>
          </p:nvPr>
        </p:nvSpPr>
        <p:spPr>
          <a:xfrm>
            <a:off x="808047" y="4466731"/>
            <a:ext cx="2868929" cy="2269852"/>
          </a:xfrm>
        </p:spPr>
        <p:txBody>
          <a:bodyPr/>
          <a:lstStyle/>
          <a:p>
            <a:pPr marL="0" indent="0" algn="ctr">
              <a:buNone/>
            </a:pPr>
            <a:r>
              <a:rPr lang="en-US" sz="2800" dirty="0"/>
              <a:t>Unified Data</a:t>
            </a:r>
          </a:p>
          <a:p>
            <a:pPr marL="0" indent="0" algn="ctr">
              <a:buNone/>
            </a:pPr>
            <a:endParaRPr lang="en-US" dirty="0">
              <a:solidFill>
                <a:schemeClr val="bg2">
                  <a:lumMod val="50000"/>
                </a:schemeClr>
              </a:solidFill>
            </a:endParaRPr>
          </a:p>
          <a:p>
            <a:pPr marL="0" indent="0" algn="ctr">
              <a:buNone/>
            </a:pPr>
            <a:r>
              <a:rPr lang="en-US" dirty="0">
                <a:solidFill>
                  <a:schemeClr val="bg2">
                    <a:lumMod val="50000"/>
                  </a:schemeClr>
                </a:solidFill>
              </a:rPr>
              <a:t>“We want to integrate and analyze all our data in one place”</a:t>
            </a:r>
          </a:p>
          <a:p>
            <a:pPr marL="0" indent="0" algn="ctr">
              <a:buNone/>
            </a:pPr>
            <a:r>
              <a:rPr lang="en-US" dirty="0">
                <a:solidFill>
                  <a:schemeClr val="bg2">
                    <a:lumMod val="50000"/>
                  </a:schemeClr>
                </a:solidFill>
              </a:rPr>
              <a:t>Modern DW / Data Lake</a:t>
            </a:r>
          </a:p>
        </p:txBody>
      </p:sp>
      <p:sp>
        <p:nvSpPr>
          <p:cNvPr id="56" name="Text Placeholder 55">
            <a:extLst>
              <a:ext uri="{FF2B5EF4-FFF2-40B4-BE49-F238E27FC236}">
                <a16:creationId xmlns:a16="http://schemas.microsoft.com/office/drawing/2014/main" id="{0932592B-135A-4432-BD57-CBE855ABFFD4}"/>
              </a:ext>
            </a:extLst>
          </p:cNvPr>
          <p:cNvSpPr>
            <a:spLocks noGrp="1"/>
          </p:cNvSpPr>
          <p:nvPr>
            <p:ph type="body" sz="quarter" idx="12"/>
          </p:nvPr>
        </p:nvSpPr>
        <p:spPr>
          <a:xfrm>
            <a:off x="8079288" y="4466731"/>
            <a:ext cx="3442451" cy="1923604"/>
          </a:xfrm>
        </p:spPr>
        <p:txBody>
          <a:bodyPr/>
          <a:lstStyle/>
          <a:p>
            <a:pPr marL="0" indent="0" algn="ctr">
              <a:buNone/>
            </a:pPr>
            <a:r>
              <a:rPr lang="en-US" sz="2800" dirty="0"/>
              <a:t>Advanced Analytics</a:t>
            </a:r>
          </a:p>
          <a:p>
            <a:pPr marL="0" lvl="3" indent="0" algn="ctr">
              <a:spcAft>
                <a:spcPts val="300"/>
              </a:spcAft>
              <a:buNone/>
            </a:pPr>
            <a:endParaRPr lang="en-US" sz="2000" dirty="0">
              <a:solidFill>
                <a:schemeClr val="bg2">
                  <a:lumMod val="50000"/>
                </a:schemeClr>
              </a:solidFill>
            </a:endParaRPr>
          </a:p>
          <a:p>
            <a:pPr marL="0" lvl="3" indent="0" algn="ctr">
              <a:spcAft>
                <a:spcPts val="300"/>
              </a:spcAft>
              <a:buNone/>
            </a:pPr>
            <a:r>
              <a:rPr lang="en-US" sz="2000" dirty="0">
                <a:solidFill>
                  <a:schemeClr val="bg2">
                    <a:lumMod val="50000"/>
                  </a:schemeClr>
                </a:solidFill>
              </a:rPr>
              <a:t>“We need to apply intelligence to our data so we can learn and predict”</a:t>
            </a:r>
          </a:p>
        </p:txBody>
      </p:sp>
      <p:sp>
        <p:nvSpPr>
          <p:cNvPr id="57" name="Text Placeholder 56">
            <a:extLst>
              <a:ext uri="{FF2B5EF4-FFF2-40B4-BE49-F238E27FC236}">
                <a16:creationId xmlns:a16="http://schemas.microsoft.com/office/drawing/2014/main" id="{24C04F15-D2D6-42D0-ADEA-55E10015D104}"/>
              </a:ext>
            </a:extLst>
          </p:cNvPr>
          <p:cNvSpPr>
            <a:spLocks noGrp="1"/>
          </p:cNvSpPr>
          <p:nvPr>
            <p:ph type="body" sz="quarter" idx="13"/>
          </p:nvPr>
        </p:nvSpPr>
        <p:spPr>
          <a:xfrm>
            <a:off x="4124258" y="4466731"/>
            <a:ext cx="3820439" cy="1962076"/>
          </a:xfrm>
        </p:spPr>
        <p:txBody>
          <a:bodyPr/>
          <a:lstStyle/>
          <a:p>
            <a:pPr marL="0" indent="0" algn="ctr">
              <a:buNone/>
            </a:pPr>
            <a:r>
              <a:rPr lang="en-US" sz="2800" dirty="0"/>
              <a:t>Real-time Analytics</a:t>
            </a:r>
          </a:p>
          <a:p>
            <a:pPr marL="0" indent="0" algn="ctr">
              <a:buNone/>
            </a:pPr>
            <a:endParaRPr lang="en-US" dirty="0">
              <a:solidFill>
                <a:schemeClr val="bg2">
                  <a:lumMod val="50000"/>
                </a:schemeClr>
              </a:solidFill>
            </a:endParaRPr>
          </a:p>
          <a:p>
            <a:pPr marL="0" indent="0" algn="ctr">
              <a:buNone/>
            </a:pPr>
            <a:r>
              <a:rPr lang="en-US" dirty="0">
                <a:solidFill>
                  <a:schemeClr val="bg2">
                    <a:lumMod val="50000"/>
                  </a:schemeClr>
                </a:solidFill>
              </a:rPr>
              <a:t>“We need to get insights from our data streams in real time”</a:t>
            </a:r>
          </a:p>
          <a:p>
            <a:pPr marL="0" indent="0" algn="ctr">
              <a:buNone/>
            </a:pPr>
            <a:r>
              <a:rPr lang="en-US" dirty="0">
                <a:solidFill>
                  <a:schemeClr val="bg2">
                    <a:lumMod val="50000"/>
                  </a:schemeClr>
                </a:solidFill>
              </a:rPr>
              <a:t>Stream Processing</a:t>
            </a:r>
          </a:p>
        </p:txBody>
      </p:sp>
      <p:sp>
        <p:nvSpPr>
          <p:cNvPr id="20" name="Oval 19"/>
          <p:cNvSpPr/>
          <p:nvPr/>
        </p:nvSpPr>
        <p:spPr>
          <a:xfrm>
            <a:off x="9220399" y="3148420"/>
            <a:ext cx="1160227" cy="113955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9" name="Oval 18"/>
          <p:cNvSpPr/>
          <p:nvPr/>
        </p:nvSpPr>
        <p:spPr>
          <a:xfrm>
            <a:off x="1636469" y="3158819"/>
            <a:ext cx="1212087" cy="1163159"/>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3" name="Freeform 32"/>
          <p:cNvSpPr/>
          <p:nvPr/>
        </p:nvSpPr>
        <p:spPr>
          <a:xfrm>
            <a:off x="9251598" y="3499913"/>
            <a:ext cx="357893" cy="440486"/>
          </a:xfrm>
          <a:custGeom>
            <a:avLst/>
            <a:gdLst>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1744872 w 3489743"/>
              <a:gd name="connsiteY24" fmla="*/ 256767 h 4475775"/>
              <a:gd name="connsiteX25" fmla="*/ 540488 w 3489743"/>
              <a:gd name="connsiteY25" fmla="*/ 610251 h 4475775"/>
              <a:gd name="connsiteX26" fmla="*/ 1744872 w 3489743"/>
              <a:gd name="connsiteY26" fmla="*/ 963735 h 4475775"/>
              <a:gd name="connsiteX27" fmla="*/ 2949256 w 3489743"/>
              <a:gd name="connsiteY27" fmla="*/ 610251 h 4475775"/>
              <a:gd name="connsiteX28" fmla="*/ 1744872 w 3489743"/>
              <a:gd name="connsiteY28" fmla="*/ 256767 h 4475775"/>
              <a:gd name="connsiteX29" fmla="*/ 1744871 w 3489743"/>
              <a:gd name="connsiteY29" fmla="*/ 0 h 4475775"/>
              <a:gd name="connsiteX30" fmla="*/ 3480733 w 3489743"/>
              <a:gd name="connsiteY30" fmla="*/ 638982 h 4475775"/>
              <a:gd name="connsiteX31" fmla="*/ 3487076 w 3489743"/>
              <a:gd name="connsiteY31" fmla="*/ 690223 h 4475775"/>
              <a:gd name="connsiteX32" fmla="*/ 3489741 w 3489743"/>
              <a:gd name="connsiteY32" fmla="*/ 690223 h 4475775"/>
              <a:gd name="connsiteX33" fmla="*/ 3489741 w 3489743"/>
              <a:gd name="connsiteY33" fmla="*/ 711755 h 4475775"/>
              <a:gd name="connsiteX34" fmla="*/ 3489741 w 3489743"/>
              <a:gd name="connsiteY34" fmla="*/ 1865194 h 4475775"/>
              <a:gd name="connsiteX35" fmla="*/ 3489742 w 3489743"/>
              <a:gd name="connsiteY35" fmla="*/ 1865195 h 4475775"/>
              <a:gd name="connsiteX36" fmla="*/ 3489742 w 3489743"/>
              <a:gd name="connsiteY36" fmla="*/ 2439566 h 4475775"/>
              <a:gd name="connsiteX37" fmla="*/ 3452256 w 3489743"/>
              <a:gd name="connsiteY37" fmla="*/ 2470984 h 4475775"/>
              <a:gd name="connsiteX38" fmla="*/ 2991530 w 3489743"/>
              <a:gd name="connsiteY38" fmla="*/ 2602954 h 4475775"/>
              <a:gd name="connsiteX39" fmla="*/ 2391168 w 3489743"/>
              <a:gd name="connsiteY39" fmla="*/ 2327764 h 4475775"/>
              <a:gd name="connsiteX40" fmla="*/ 2360503 w 3489743"/>
              <a:gd name="connsiteY40" fmla="*/ 2259449 h 4475775"/>
              <a:gd name="connsiteX41" fmla="*/ 2329837 w 3489743"/>
              <a:gd name="connsiteY41" fmla="*/ 2327764 h 4475775"/>
              <a:gd name="connsiteX42" fmla="*/ 1729475 w 3489743"/>
              <a:gd name="connsiteY42" fmla="*/ 2602954 h 4475775"/>
              <a:gd name="connsiteX43" fmla="*/ 1129113 w 3489743"/>
              <a:gd name="connsiteY43" fmla="*/ 2327764 h 4475775"/>
              <a:gd name="connsiteX44" fmla="*/ 1113843 w 3489743"/>
              <a:gd name="connsiteY44" fmla="*/ 2293745 h 4475775"/>
              <a:gd name="connsiteX45" fmla="*/ 1098572 w 3489743"/>
              <a:gd name="connsiteY45" fmla="*/ 2327764 h 4475775"/>
              <a:gd name="connsiteX46" fmla="*/ 498210 w 3489743"/>
              <a:gd name="connsiteY46" fmla="*/ 2602954 h 4475775"/>
              <a:gd name="connsiteX47" fmla="*/ 37484 w 3489743"/>
              <a:gd name="connsiteY47" fmla="*/ 2470984 h 4475775"/>
              <a:gd name="connsiteX48" fmla="*/ 0 w 3489743"/>
              <a:gd name="connsiteY48" fmla="*/ 2439567 h 4475775"/>
              <a:gd name="connsiteX49" fmla="*/ 0 w 3489743"/>
              <a:gd name="connsiteY49" fmla="*/ 1865193 h 4475775"/>
              <a:gd name="connsiteX50" fmla="*/ 2 w 3489743"/>
              <a:gd name="connsiteY50" fmla="*/ 1865191 h 4475775"/>
              <a:gd name="connsiteX51" fmla="*/ 2 w 3489743"/>
              <a:gd name="connsiteY51" fmla="*/ 711763 h 4475775"/>
              <a:gd name="connsiteX52" fmla="*/ 1 w 3489743"/>
              <a:gd name="connsiteY52" fmla="*/ 711755 h 4475775"/>
              <a:gd name="connsiteX53" fmla="*/ 2 w 3489743"/>
              <a:gd name="connsiteY53" fmla="*/ 711747 h 4475775"/>
              <a:gd name="connsiteX54" fmla="*/ 9010 w 3489743"/>
              <a:gd name="connsiteY54" fmla="*/ 638982 h 4475775"/>
              <a:gd name="connsiteX55" fmla="*/ 1744871 w 3489743"/>
              <a:gd name="connsiteY55" fmla="*/ 0 h 4475775"/>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2360504 w 3489743"/>
              <a:gd name="connsiteY24" fmla="*/ 2523946 h 4475775"/>
              <a:gd name="connsiteX25" fmla="*/ 1744872 w 3489743"/>
              <a:gd name="connsiteY25" fmla="*/ 256767 h 4475775"/>
              <a:gd name="connsiteX26" fmla="*/ 540488 w 3489743"/>
              <a:gd name="connsiteY26" fmla="*/ 610251 h 4475775"/>
              <a:gd name="connsiteX27" fmla="*/ 1744872 w 3489743"/>
              <a:gd name="connsiteY27" fmla="*/ 963735 h 4475775"/>
              <a:gd name="connsiteX28" fmla="*/ 2949256 w 3489743"/>
              <a:gd name="connsiteY28" fmla="*/ 610251 h 4475775"/>
              <a:gd name="connsiteX29" fmla="*/ 1744872 w 3489743"/>
              <a:gd name="connsiteY29" fmla="*/ 256767 h 4475775"/>
              <a:gd name="connsiteX30" fmla="*/ 1744871 w 3489743"/>
              <a:gd name="connsiteY30" fmla="*/ 0 h 4475775"/>
              <a:gd name="connsiteX31" fmla="*/ 3480733 w 3489743"/>
              <a:gd name="connsiteY31" fmla="*/ 638982 h 4475775"/>
              <a:gd name="connsiteX32" fmla="*/ 3487076 w 3489743"/>
              <a:gd name="connsiteY32" fmla="*/ 690223 h 4475775"/>
              <a:gd name="connsiteX33" fmla="*/ 3489741 w 3489743"/>
              <a:gd name="connsiteY33" fmla="*/ 690223 h 4475775"/>
              <a:gd name="connsiteX34" fmla="*/ 3489741 w 3489743"/>
              <a:gd name="connsiteY34" fmla="*/ 711755 h 4475775"/>
              <a:gd name="connsiteX35" fmla="*/ 3489741 w 3489743"/>
              <a:gd name="connsiteY35" fmla="*/ 1865194 h 4475775"/>
              <a:gd name="connsiteX36" fmla="*/ 3489742 w 3489743"/>
              <a:gd name="connsiteY36" fmla="*/ 2439566 h 4475775"/>
              <a:gd name="connsiteX37" fmla="*/ 3452256 w 3489743"/>
              <a:gd name="connsiteY37" fmla="*/ 2470984 h 4475775"/>
              <a:gd name="connsiteX38" fmla="*/ 2991530 w 3489743"/>
              <a:gd name="connsiteY38" fmla="*/ 2602954 h 4475775"/>
              <a:gd name="connsiteX39" fmla="*/ 2391168 w 3489743"/>
              <a:gd name="connsiteY39" fmla="*/ 2327764 h 4475775"/>
              <a:gd name="connsiteX40" fmla="*/ 2360503 w 3489743"/>
              <a:gd name="connsiteY40" fmla="*/ 2259449 h 4475775"/>
              <a:gd name="connsiteX41" fmla="*/ 2329837 w 3489743"/>
              <a:gd name="connsiteY41" fmla="*/ 2327764 h 4475775"/>
              <a:gd name="connsiteX42" fmla="*/ 1729475 w 3489743"/>
              <a:gd name="connsiteY42" fmla="*/ 2602954 h 4475775"/>
              <a:gd name="connsiteX43" fmla="*/ 1129113 w 3489743"/>
              <a:gd name="connsiteY43" fmla="*/ 2327764 h 4475775"/>
              <a:gd name="connsiteX44" fmla="*/ 1113843 w 3489743"/>
              <a:gd name="connsiteY44" fmla="*/ 2293745 h 4475775"/>
              <a:gd name="connsiteX45" fmla="*/ 1098572 w 3489743"/>
              <a:gd name="connsiteY45" fmla="*/ 2327764 h 4475775"/>
              <a:gd name="connsiteX46" fmla="*/ 498210 w 3489743"/>
              <a:gd name="connsiteY46" fmla="*/ 2602954 h 4475775"/>
              <a:gd name="connsiteX47" fmla="*/ 37484 w 3489743"/>
              <a:gd name="connsiteY47" fmla="*/ 2470984 h 4475775"/>
              <a:gd name="connsiteX48" fmla="*/ 0 w 3489743"/>
              <a:gd name="connsiteY48" fmla="*/ 2439567 h 4475775"/>
              <a:gd name="connsiteX49" fmla="*/ 0 w 3489743"/>
              <a:gd name="connsiteY49" fmla="*/ 1865193 h 4475775"/>
              <a:gd name="connsiteX50" fmla="*/ 2 w 3489743"/>
              <a:gd name="connsiteY50" fmla="*/ 1865191 h 4475775"/>
              <a:gd name="connsiteX51" fmla="*/ 2 w 3489743"/>
              <a:gd name="connsiteY51" fmla="*/ 711763 h 4475775"/>
              <a:gd name="connsiteX52" fmla="*/ 1 w 3489743"/>
              <a:gd name="connsiteY52" fmla="*/ 711755 h 4475775"/>
              <a:gd name="connsiteX53" fmla="*/ 2 w 3489743"/>
              <a:gd name="connsiteY53" fmla="*/ 711747 h 4475775"/>
              <a:gd name="connsiteX54" fmla="*/ 9010 w 3489743"/>
              <a:gd name="connsiteY54" fmla="*/ 638982 h 4475775"/>
              <a:gd name="connsiteX55" fmla="*/ 1744871 w 3489743"/>
              <a:gd name="connsiteY55" fmla="*/ 0 h 4475775"/>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2360504 w 3489743"/>
              <a:gd name="connsiteY24" fmla="*/ 2523946 h 4475775"/>
              <a:gd name="connsiteX25" fmla="*/ 1744872 w 3489743"/>
              <a:gd name="connsiteY25" fmla="*/ 256767 h 4475775"/>
              <a:gd name="connsiteX26" fmla="*/ 540488 w 3489743"/>
              <a:gd name="connsiteY26" fmla="*/ 610251 h 4475775"/>
              <a:gd name="connsiteX27" fmla="*/ 1744872 w 3489743"/>
              <a:gd name="connsiteY27" fmla="*/ 963735 h 4475775"/>
              <a:gd name="connsiteX28" fmla="*/ 2949256 w 3489743"/>
              <a:gd name="connsiteY28" fmla="*/ 610251 h 4475775"/>
              <a:gd name="connsiteX29" fmla="*/ 1744872 w 3489743"/>
              <a:gd name="connsiteY29" fmla="*/ 256767 h 4475775"/>
              <a:gd name="connsiteX30" fmla="*/ 1744871 w 3489743"/>
              <a:gd name="connsiteY30" fmla="*/ 0 h 4475775"/>
              <a:gd name="connsiteX31" fmla="*/ 3480733 w 3489743"/>
              <a:gd name="connsiteY31" fmla="*/ 638982 h 4475775"/>
              <a:gd name="connsiteX32" fmla="*/ 3487076 w 3489743"/>
              <a:gd name="connsiteY32" fmla="*/ 690223 h 4475775"/>
              <a:gd name="connsiteX33" fmla="*/ 3489741 w 3489743"/>
              <a:gd name="connsiteY33" fmla="*/ 690223 h 4475775"/>
              <a:gd name="connsiteX34" fmla="*/ 3489741 w 3489743"/>
              <a:gd name="connsiteY34" fmla="*/ 711755 h 4475775"/>
              <a:gd name="connsiteX35" fmla="*/ 3489742 w 3489743"/>
              <a:gd name="connsiteY35" fmla="*/ 2439566 h 4475775"/>
              <a:gd name="connsiteX36" fmla="*/ 3452256 w 3489743"/>
              <a:gd name="connsiteY36" fmla="*/ 2470984 h 4475775"/>
              <a:gd name="connsiteX37" fmla="*/ 2991530 w 3489743"/>
              <a:gd name="connsiteY37" fmla="*/ 2602954 h 4475775"/>
              <a:gd name="connsiteX38" fmla="*/ 2391168 w 3489743"/>
              <a:gd name="connsiteY38" fmla="*/ 2327764 h 4475775"/>
              <a:gd name="connsiteX39" fmla="*/ 2360503 w 3489743"/>
              <a:gd name="connsiteY39" fmla="*/ 2259449 h 4475775"/>
              <a:gd name="connsiteX40" fmla="*/ 2329837 w 3489743"/>
              <a:gd name="connsiteY40" fmla="*/ 2327764 h 4475775"/>
              <a:gd name="connsiteX41" fmla="*/ 1729475 w 3489743"/>
              <a:gd name="connsiteY41" fmla="*/ 2602954 h 4475775"/>
              <a:gd name="connsiteX42" fmla="*/ 1129113 w 3489743"/>
              <a:gd name="connsiteY42" fmla="*/ 2327764 h 4475775"/>
              <a:gd name="connsiteX43" fmla="*/ 1113843 w 3489743"/>
              <a:gd name="connsiteY43" fmla="*/ 2293745 h 4475775"/>
              <a:gd name="connsiteX44" fmla="*/ 1098572 w 3489743"/>
              <a:gd name="connsiteY44" fmla="*/ 2327764 h 4475775"/>
              <a:gd name="connsiteX45" fmla="*/ 498210 w 3489743"/>
              <a:gd name="connsiteY45" fmla="*/ 2602954 h 4475775"/>
              <a:gd name="connsiteX46" fmla="*/ 37484 w 3489743"/>
              <a:gd name="connsiteY46" fmla="*/ 2470984 h 4475775"/>
              <a:gd name="connsiteX47" fmla="*/ 0 w 3489743"/>
              <a:gd name="connsiteY47" fmla="*/ 2439567 h 4475775"/>
              <a:gd name="connsiteX48" fmla="*/ 0 w 3489743"/>
              <a:gd name="connsiteY48" fmla="*/ 1865193 h 4475775"/>
              <a:gd name="connsiteX49" fmla="*/ 2 w 3489743"/>
              <a:gd name="connsiteY49" fmla="*/ 1865191 h 4475775"/>
              <a:gd name="connsiteX50" fmla="*/ 2 w 3489743"/>
              <a:gd name="connsiteY50" fmla="*/ 711763 h 4475775"/>
              <a:gd name="connsiteX51" fmla="*/ 1 w 3489743"/>
              <a:gd name="connsiteY51" fmla="*/ 711755 h 4475775"/>
              <a:gd name="connsiteX52" fmla="*/ 2 w 3489743"/>
              <a:gd name="connsiteY52" fmla="*/ 711747 h 4475775"/>
              <a:gd name="connsiteX53" fmla="*/ 9010 w 3489743"/>
              <a:gd name="connsiteY53" fmla="*/ 638982 h 4475775"/>
              <a:gd name="connsiteX54" fmla="*/ 1744871 w 3489743"/>
              <a:gd name="connsiteY54" fmla="*/ 0 h 4475775"/>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2360504 w 3489743"/>
              <a:gd name="connsiteY24" fmla="*/ 2523946 h 4475775"/>
              <a:gd name="connsiteX25" fmla="*/ 1744872 w 3489743"/>
              <a:gd name="connsiteY25" fmla="*/ 256767 h 4475775"/>
              <a:gd name="connsiteX26" fmla="*/ 540488 w 3489743"/>
              <a:gd name="connsiteY26" fmla="*/ 610251 h 4475775"/>
              <a:gd name="connsiteX27" fmla="*/ 1744872 w 3489743"/>
              <a:gd name="connsiteY27" fmla="*/ 963735 h 4475775"/>
              <a:gd name="connsiteX28" fmla="*/ 2949256 w 3489743"/>
              <a:gd name="connsiteY28" fmla="*/ 610251 h 4475775"/>
              <a:gd name="connsiteX29" fmla="*/ 1744872 w 3489743"/>
              <a:gd name="connsiteY29" fmla="*/ 256767 h 4475775"/>
              <a:gd name="connsiteX30" fmla="*/ 1744871 w 3489743"/>
              <a:gd name="connsiteY30" fmla="*/ 0 h 4475775"/>
              <a:gd name="connsiteX31" fmla="*/ 3480733 w 3489743"/>
              <a:gd name="connsiteY31" fmla="*/ 638982 h 4475775"/>
              <a:gd name="connsiteX32" fmla="*/ 3487076 w 3489743"/>
              <a:gd name="connsiteY32" fmla="*/ 690223 h 4475775"/>
              <a:gd name="connsiteX33" fmla="*/ 3489741 w 3489743"/>
              <a:gd name="connsiteY33" fmla="*/ 690223 h 4475775"/>
              <a:gd name="connsiteX34" fmla="*/ 3489741 w 3489743"/>
              <a:gd name="connsiteY34" fmla="*/ 711755 h 4475775"/>
              <a:gd name="connsiteX35" fmla="*/ 3489742 w 3489743"/>
              <a:gd name="connsiteY35" fmla="*/ 2439566 h 4475775"/>
              <a:gd name="connsiteX36" fmla="*/ 3452256 w 3489743"/>
              <a:gd name="connsiteY36" fmla="*/ 2470984 h 4475775"/>
              <a:gd name="connsiteX37" fmla="*/ 2991530 w 3489743"/>
              <a:gd name="connsiteY37" fmla="*/ 2602954 h 4475775"/>
              <a:gd name="connsiteX38" fmla="*/ 2391168 w 3489743"/>
              <a:gd name="connsiteY38" fmla="*/ 2327764 h 4475775"/>
              <a:gd name="connsiteX39" fmla="*/ 2360503 w 3489743"/>
              <a:gd name="connsiteY39" fmla="*/ 2259449 h 4475775"/>
              <a:gd name="connsiteX40" fmla="*/ 2329837 w 3489743"/>
              <a:gd name="connsiteY40" fmla="*/ 2327764 h 4475775"/>
              <a:gd name="connsiteX41" fmla="*/ 1729475 w 3489743"/>
              <a:gd name="connsiteY41" fmla="*/ 2602954 h 4475775"/>
              <a:gd name="connsiteX42" fmla="*/ 1129113 w 3489743"/>
              <a:gd name="connsiteY42" fmla="*/ 2327764 h 4475775"/>
              <a:gd name="connsiteX43" fmla="*/ 1113843 w 3489743"/>
              <a:gd name="connsiteY43" fmla="*/ 2293745 h 4475775"/>
              <a:gd name="connsiteX44" fmla="*/ 1098572 w 3489743"/>
              <a:gd name="connsiteY44" fmla="*/ 2327764 h 4475775"/>
              <a:gd name="connsiteX45" fmla="*/ 498210 w 3489743"/>
              <a:gd name="connsiteY45" fmla="*/ 2602954 h 4475775"/>
              <a:gd name="connsiteX46" fmla="*/ 37484 w 3489743"/>
              <a:gd name="connsiteY46" fmla="*/ 2470984 h 4475775"/>
              <a:gd name="connsiteX47" fmla="*/ 0 w 3489743"/>
              <a:gd name="connsiteY47" fmla="*/ 2439567 h 4475775"/>
              <a:gd name="connsiteX48" fmla="*/ 0 w 3489743"/>
              <a:gd name="connsiteY48" fmla="*/ 1865193 h 4475775"/>
              <a:gd name="connsiteX49" fmla="*/ 2 w 3489743"/>
              <a:gd name="connsiteY49" fmla="*/ 711763 h 4475775"/>
              <a:gd name="connsiteX50" fmla="*/ 1 w 3489743"/>
              <a:gd name="connsiteY50" fmla="*/ 711755 h 4475775"/>
              <a:gd name="connsiteX51" fmla="*/ 2 w 3489743"/>
              <a:gd name="connsiteY51" fmla="*/ 711747 h 4475775"/>
              <a:gd name="connsiteX52" fmla="*/ 9010 w 3489743"/>
              <a:gd name="connsiteY52" fmla="*/ 638982 h 4475775"/>
              <a:gd name="connsiteX53" fmla="*/ 1744871 w 3489743"/>
              <a:gd name="connsiteY53" fmla="*/ 0 h 4475775"/>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2360504 w 3489743"/>
              <a:gd name="connsiteY24" fmla="*/ 2523946 h 4475775"/>
              <a:gd name="connsiteX25" fmla="*/ 1744872 w 3489743"/>
              <a:gd name="connsiteY25" fmla="*/ 256767 h 4475775"/>
              <a:gd name="connsiteX26" fmla="*/ 540488 w 3489743"/>
              <a:gd name="connsiteY26" fmla="*/ 610251 h 4475775"/>
              <a:gd name="connsiteX27" fmla="*/ 1744872 w 3489743"/>
              <a:gd name="connsiteY27" fmla="*/ 963735 h 4475775"/>
              <a:gd name="connsiteX28" fmla="*/ 2949256 w 3489743"/>
              <a:gd name="connsiteY28" fmla="*/ 610251 h 4475775"/>
              <a:gd name="connsiteX29" fmla="*/ 1744872 w 3489743"/>
              <a:gd name="connsiteY29" fmla="*/ 256767 h 4475775"/>
              <a:gd name="connsiteX30" fmla="*/ 1744871 w 3489743"/>
              <a:gd name="connsiteY30" fmla="*/ 0 h 4475775"/>
              <a:gd name="connsiteX31" fmla="*/ 3480733 w 3489743"/>
              <a:gd name="connsiteY31" fmla="*/ 638982 h 4475775"/>
              <a:gd name="connsiteX32" fmla="*/ 3487076 w 3489743"/>
              <a:gd name="connsiteY32" fmla="*/ 690223 h 4475775"/>
              <a:gd name="connsiteX33" fmla="*/ 3489741 w 3489743"/>
              <a:gd name="connsiteY33" fmla="*/ 690223 h 4475775"/>
              <a:gd name="connsiteX34" fmla="*/ 3489741 w 3489743"/>
              <a:gd name="connsiteY34" fmla="*/ 711755 h 4475775"/>
              <a:gd name="connsiteX35" fmla="*/ 3489742 w 3489743"/>
              <a:gd name="connsiteY35" fmla="*/ 2439566 h 4475775"/>
              <a:gd name="connsiteX36" fmla="*/ 3452256 w 3489743"/>
              <a:gd name="connsiteY36" fmla="*/ 2470984 h 4475775"/>
              <a:gd name="connsiteX37" fmla="*/ 2991530 w 3489743"/>
              <a:gd name="connsiteY37" fmla="*/ 2602954 h 4475775"/>
              <a:gd name="connsiteX38" fmla="*/ 2391168 w 3489743"/>
              <a:gd name="connsiteY38" fmla="*/ 2327764 h 4475775"/>
              <a:gd name="connsiteX39" fmla="*/ 2360503 w 3489743"/>
              <a:gd name="connsiteY39" fmla="*/ 2259449 h 4475775"/>
              <a:gd name="connsiteX40" fmla="*/ 2329837 w 3489743"/>
              <a:gd name="connsiteY40" fmla="*/ 2327764 h 4475775"/>
              <a:gd name="connsiteX41" fmla="*/ 1729475 w 3489743"/>
              <a:gd name="connsiteY41" fmla="*/ 2602954 h 4475775"/>
              <a:gd name="connsiteX42" fmla="*/ 1129113 w 3489743"/>
              <a:gd name="connsiteY42" fmla="*/ 2327764 h 4475775"/>
              <a:gd name="connsiteX43" fmla="*/ 1113843 w 3489743"/>
              <a:gd name="connsiteY43" fmla="*/ 2293745 h 4475775"/>
              <a:gd name="connsiteX44" fmla="*/ 1098572 w 3489743"/>
              <a:gd name="connsiteY44" fmla="*/ 2327764 h 4475775"/>
              <a:gd name="connsiteX45" fmla="*/ 498210 w 3489743"/>
              <a:gd name="connsiteY45" fmla="*/ 2602954 h 4475775"/>
              <a:gd name="connsiteX46" fmla="*/ 37484 w 3489743"/>
              <a:gd name="connsiteY46" fmla="*/ 2470984 h 4475775"/>
              <a:gd name="connsiteX47" fmla="*/ 0 w 3489743"/>
              <a:gd name="connsiteY47" fmla="*/ 2439567 h 4475775"/>
              <a:gd name="connsiteX48" fmla="*/ 2 w 3489743"/>
              <a:gd name="connsiteY48" fmla="*/ 711763 h 4475775"/>
              <a:gd name="connsiteX49" fmla="*/ 1 w 3489743"/>
              <a:gd name="connsiteY49" fmla="*/ 711755 h 4475775"/>
              <a:gd name="connsiteX50" fmla="*/ 2 w 3489743"/>
              <a:gd name="connsiteY50" fmla="*/ 711747 h 4475775"/>
              <a:gd name="connsiteX51" fmla="*/ 9010 w 3489743"/>
              <a:gd name="connsiteY51" fmla="*/ 638982 h 4475775"/>
              <a:gd name="connsiteX52" fmla="*/ 1744871 w 3489743"/>
              <a:gd name="connsiteY52" fmla="*/ 0 h 447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3489743" h="4475775">
                <a:moveTo>
                  <a:pt x="2360504" y="2523946"/>
                </a:moveTo>
                <a:lnTo>
                  <a:pt x="2391169" y="2592261"/>
                </a:lnTo>
                <a:cubicBezTo>
                  <a:pt x="2490082" y="2753979"/>
                  <a:pt x="2721644" y="2867451"/>
                  <a:pt x="2991531" y="2867451"/>
                </a:cubicBezTo>
                <a:cubicBezTo>
                  <a:pt x="3171455" y="2867451"/>
                  <a:pt x="3334347" y="2817019"/>
                  <a:pt x="3452257" y="2735481"/>
                </a:cubicBezTo>
                <a:lnTo>
                  <a:pt x="3489742" y="2704064"/>
                </a:lnTo>
                <a:lnTo>
                  <a:pt x="3489742" y="3764012"/>
                </a:lnTo>
                <a:cubicBezTo>
                  <a:pt x="3489742" y="3764015"/>
                  <a:pt x="3489743" y="3764017"/>
                  <a:pt x="3489743" y="3764020"/>
                </a:cubicBezTo>
                <a:cubicBezTo>
                  <a:pt x="3489743" y="3764023"/>
                  <a:pt x="3489742" y="3764025"/>
                  <a:pt x="3489742" y="3764028"/>
                </a:cubicBezTo>
                <a:lnTo>
                  <a:pt x="3489742" y="3785552"/>
                </a:lnTo>
                <a:lnTo>
                  <a:pt x="3487077" y="3785552"/>
                </a:lnTo>
                <a:lnTo>
                  <a:pt x="3480734" y="3836793"/>
                </a:lnTo>
                <a:cubicBezTo>
                  <a:pt x="3391380" y="4195699"/>
                  <a:pt x="2648309" y="4475775"/>
                  <a:pt x="1744873" y="4475775"/>
                </a:cubicBezTo>
                <a:cubicBezTo>
                  <a:pt x="841437" y="4475775"/>
                  <a:pt x="98366" y="4195699"/>
                  <a:pt x="9011" y="3836793"/>
                </a:cubicBezTo>
                <a:lnTo>
                  <a:pt x="2668" y="3785552"/>
                </a:lnTo>
                <a:lnTo>
                  <a:pt x="3" y="3785552"/>
                </a:lnTo>
                <a:lnTo>
                  <a:pt x="3" y="3764020"/>
                </a:lnTo>
                <a:lnTo>
                  <a:pt x="3" y="2704066"/>
                </a:lnTo>
                <a:lnTo>
                  <a:pt x="37485" y="2735481"/>
                </a:lnTo>
                <a:cubicBezTo>
                  <a:pt x="155395" y="2817019"/>
                  <a:pt x="318287" y="2867451"/>
                  <a:pt x="498211" y="2867451"/>
                </a:cubicBezTo>
                <a:cubicBezTo>
                  <a:pt x="768098" y="2867451"/>
                  <a:pt x="999660" y="2753979"/>
                  <a:pt x="1098573" y="2592261"/>
                </a:cubicBezTo>
                <a:lnTo>
                  <a:pt x="1113844" y="2558242"/>
                </a:lnTo>
                <a:lnTo>
                  <a:pt x="1129114" y="2592261"/>
                </a:lnTo>
                <a:cubicBezTo>
                  <a:pt x="1228027" y="2753979"/>
                  <a:pt x="1459589" y="2867451"/>
                  <a:pt x="1729476" y="2867451"/>
                </a:cubicBezTo>
                <a:cubicBezTo>
                  <a:pt x="1999363" y="2867451"/>
                  <a:pt x="2230925" y="2753979"/>
                  <a:pt x="2329838" y="2592261"/>
                </a:cubicBezTo>
                <a:lnTo>
                  <a:pt x="2360504" y="2523946"/>
                </a:lnTo>
                <a:close/>
                <a:moveTo>
                  <a:pt x="1744872" y="256767"/>
                </a:moveTo>
                <a:cubicBezTo>
                  <a:pt x="1079709" y="256767"/>
                  <a:pt x="540488" y="415027"/>
                  <a:pt x="540488" y="610251"/>
                </a:cubicBezTo>
                <a:cubicBezTo>
                  <a:pt x="540488" y="805475"/>
                  <a:pt x="1079709" y="963735"/>
                  <a:pt x="1744872" y="963735"/>
                </a:cubicBezTo>
                <a:cubicBezTo>
                  <a:pt x="2410035" y="963735"/>
                  <a:pt x="2949256" y="805475"/>
                  <a:pt x="2949256" y="610251"/>
                </a:cubicBezTo>
                <a:cubicBezTo>
                  <a:pt x="2949256" y="415027"/>
                  <a:pt x="2410035" y="256767"/>
                  <a:pt x="1744872" y="256767"/>
                </a:cubicBezTo>
                <a:close/>
                <a:moveTo>
                  <a:pt x="1744871" y="0"/>
                </a:moveTo>
                <a:cubicBezTo>
                  <a:pt x="2648307" y="0"/>
                  <a:pt x="3391378" y="280076"/>
                  <a:pt x="3480733" y="638982"/>
                </a:cubicBezTo>
                <a:lnTo>
                  <a:pt x="3487076" y="690223"/>
                </a:lnTo>
                <a:lnTo>
                  <a:pt x="3489741" y="690223"/>
                </a:lnTo>
                <a:lnTo>
                  <a:pt x="3489741" y="711755"/>
                </a:lnTo>
                <a:cubicBezTo>
                  <a:pt x="3489741" y="1287692"/>
                  <a:pt x="3489742" y="1863629"/>
                  <a:pt x="3489742" y="2439566"/>
                </a:cubicBezTo>
                <a:lnTo>
                  <a:pt x="3452256" y="2470984"/>
                </a:lnTo>
                <a:cubicBezTo>
                  <a:pt x="3334346" y="2552522"/>
                  <a:pt x="3171454" y="2602954"/>
                  <a:pt x="2991530" y="2602954"/>
                </a:cubicBezTo>
                <a:cubicBezTo>
                  <a:pt x="2721643" y="2602954"/>
                  <a:pt x="2490081" y="2489482"/>
                  <a:pt x="2391168" y="2327764"/>
                </a:cubicBezTo>
                <a:lnTo>
                  <a:pt x="2360503" y="2259449"/>
                </a:lnTo>
                <a:lnTo>
                  <a:pt x="2329837" y="2327764"/>
                </a:lnTo>
                <a:cubicBezTo>
                  <a:pt x="2230924" y="2489482"/>
                  <a:pt x="1999362" y="2602954"/>
                  <a:pt x="1729475" y="2602954"/>
                </a:cubicBezTo>
                <a:cubicBezTo>
                  <a:pt x="1459588" y="2602954"/>
                  <a:pt x="1228026" y="2489482"/>
                  <a:pt x="1129113" y="2327764"/>
                </a:cubicBezTo>
                <a:lnTo>
                  <a:pt x="1113843" y="2293745"/>
                </a:lnTo>
                <a:lnTo>
                  <a:pt x="1098572" y="2327764"/>
                </a:lnTo>
                <a:cubicBezTo>
                  <a:pt x="999659" y="2489482"/>
                  <a:pt x="768097" y="2602954"/>
                  <a:pt x="498210" y="2602954"/>
                </a:cubicBezTo>
                <a:cubicBezTo>
                  <a:pt x="318286" y="2602954"/>
                  <a:pt x="155394" y="2552522"/>
                  <a:pt x="37484" y="2470984"/>
                </a:cubicBezTo>
                <a:lnTo>
                  <a:pt x="0" y="2439567"/>
                </a:lnTo>
                <a:cubicBezTo>
                  <a:pt x="1" y="1863632"/>
                  <a:pt x="1" y="1287698"/>
                  <a:pt x="2" y="711763"/>
                </a:cubicBezTo>
                <a:cubicBezTo>
                  <a:pt x="2" y="711760"/>
                  <a:pt x="1" y="711758"/>
                  <a:pt x="1" y="711755"/>
                </a:cubicBezTo>
                <a:cubicBezTo>
                  <a:pt x="1" y="711752"/>
                  <a:pt x="2" y="711750"/>
                  <a:pt x="2" y="711747"/>
                </a:cubicBezTo>
                <a:lnTo>
                  <a:pt x="9010" y="638982"/>
                </a:lnTo>
                <a:cubicBezTo>
                  <a:pt x="98364" y="280076"/>
                  <a:pt x="841435" y="0"/>
                  <a:pt x="174487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4" name="Freeform 33"/>
          <p:cNvSpPr/>
          <p:nvPr/>
        </p:nvSpPr>
        <p:spPr bwMode="auto">
          <a:xfrm>
            <a:off x="1777481" y="3499913"/>
            <a:ext cx="354705" cy="436564"/>
          </a:xfrm>
          <a:custGeom>
            <a:avLst/>
            <a:gdLst>
              <a:gd name="connsiteX0" fmla="*/ 737517 w 1455401"/>
              <a:gd name="connsiteY0" fmla="*/ 911351 h 1866625"/>
              <a:gd name="connsiteX1" fmla="*/ 785815 w 1455401"/>
              <a:gd name="connsiteY1" fmla="*/ 937839 h 1866625"/>
              <a:gd name="connsiteX2" fmla="*/ 803471 w 1455401"/>
              <a:gd name="connsiteY2" fmla="*/ 1010286 h 1866625"/>
              <a:gd name="connsiteX3" fmla="*/ 784774 w 1455401"/>
              <a:gd name="connsiteY3" fmla="*/ 1079356 h 1866625"/>
              <a:gd name="connsiteX4" fmla="*/ 735697 w 1455401"/>
              <a:gd name="connsiteY4" fmla="*/ 1105062 h 1866625"/>
              <a:gd name="connsiteX5" fmla="*/ 685192 w 1455401"/>
              <a:gd name="connsiteY5" fmla="*/ 1079616 h 1866625"/>
              <a:gd name="connsiteX6" fmla="*/ 666627 w 1455401"/>
              <a:gd name="connsiteY6" fmla="*/ 1008726 h 1866625"/>
              <a:gd name="connsiteX7" fmla="*/ 685324 w 1455401"/>
              <a:gd name="connsiteY7" fmla="*/ 936797 h 1866625"/>
              <a:gd name="connsiteX8" fmla="*/ 737517 w 1455401"/>
              <a:gd name="connsiteY8" fmla="*/ 911351 h 1866625"/>
              <a:gd name="connsiteX9" fmla="*/ 974881 w 1455401"/>
              <a:gd name="connsiteY9" fmla="*/ 822027 h 1866625"/>
              <a:gd name="connsiteX10" fmla="*/ 974881 w 1455401"/>
              <a:gd name="connsiteY10" fmla="*/ 1194390 h 1866625"/>
              <a:gd name="connsiteX11" fmla="*/ 1215333 w 1455401"/>
              <a:gd name="connsiteY11" fmla="*/ 1194390 h 1866625"/>
              <a:gd name="connsiteX12" fmla="*/ 1215333 w 1455401"/>
              <a:gd name="connsiteY12" fmla="*/ 1106622 h 1866625"/>
              <a:gd name="connsiteX13" fmla="*/ 1087058 w 1455401"/>
              <a:gd name="connsiteY13" fmla="*/ 1106622 h 1866625"/>
              <a:gd name="connsiteX14" fmla="*/ 1087058 w 1455401"/>
              <a:gd name="connsiteY14" fmla="*/ 822027 h 1866625"/>
              <a:gd name="connsiteX15" fmla="*/ 738555 w 1455401"/>
              <a:gd name="connsiteY15" fmla="*/ 815793 h 1866625"/>
              <a:gd name="connsiteX16" fmla="*/ 639361 w 1455401"/>
              <a:gd name="connsiteY16" fmla="*/ 840592 h 1866625"/>
              <a:gd name="connsiteX17" fmla="*/ 571587 w 1455401"/>
              <a:gd name="connsiteY17" fmla="*/ 910832 h 1866625"/>
              <a:gd name="connsiteX18" fmla="*/ 547438 w 1455401"/>
              <a:gd name="connsiteY18" fmla="*/ 1013140 h 1866625"/>
              <a:gd name="connsiteX19" fmla="*/ 571328 w 1455401"/>
              <a:gd name="connsiteY19" fmla="*/ 1110386 h 1866625"/>
              <a:gd name="connsiteX20" fmla="*/ 638192 w 1455401"/>
              <a:gd name="connsiteY20" fmla="*/ 1177121 h 1866625"/>
              <a:gd name="connsiteX21" fmla="*/ 733622 w 1455401"/>
              <a:gd name="connsiteY21" fmla="*/ 1200880 h 1866625"/>
              <a:gd name="connsiteX22" fmla="*/ 776983 w 1455401"/>
              <a:gd name="connsiteY22" fmla="*/ 1196466 h 1866625"/>
              <a:gd name="connsiteX23" fmla="*/ 824244 w 1455401"/>
              <a:gd name="connsiteY23" fmla="*/ 1244504 h 1866625"/>
              <a:gd name="connsiteX24" fmla="*/ 964983 w 1455401"/>
              <a:gd name="connsiteY24" fmla="*/ 1244504 h 1866625"/>
              <a:gd name="connsiteX25" fmla="*/ 866571 w 1455401"/>
              <a:gd name="connsiteY25" fmla="*/ 1149465 h 1866625"/>
              <a:gd name="connsiteX26" fmla="*/ 922399 w 1455401"/>
              <a:gd name="connsiteY26" fmla="*/ 1007169 h 1866625"/>
              <a:gd name="connsiteX27" fmla="*/ 899420 w 1455401"/>
              <a:gd name="connsiteY27" fmla="*/ 907325 h 1866625"/>
              <a:gd name="connsiteX28" fmla="*/ 834241 w 1455401"/>
              <a:gd name="connsiteY28" fmla="*/ 839555 h 1866625"/>
              <a:gd name="connsiteX29" fmla="*/ 738555 w 1455401"/>
              <a:gd name="connsiteY29" fmla="*/ 815793 h 1866625"/>
              <a:gd name="connsiteX30" fmla="*/ 391194 w 1455401"/>
              <a:gd name="connsiteY30" fmla="*/ 815793 h 1866625"/>
              <a:gd name="connsiteX31" fmla="*/ 281097 w 1455401"/>
              <a:gd name="connsiteY31" fmla="*/ 848123 h 1866625"/>
              <a:gd name="connsiteX32" fmla="*/ 240067 w 1455401"/>
              <a:gd name="connsiteY32" fmla="*/ 934462 h 1866625"/>
              <a:gd name="connsiteX33" fmla="*/ 329914 w 1455401"/>
              <a:gd name="connsiteY33" fmla="*/ 1046120 h 1866625"/>
              <a:gd name="connsiteX34" fmla="*/ 367955 w 1455401"/>
              <a:gd name="connsiteY34" fmla="*/ 1062479 h 1866625"/>
              <a:gd name="connsiteX35" fmla="*/ 383276 w 1455401"/>
              <a:gd name="connsiteY35" fmla="*/ 1075330 h 1866625"/>
              <a:gd name="connsiteX36" fmla="*/ 388337 w 1455401"/>
              <a:gd name="connsiteY36" fmla="*/ 1091301 h 1866625"/>
              <a:gd name="connsiteX37" fmla="*/ 378212 w 1455401"/>
              <a:gd name="connsiteY37" fmla="*/ 1110645 h 1866625"/>
              <a:gd name="connsiteX38" fmla="*/ 349649 w 1455401"/>
              <a:gd name="connsiteY38" fmla="*/ 1117266 h 1866625"/>
              <a:gd name="connsiteX39" fmla="*/ 296937 w 1455401"/>
              <a:gd name="connsiteY39" fmla="*/ 1106750 h 1866625"/>
              <a:gd name="connsiteX40" fmla="*/ 245263 w 1455401"/>
              <a:gd name="connsiteY40" fmla="*/ 1079097 h 1866625"/>
              <a:gd name="connsiteX41" fmla="*/ 245263 w 1455401"/>
              <a:gd name="connsiteY41" fmla="*/ 1181145 h 1866625"/>
              <a:gd name="connsiteX42" fmla="*/ 352243 w 1455401"/>
              <a:gd name="connsiteY42" fmla="*/ 1200880 h 1866625"/>
              <a:gd name="connsiteX43" fmla="*/ 438454 w 1455401"/>
              <a:gd name="connsiteY43" fmla="*/ 1187378 h 1866625"/>
              <a:gd name="connsiteX44" fmla="*/ 494152 w 1455401"/>
              <a:gd name="connsiteY44" fmla="*/ 1146351 h 1866625"/>
              <a:gd name="connsiteX45" fmla="*/ 514018 w 1455401"/>
              <a:gd name="connsiteY45" fmla="*/ 1081695 h 1866625"/>
              <a:gd name="connsiteX46" fmla="*/ 489997 w 1455401"/>
              <a:gd name="connsiteY46" fmla="*/ 1015737 h 1866625"/>
              <a:gd name="connsiteX47" fmla="*/ 408072 w 1455401"/>
              <a:gd name="connsiteY47" fmla="*/ 964582 h 1866625"/>
              <a:gd name="connsiteX48" fmla="*/ 369512 w 1455401"/>
              <a:gd name="connsiteY48" fmla="*/ 944719 h 1866625"/>
              <a:gd name="connsiteX49" fmla="*/ 360293 w 1455401"/>
              <a:gd name="connsiteY49" fmla="*/ 925372 h 1866625"/>
              <a:gd name="connsiteX50" fmla="*/ 371719 w 1455401"/>
              <a:gd name="connsiteY50" fmla="*/ 906159 h 1866625"/>
              <a:gd name="connsiteX51" fmla="*/ 401842 w 1455401"/>
              <a:gd name="connsiteY51" fmla="*/ 899147 h 1866625"/>
              <a:gd name="connsiteX52" fmla="*/ 494283 w 1455401"/>
              <a:gd name="connsiteY52" fmla="*/ 924853 h 1866625"/>
              <a:gd name="connsiteX53" fmla="*/ 494283 w 1455401"/>
              <a:gd name="connsiteY53" fmla="*/ 830076 h 1866625"/>
              <a:gd name="connsiteX54" fmla="*/ 456761 w 1455401"/>
              <a:gd name="connsiteY54" fmla="*/ 821245 h 1866625"/>
              <a:gd name="connsiteX55" fmla="*/ 427029 w 1455401"/>
              <a:gd name="connsiteY55" fmla="*/ 817350 h 1866625"/>
              <a:gd name="connsiteX56" fmla="*/ 391194 w 1455401"/>
              <a:gd name="connsiteY56" fmla="*/ 815793 h 1866625"/>
              <a:gd name="connsiteX57" fmla="*/ 1 w 1455401"/>
              <a:gd name="connsiteY57" fmla="*/ 235984 h 1866625"/>
              <a:gd name="connsiteX58" fmla="*/ 1 w 1455401"/>
              <a:gd name="connsiteY58" fmla="*/ 257081 h 1866625"/>
              <a:gd name="connsiteX59" fmla="*/ 1 w 1455401"/>
              <a:gd name="connsiteY59" fmla="*/ 296835 h 1866625"/>
              <a:gd name="connsiteX60" fmla="*/ 0 w 1455401"/>
              <a:gd name="connsiteY60" fmla="*/ 296838 h 1866625"/>
              <a:gd name="connsiteX61" fmla="*/ 1 w 1455401"/>
              <a:gd name="connsiteY61" fmla="*/ 235984 h 1866625"/>
              <a:gd name="connsiteX62" fmla="*/ 727701 w 1455401"/>
              <a:gd name="connsiteY62" fmla="*/ 107085 h 1866625"/>
              <a:gd name="connsiteX63" fmla="*/ 225411 w 1455401"/>
              <a:gd name="connsiteY63" fmla="*/ 254506 h 1866625"/>
              <a:gd name="connsiteX64" fmla="*/ 727701 w 1455401"/>
              <a:gd name="connsiteY64" fmla="*/ 401926 h 1866625"/>
              <a:gd name="connsiteX65" fmla="*/ 1229991 w 1455401"/>
              <a:gd name="connsiteY65" fmla="*/ 254506 h 1866625"/>
              <a:gd name="connsiteX66" fmla="*/ 727701 w 1455401"/>
              <a:gd name="connsiteY66" fmla="*/ 107085 h 1866625"/>
              <a:gd name="connsiteX67" fmla="*/ 727700 w 1455401"/>
              <a:gd name="connsiteY67" fmla="*/ 0 h 1866625"/>
              <a:gd name="connsiteX68" fmla="*/ 1451644 w 1455401"/>
              <a:gd name="connsiteY68" fmla="*/ 266488 h 1866625"/>
              <a:gd name="connsiteX69" fmla="*/ 1454289 w 1455401"/>
              <a:gd name="connsiteY69" fmla="*/ 287858 h 1866625"/>
              <a:gd name="connsiteX70" fmla="*/ 1455400 w 1455401"/>
              <a:gd name="connsiteY70" fmla="*/ 287858 h 1866625"/>
              <a:gd name="connsiteX71" fmla="*/ 1455400 w 1455401"/>
              <a:gd name="connsiteY71" fmla="*/ 296838 h 1866625"/>
              <a:gd name="connsiteX72" fmla="*/ 1455401 w 1455401"/>
              <a:gd name="connsiteY72" fmla="*/ 1569784 h 1866625"/>
              <a:gd name="connsiteX73" fmla="*/ 1455401 w 1455401"/>
              <a:gd name="connsiteY73" fmla="*/ 1569787 h 1866625"/>
              <a:gd name="connsiteX74" fmla="*/ 1455401 w 1455401"/>
              <a:gd name="connsiteY74" fmla="*/ 1569790 h 1866625"/>
              <a:gd name="connsiteX75" fmla="*/ 1455401 w 1455401"/>
              <a:gd name="connsiteY75" fmla="*/ 1578767 h 1866625"/>
              <a:gd name="connsiteX76" fmla="*/ 1454289 w 1455401"/>
              <a:gd name="connsiteY76" fmla="*/ 1578767 h 1866625"/>
              <a:gd name="connsiteX77" fmla="*/ 1451644 w 1455401"/>
              <a:gd name="connsiteY77" fmla="*/ 1600137 h 1866625"/>
              <a:gd name="connsiteX78" fmla="*/ 727701 w 1455401"/>
              <a:gd name="connsiteY78" fmla="*/ 1866625 h 1866625"/>
              <a:gd name="connsiteX79" fmla="*/ 3758 w 1455401"/>
              <a:gd name="connsiteY79" fmla="*/ 1600137 h 1866625"/>
              <a:gd name="connsiteX80" fmla="*/ 1113 w 1455401"/>
              <a:gd name="connsiteY80" fmla="*/ 1578767 h 1866625"/>
              <a:gd name="connsiteX81" fmla="*/ 1 w 1455401"/>
              <a:gd name="connsiteY81" fmla="*/ 1578767 h 1866625"/>
              <a:gd name="connsiteX82" fmla="*/ 1 w 1455401"/>
              <a:gd name="connsiteY82" fmla="*/ 1569787 h 1866625"/>
              <a:gd name="connsiteX83" fmla="*/ 1 w 1455401"/>
              <a:gd name="connsiteY83" fmla="*/ 296841 h 1866625"/>
              <a:gd name="connsiteX84" fmla="*/ 1 w 1455401"/>
              <a:gd name="connsiteY84" fmla="*/ 296835 h 1866625"/>
              <a:gd name="connsiteX85" fmla="*/ 1 w 1455401"/>
              <a:gd name="connsiteY85" fmla="*/ 296835 h 1866625"/>
              <a:gd name="connsiteX86" fmla="*/ 3758 w 1455401"/>
              <a:gd name="connsiteY86" fmla="*/ 266488 h 1866625"/>
              <a:gd name="connsiteX87" fmla="*/ 727700 w 1455401"/>
              <a:gd name="connsiteY87"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455401" h="1866625">
                <a:moveTo>
                  <a:pt x="737517" y="911351"/>
                </a:moveTo>
                <a:cubicBezTo>
                  <a:pt x="757941" y="911351"/>
                  <a:pt x="774041" y="920179"/>
                  <a:pt x="785815" y="937839"/>
                </a:cubicBezTo>
                <a:cubicBezTo>
                  <a:pt x="797585" y="955495"/>
                  <a:pt x="803471" y="979644"/>
                  <a:pt x="803471" y="1010286"/>
                </a:cubicBezTo>
                <a:cubicBezTo>
                  <a:pt x="803471" y="1039193"/>
                  <a:pt x="797241" y="1062219"/>
                  <a:pt x="784774" y="1079356"/>
                </a:cubicBezTo>
                <a:cubicBezTo>
                  <a:pt x="772310" y="1096493"/>
                  <a:pt x="755951" y="1105062"/>
                  <a:pt x="735697" y="1105062"/>
                </a:cubicBezTo>
                <a:cubicBezTo>
                  <a:pt x="714406" y="1105062"/>
                  <a:pt x="697571" y="1096582"/>
                  <a:pt x="685192" y="1079616"/>
                </a:cubicBezTo>
                <a:cubicBezTo>
                  <a:pt x="672814" y="1062649"/>
                  <a:pt x="666627" y="1039023"/>
                  <a:pt x="666627" y="1008726"/>
                </a:cubicBezTo>
                <a:cubicBezTo>
                  <a:pt x="666627" y="977739"/>
                  <a:pt x="672857" y="953764"/>
                  <a:pt x="685324" y="936797"/>
                </a:cubicBezTo>
                <a:cubicBezTo>
                  <a:pt x="697787" y="919834"/>
                  <a:pt x="715184" y="911351"/>
                  <a:pt x="737517" y="911351"/>
                </a:cubicBezTo>
                <a:close/>
                <a:moveTo>
                  <a:pt x="974881" y="822027"/>
                </a:moveTo>
                <a:lnTo>
                  <a:pt x="974881" y="1194390"/>
                </a:lnTo>
                <a:lnTo>
                  <a:pt x="1215333" y="1194390"/>
                </a:lnTo>
                <a:lnTo>
                  <a:pt x="1215333" y="1106622"/>
                </a:lnTo>
                <a:lnTo>
                  <a:pt x="1087058" y="1106622"/>
                </a:lnTo>
                <a:lnTo>
                  <a:pt x="1087058" y="822027"/>
                </a:lnTo>
                <a:close/>
                <a:moveTo>
                  <a:pt x="738555" y="815793"/>
                </a:moveTo>
                <a:cubicBezTo>
                  <a:pt x="701508" y="815793"/>
                  <a:pt x="668443" y="824059"/>
                  <a:pt x="639361" y="840592"/>
                </a:cubicBezTo>
                <a:cubicBezTo>
                  <a:pt x="610279" y="857125"/>
                  <a:pt x="587687" y="880538"/>
                  <a:pt x="571587" y="910832"/>
                </a:cubicBezTo>
                <a:cubicBezTo>
                  <a:pt x="555488" y="941126"/>
                  <a:pt x="547438" y="975230"/>
                  <a:pt x="547438" y="1013140"/>
                </a:cubicBezTo>
                <a:cubicBezTo>
                  <a:pt x="547438" y="1049322"/>
                  <a:pt x="555403" y="1081737"/>
                  <a:pt x="571328" y="1110386"/>
                </a:cubicBezTo>
                <a:cubicBezTo>
                  <a:pt x="587253" y="1139037"/>
                  <a:pt x="609543" y="1161282"/>
                  <a:pt x="638192" y="1177121"/>
                </a:cubicBezTo>
                <a:cubicBezTo>
                  <a:pt x="666843" y="1192961"/>
                  <a:pt x="698651" y="1200880"/>
                  <a:pt x="733622" y="1200880"/>
                </a:cubicBezTo>
                <a:cubicBezTo>
                  <a:pt x="748680" y="1200880"/>
                  <a:pt x="763137" y="1199408"/>
                  <a:pt x="776983" y="1196466"/>
                </a:cubicBezTo>
                <a:lnTo>
                  <a:pt x="824244" y="1244504"/>
                </a:lnTo>
                <a:lnTo>
                  <a:pt x="964983" y="1244504"/>
                </a:lnTo>
                <a:lnTo>
                  <a:pt x="866571" y="1149465"/>
                </a:lnTo>
                <a:cubicBezTo>
                  <a:pt x="903791" y="1112248"/>
                  <a:pt x="922399" y="1064814"/>
                  <a:pt x="922399" y="1007169"/>
                </a:cubicBezTo>
                <a:cubicBezTo>
                  <a:pt x="922399" y="969949"/>
                  <a:pt x="914737" y="936669"/>
                  <a:pt x="899420" y="907325"/>
                </a:cubicBezTo>
                <a:cubicBezTo>
                  <a:pt x="884099" y="877983"/>
                  <a:pt x="862373" y="855391"/>
                  <a:pt x="834241" y="839555"/>
                </a:cubicBezTo>
                <a:cubicBezTo>
                  <a:pt x="806111" y="823715"/>
                  <a:pt x="774215" y="815793"/>
                  <a:pt x="738555" y="815793"/>
                </a:cubicBezTo>
                <a:close/>
                <a:moveTo>
                  <a:pt x="391194" y="815793"/>
                </a:moveTo>
                <a:cubicBezTo>
                  <a:pt x="345146" y="815793"/>
                  <a:pt x="308448" y="826569"/>
                  <a:pt x="281097" y="848123"/>
                </a:cubicBezTo>
                <a:cubicBezTo>
                  <a:pt x="253743" y="869674"/>
                  <a:pt x="240067" y="898454"/>
                  <a:pt x="240067" y="934462"/>
                </a:cubicBezTo>
                <a:cubicBezTo>
                  <a:pt x="240067" y="985877"/>
                  <a:pt x="270016" y="1023094"/>
                  <a:pt x="329914" y="1046120"/>
                </a:cubicBezTo>
                <a:cubicBezTo>
                  <a:pt x="348437" y="1053043"/>
                  <a:pt x="361117" y="1058495"/>
                  <a:pt x="367955" y="1062479"/>
                </a:cubicBezTo>
                <a:cubicBezTo>
                  <a:pt x="374793" y="1066459"/>
                  <a:pt x="379900" y="1070745"/>
                  <a:pt x="383276" y="1075330"/>
                </a:cubicBezTo>
                <a:cubicBezTo>
                  <a:pt x="386652" y="1079918"/>
                  <a:pt x="388337" y="1085242"/>
                  <a:pt x="388337" y="1091301"/>
                </a:cubicBezTo>
                <a:cubicBezTo>
                  <a:pt x="388337" y="1099784"/>
                  <a:pt x="384964" y="1106231"/>
                  <a:pt x="378212" y="1110645"/>
                </a:cubicBezTo>
                <a:cubicBezTo>
                  <a:pt x="371459" y="1115059"/>
                  <a:pt x="361938" y="1117266"/>
                  <a:pt x="349649" y="1117266"/>
                </a:cubicBezTo>
                <a:cubicBezTo>
                  <a:pt x="333375" y="1117266"/>
                  <a:pt x="315805" y="1113762"/>
                  <a:pt x="296937" y="1106750"/>
                </a:cubicBezTo>
                <a:cubicBezTo>
                  <a:pt x="278066" y="1099742"/>
                  <a:pt x="260843" y="1090523"/>
                  <a:pt x="245263" y="1079097"/>
                </a:cubicBezTo>
                <a:lnTo>
                  <a:pt x="245263" y="1181145"/>
                </a:lnTo>
                <a:cubicBezTo>
                  <a:pt x="277632" y="1194301"/>
                  <a:pt x="313296" y="1200880"/>
                  <a:pt x="352243" y="1200880"/>
                </a:cubicBezTo>
                <a:cubicBezTo>
                  <a:pt x="385828" y="1200880"/>
                  <a:pt x="414565" y="1196380"/>
                  <a:pt x="438454" y="1187378"/>
                </a:cubicBezTo>
                <a:cubicBezTo>
                  <a:pt x="462344" y="1178376"/>
                  <a:pt x="480910" y="1164700"/>
                  <a:pt x="494152" y="1146351"/>
                </a:cubicBezTo>
                <a:cubicBezTo>
                  <a:pt x="507397" y="1127999"/>
                  <a:pt x="514018" y="1106448"/>
                  <a:pt x="514018" y="1081695"/>
                </a:cubicBezTo>
                <a:cubicBezTo>
                  <a:pt x="514018" y="1056245"/>
                  <a:pt x="506011" y="1034260"/>
                  <a:pt x="489997" y="1015737"/>
                </a:cubicBezTo>
                <a:cubicBezTo>
                  <a:pt x="473987" y="997214"/>
                  <a:pt x="446678" y="980163"/>
                  <a:pt x="408072" y="964582"/>
                </a:cubicBezTo>
                <a:cubicBezTo>
                  <a:pt x="388511" y="956447"/>
                  <a:pt x="375657" y="949826"/>
                  <a:pt x="369512" y="944719"/>
                </a:cubicBezTo>
                <a:cubicBezTo>
                  <a:pt x="363367" y="939612"/>
                  <a:pt x="360293" y="933162"/>
                  <a:pt x="360293" y="925372"/>
                </a:cubicBezTo>
                <a:cubicBezTo>
                  <a:pt x="360293" y="917237"/>
                  <a:pt x="364103" y="910832"/>
                  <a:pt x="371719" y="906159"/>
                </a:cubicBezTo>
                <a:cubicBezTo>
                  <a:pt x="379338" y="901482"/>
                  <a:pt x="389378" y="899147"/>
                  <a:pt x="401842" y="899147"/>
                </a:cubicBezTo>
                <a:cubicBezTo>
                  <a:pt x="432136" y="899147"/>
                  <a:pt x="462948" y="907716"/>
                  <a:pt x="494283" y="924853"/>
                </a:cubicBezTo>
                <a:lnTo>
                  <a:pt x="494283" y="830076"/>
                </a:lnTo>
                <a:cubicBezTo>
                  <a:pt x="478184" y="825748"/>
                  <a:pt x="465677" y="822805"/>
                  <a:pt x="456761" y="821245"/>
                </a:cubicBezTo>
                <a:cubicBezTo>
                  <a:pt x="447847" y="819688"/>
                  <a:pt x="437936" y="818391"/>
                  <a:pt x="427029" y="817350"/>
                </a:cubicBezTo>
                <a:cubicBezTo>
                  <a:pt x="416122" y="816312"/>
                  <a:pt x="404177" y="815793"/>
                  <a:pt x="391194" y="815793"/>
                </a:cubicBezTo>
                <a:close/>
                <a:moveTo>
                  <a:pt x="1" y="235984"/>
                </a:moveTo>
                <a:cubicBezTo>
                  <a:pt x="1" y="233280"/>
                  <a:pt x="1" y="238148"/>
                  <a:pt x="1" y="257081"/>
                </a:cubicBezTo>
                <a:lnTo>
                  <a:pt x="1" y="296835"/>
                </a:lnTo>
                <a:lnTo>
                  <a:pt x="0" y="296838"/>
                </a:lnTo>
                <a:cubicBezTo>
                  <a:pt x="0" y="296839"/>
                  <a:pt x="0" y="242745"/>
                  <a:pt x="1" y="235984"/>
                </a:cubicBezTo>
                <a:close/>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lnTo>
                  <a:pt x="1" y="296835"/>
                </a:lnTo>
                <a:lnTo>
                  <a:pt x="1" y="296835"/>
                </a:lnTo>
                <a:lnTo>
                  <a:pt x="3758" y="266488"/>
                </a:lnTo>
                <a:cubicBezTo>
                  <a:pt x="41023" y="116806"/>
                  <a:pt x="350921" y="0"/>
                  <a:pt x="727700" y="0"/>
                </a:cubicBez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273" b="0" i="0" u="none" strike="noStrike" kern="1200" cap="none" spc="0" normalizeH="0" baseline="0" noProof="0">
              <a:ln>
                <a:noFill/>
              </a:ln>
              <a:solidFill>
                <a:srgbClr val="FFFFFF">
                  <a:lumMod val="85000"/>
                </a:srgbClr>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60" name="Group 59">
            <a:extLst>
              <a:ext uri="{FF2B5EF4-FFF2-40B4-BE49-F238E27FC236}">
                <a16:creationId xmlns:a16="http://schemas.microsoft.com/office/drawing/2014/main" id="{AD559977-9EC4-4519-BE9D-F09C8E85288A}"/>
              </a:ext>
            </a:extLst>
          </p:cNvPr>
          <p:cNvGrpSpPr/>
          <p:nvPr/>
        </p:nvGrpSpPr>
        <p:grpSpPr>
          <a:xfrm>
            <a:off x="5471553" y="3130923"/>
            <a:ext cx="1125848" cy="1163159"/>
            <a:chOff x="4989383" y="3175258"/>
            <a:chExt cx="870310" cy="870310"/>
          </a:xfrm>
        </p:grpSpPr>
        <p:sp>
          <p:nvSpPr>
            <p:cNvPr id="6" name="Oval 5"/>
            <p:cNvSpPr/>
            <p:nvPr/>
          </p:nvSpPr>
          <p:spPr>
            <a:xfrm>
              <a:off x="4989383" y="3175258"/>
              <a:ext cx="870310" cy="87031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2" name="Freeform 21"/>
            <p:cNvSpPr/>
            <p:nvPr/>
          </p:nvSpPr>
          <p:spPr bwMode="auto">
            <a:xfrm>
              <a:off x="5099658" y="3495903"/>
              <a:ext cx="266806" cy="280814"/>
            </a:xfrm>
            <a:custGeom>
              <a:avLst/>
              <a:gdLst>
                <a:gd name="connsiteX0" fmla="*/ 2182745 w 5136567"/>
                <a:gd name="connsiteY0" fmla="*/ 631371 h 5406253"/>
                <a:gd name="connsiteX1" fmla="*/ 2182745 w 5136567"/>
                <a:gd name="connsiteY1" fmla="*/ 1735832 h 5406253"/>
                <a:gd name="connsiteX2" fmla="*/ 697528 w 5136567"/>
                <a:gd name="connsiteY2" fmla="*/ 4553298 h 5406253"/>
                <a:gd name="connsiteX3" fmla="*/ 824661 w 5136567"/>
                <a:gd name="connsiteY3" fmla="*/ 4771571 h 5406253"/>
                <a:gd name="connsiteX4" fmla="*/ 1110209 w 5136567"/>
                <a:gd name="connsiteY4" fmla="*/ 4771571 h 5406253"/>
                <a:gd name="connsiteX5" fmla="*/ 2337230 w 5136567"/>
                <a:gd name="connsiteY5" fmla="*/ 2307772 h 5406253"/>
                <a:gd name="connsiteX6" fmla="*/ 3250167 w 5136567"/>
                <a:gd name="connsiteY6" fmla="*/ 2307772 h 5406253"/>
                <a:gd name="connsiteX7" fmla="*/ 2952394 w 5136567"/>
                <a:gd name="connsiteY7" fmla="*/ 1745343 h 5406253"/>
                <a:gd name="connsiteX8" fmla="*/ 2952394 w 5136567"/>
                <a:gd name="connsiteY8" fmla="*/ 631371 h 5406253"/>
                <a:gd name="connsiteX9" fmla="*/ 1250202 w 5136567"/>
                <a:gd name="connsiteY9" fmla="*/ 0 h 5406253"/>
                <a:gd name="connsiteX10" fmla="*/ 3888174 w 5136567"/>
                <a:gd name="connsiteY10" fmla="*/ 0 h 5406253"/>
                <a:gd name="connsiteX11" fmla="*/ 3888174 w 5136567"/>
                <a:gd name="connsiteY11" fmla="*/ 631371 h 5406253"/>
                <a:gd name="connsiteX12" fmla="*/ 3561994 w 5136567"/>
                <a:gd name="connsiteY12" fmla="*/ 631371 h 5406253"/>
                <a:gd name="connsiteX13" fmla="*/ 3561994 w 5136567"/>
                <a:gd name="connsiteY13" fmla="*/ 1585587 h 5406253"/>
                <a:gd name="connsiteX14" fmla="*/ 5135065 w 5136567"/>
                <a:gd name="connsiteY14" fmla="*/ 4566049 h 5406253"/>
                <a:gd name="connsiteX15" fmla="*/ 5136567 w 5136567"/>
                <a:gd name="connsiteY15" fmla="*/ 4566924 h 5406253"/>
                <a:gd name="connsiteX16" fmla="*/ 5136021 w 5136567"/>
                <a:gd name="connsiteY16" fmla="*/ 4567861 h 5406253"/>
                <a:gd name="connsiteX17" fmla="*/ 5136564 w 5136567"/>
                <a:gd name="connsiteY17" fmla="*/ 4568890 h 5406253"/>
                <a:gd name="connsiteX18" fmla="*/ 5134916 w 5136567"/>
                <a:gd name="connsiteY18" fmla="*/ 4569760 h 5406253"/>
                <a:gd name="connsiteX19" fmla="*/ 4647701 w 5136567"/>
                <a:gd name="connsiteY19" fmla="*/ 5406253 h 5406253"/>
                <a:gd name="connsiteX20" fmla="*/ 488866 w 5136567"/>
                <a:gd name="connsiteY20" fmla="*/ 5406253 h 5406253"/>
                <a:gd name="connsiteX21" fmla="*/ 1650 w 5136567"/>
                <a:gd name="connsiteY21" fmla="*/ 4569758 h 5406253"/>
                <a:gd name="connsiteX22" fmla="*/ 2 w 5136567"/>
                <a:gd name="connsiteY22" fmla="*/ 4568888 h 5406253"/>
                <a:gd name="connsiteX23" fmla="*/ 545 w 5136567"/>
                <a:gd name="connsiteY23" fmla="*/ 4567860 h 5406253"/>
                <a:gd name="connsiteX24" fmla="*/ 0 w 5136567"/>
                <a:gd name="connsiteY24" fmla="*/ 4566924 h 5406253"/>
                <a:gd name="connsiteX25" fmla="*/ 1500 w 5136567"/>
                <a:gd name="connsiteY25" fmla="*/ 4566051 h 5406253"/>
                <a:gd name="connsiteX26" fmla="*/ 1573145 w 5136567"/>
                <a:gd name="connsiteY26" fmla="*/ 1588289 h 5406253"/>
                <a:gd name="connsiteX27" fmla="*/ 1573145 w 5136567"/>
                <a:gd name="connsiteY27" fmla="*/ 631371 h 5406253"/>
                <a:gd name="connsiteX28" fmla="*/ 1250202 w 5136567"/>
                <a:gd name="connsiteY28" fmla="*/ 631371 h 5406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136567" h="5406253">
                  <a:moveTo>
                    <a:pt x="2182745" y="631371"/>
                  </a:moveTo>
                  <a:lnTo>
                    <a:pt x="2182745" y="1735832"/>
                  </a:lnTo>
                  <a:lnTo>
                    <a:pt x="697528" y="4553298"/>
                  </a:lnTo>
                  <a:lnTo>
                    <a:pt x="824661" y="4771571"/>
                  </a:lnTo>
                  <a:lnTo>
                    <a:pt x="1110209" y="4771571"/>
                  </a:lnTo>
                  <a:lnTo>
                    <a:pt x="2337230" y="2307772"/>
                  </a:lnTo>
                  <a:lnTo>
                    <a:pt x="3250167" y="2307772"/>
                  </a:lnTo>
                  <a:lnTo>
                    <a:pt x="2952394" y="1745343"/>
                  </a:lnTo>
                  <a:lnTo>
                    <a:pt x="2952394" y="631371"/>
                  </a:lnTo>
                  <a:close/>
                  <a:moveTo>
                    <a:pt x="1250202" y="0"/>
                  </a:moveTo>
                  <a:lnTo>
                    <a:pt x="3888174" y="0"/>
                  </a:lnTo>
                  <a:lnTo>
                    <a:pt x="3888174" y="631371"/>
                  </a:lnTo>
                  <a:lnTo>
                    <a:pt x="3561994" y="631371"/>
                  </a:lnTo>
                  <a:lnTo>
                    <a:pt x="3561994" y="1585587"/>
                  </a:lnTo>
                  <a:lnTo>
                    <a:pt x="5135065" y="4566049"/>
                  </a:lnTo>
                  <a:lnTo>
                    <a:pt x="5136567" y="4566924"/>
                  </a:lnTo>
                  <a:lnTo>
                    <a:pt x="5136021" y="4567861"/>
                  </a:lnTo>
                  <a:lnTo>
                    <a:pt x="5136564" y="4568890"/>
                  </a:lnTo>
                  <a:lnTo>
                    <a:pt x="5134916" y="4569760"/>
                  </a:lnTo>
                  <a:lnTo>
                    <a:pt x="4647701" y="5406253"/>
                  </a:lnTo>
                  <a:lnTo>
                    <a:pt x="488866" y="5406253"/>
                  </a:lnTo>
                  <a:lnTo>
                    <a:pt x="1650" y="4569758"/>
                  </a:lnTo>
                  <a:lnTo>
                    <a:pt x="2" y="4568888"/>
                  </a:lnTo>
                  <a:lnTo>
                    <a:pt x="545" y="4567860"/>
                  </a:lnTo>
                  <a:lnTo>
                    <a:pt x="0" y="4566924"/>
                  </a:lnTo>
                  <a:lnTo>
                    <a:pt x="1500" y="4566051"/>
                  </a:lnTo>
                  <a:lnTo>
                    <a:pt x="1573145" y="1588289"/>
                  </a:lnTo>
                  <a:lnTo>
                    <a:pt x="1573145" y="631371"/>
                  </a:lnTo>
                  <a:lnTo>
                    <a:pt x="1250202" y="631371"/>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a:noFill/>
                </a:ln>
                <a:solidFill>
                  <a:srgbClr val="FFFFFF"/>
                </a:solidFill>
                <a:effectLst/>
                <a:uLnTx/>
                <a:uFillTx/>
                <a:latin typeface="Segoe UI Light"/>
                <a:ea typeface="Segoe UI" pitchFamily="34" charset="0"/>
                <a:cs typeface="Segoe UI" pitchFamily="34" charset="0"/>
              </a:endParaRPr>
            </a:p>
          </p:txBody>
        </p:sp>
        <p:sp>
          <p:nvSpPr>
            <p:cNvPr id="41" name="Freeform 40"/>
            <p:cNvSpPr/>
            <p:nvPr/>
          </p:nvSpPr>
          <p:spPr bwMode="auto">
            <a:xfrm>
              <a:off x="5376378" y="3415096"/>
              <a:ext cx="392294" cy="383552"/>
            </a:xfrm>
            <a:custGeom>
              <a:avLst/>
              <a:gdLst>
                <a:gd name="connsiteX0" fmla="*/ 955634 w 3047103"/>
                <a:gd name="connsiteY0" fmla="*/ 0 h 2708365"/>
                <a:gd name="connsiteX1" fmla="*/ 1353859 w 3047103"/>
                <a:gd name="connsiteY1" fmla="*/ 398225 h 2708365"/>
                <a:gd name="connsiteX2" fmla="*/ 1351524 w 3047103"/>
                <a:gd name="connsiteY2" fmla="*/ 2310140 h 2708365"/>
                <a:gd name="connsiteX3" fmla="*/ 1522192 w 3047103"/>
                <a:gd name="connsiteY3" fmla="*/ 2480808 h 2708365"/>
                <a:gd name="connsiteX4" fmla="*/ 1692860 w 3047103"/>
                <a:gd name="connsiteY4" fmla="*/ 2310140 h 2708365"/>
                <a:gd name="connsiteX5" fmla="*/ 1693101 w 3047103"/>
                <a:gd name="connsiteY5" fmla="*/ 942896 h 2708365"/>
                <a:gd name="connsiteX6" fmla="*/ 2091326 w 3047103"/>
                <a:gd name="connsiteY6" fmla="*/ 544671 h 2708365"/>
                <a:gd name="connsiteX7" fmla="*/ 2489551 w 3047103"/>
                <a:gd name="connsiteY7" fmla="*/ 942896 h 2708365"/>
                <a:gd name="connsiteX8" fmla="*/ 2489551 w 3047103"/>
                <a:gd name="connsiteY8" fmla="*/ 1592261 h 2708365"/>
                <a:gd name="connsiteX9" fmla="*/ 2489936 w 3047103"/>
                <a:gd name="connsiteY9" fmla="*/ 1592261 h 2708365"/>
                <a:gd name="connsiteX10" fmla="*/ 2660604 w 3047103"/>
                <a:gd name="connsiteY10" fmla="*/ 1762929 h 2708365"/>
                <a:gd name="connsiteX11" fmla="*/ 2819546 w 3047103"/>
                <a:gd name="connsiteY11" fmla="*/ 1762929 h 2708365"/>
                <a:gd name="connsiteX12" fmla="*/ 2819546 w 3047103"/>
                <a:gd name="connsiteY12" fmla="*/ 1649151 h 2708365"/>
                <a:gd name="connsiteX13" fmla="*/ 3047103 w 3047103"/>
                <a:gd name="connsiteY13" fmla="*/ 1876708 h 2708365"/>
                <a:gd name="connsiteX14" fmla="*/ 2819546 w 3047103"/>
                <a:gd name="connsiteY14" fmla="*/ 2104265 h 2708365"/>
                <a:gd name="connsiteX15" fmla="*/ 2819546 w 3047103"/>
                <a:gd name="connsiteY15" fmla="*/ 1990486 h 2708365"/>
                <a:gd name="connsiteX16" fmla="*/ 2660604 w 3047103"/>
                <a:gd name="connsiteY16" fmla="*/ 1990486 h 2708365"/>
                <a:gd name="connsiteX17" fmla="*/ 2270470 w 3047103"/>
                <a:gd name="connsiteY17" fmla="*/ 1672518 h 2708365"/>
                <a:gd name="connsiteX18" fmla="*/ 2261994 w 3047103"/>
                <a:gd name="connsiteY18" fmla="*/ 942896 h 2708365"/>
                <a:gd name="connsiteX19" fmla="*/ 2091326 w 3047103"/>
                <a:gd name="connsiteY19" fmla="*/ 772228 h 2708365"/>
                <a:gd name="connsiteX20" fmla="*/ 1920658 w 3047103"/>
                <a:gd name="connsiteY20" fmla="*/ 942896 h 2708365"/>
                <a:gd name="connsiteX21" fmla="*/ 1920417 w 3047103"/>
                <a:gd name="connsiteY21" fmla="*/ 2310140 h 2708365"/>
                <a:gd name="connsiteX22" fmla="*/ 1522192 w 3047103"/>
                <a:gd name="connsiteY22" fmla="*/ 2708365 h 2708365"/>
                <a:gd name="connsiteX23" fmla="*/ 1123967 w 3047103"/>
                <a:gd name="connsiteY23" fmla="*/ 2310140 h 2708365"/>
                <a:gd name="connsiteX24" fmla="*/ 1126302 w 3047103"/>
                <a:gd name="connsiteY24" fmla="*/ 398225 h 2708365"/>
                <a:gd name="connsiteX25" fmla="*/ 955634 w 3047103"/>
                <a:gd name="connsiteY25" fmla="*/ 227557 h 2708365"/>
                <a:gd name="connsiteX26" fmla="*/ 784966 w 3047103"/>
                <a:gd name="connsiteY26" fmla="*/ 398225 h 2708365"/>
                <a:gd name="connsiteX27" fmla="*/ 784966 w 3047103"/>
                <a:gd name="connsiteY27" fmla="*/ 1081618 h 2708365"/>
                <a:gd name="connsiteX28" fmla="*/ 784724 w 3047103"/>
                <a:gd name="connsiteY28" fmla="*/ 1081618 h 2708365"/>
                <a:gd name="connsiteX29" fmla="*/ 386499 w 3047103"/>
                <a:gd name="connsiteY29" fmla="*/ 1479843 h 2708365"/>
                <a:gd name="connsiteX30" fmla="*/ 227557 w 3047103"/>
                <a:gd name="connsiteY30" fmla="*/ 1479843 h 2708365"/>
                <a:gd name="connsiteX31" fmla="*/ 227557 w 3047103"/>
                <a:gd name="connsiteY31" fmla="*/ 1593622 h 2708365"/>
                <a:gd name="connsiteX32" fmla="*/ 0 w 3047103"/>
                <a:gd name="connsiteY32" fmla="*/ 1366065 h 2708365"/>
                <a:gd name="connsiteX33" fmla="*/ 227557 w 3047103"/>
                <a:gd name="connsiteY33" fmla="*/ 1138508 h 2708365"/>
                <a:gd name="connsiteX34" fmla="*/ 227557 w 3047103"/>
                <a:gd name="connsiteY34" fmla="*/ 1252286 h 2708365"/>
                <a:gd name="connsiteX35" fmla="*/ 386499 w 3047103"/>
                <a:gd name="connsiteY35" fmla="*/ 1252286 h 2708365"/>
                <a:gd name="connsiteX36" fmla="*/ 557167 w 3047103"/>
                <a:gd name="connsiteY36" fmla="*/ 1081618 h 2708365"/>
                <a:gd name="connsiteX37" fmla="*/ 557409 w 3047103"/>
                <a:gd name="connsiteY37" fmla="*/ 1081618 h 2708365"/>
                <a:gd name="connsiteX38" fmla="*/ 557409 w 3047103"/>
                <a:gd name="connsiteY38" fmla="*/ 398225 h 2708365"/>
                <a:gd name="connsiteX39" fmla="*/ 955634 w 3047103"/>
                <a:gd name="connsiteY39" fmla="*/ 0 h 2708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047103" h="2708365">
                  <a:moveTo>
                    <a:pt x="955634" y="0"/>
                  </a:moveTo>
                  <a:cubicBezTo>
                    <a:pt x="1175568" y="0"/>
                    <a:pt x="1353859" y="178291"/>
                    <a:pt x="1353859" y="398225"/>
                  </a:cubicBezTo>
                  <a:lnTo>
                    <a:pt x="1351524" y="2310140"/>
                  </a:lnTo>
                  <a:cubicBezTo>
                    <a:pt x="1351524" y="2404397"/>
                    <a:pt x="1427935" y="2480808"/>
                    <a:pt x="1522192" y="2480808"/>
                  </a:cubicBezTo>
                  <a:cubicBezTo>
                    <a:pt x="1616449" y="2480808"/>
                    <a:pt x="1692860" y="2404397"/>
                    <a:pt x="1692860" y="2310140"/>
                  </a:cubicBezTo>
                  <a:lnTo>
                    <a:pt x="1693101" y="942896"/>
                  </a:lnTo>
                  <a:cubicBezTo>
                    <a:pt x="1693101" y="722962"/>
                    <a:pt x="1871392" y="544671"/>
                    <a:pt x="2091326" y="544671"/>
                  </a:cubicBezTo>
                  <a:cubicBezTo>
                    <a:pt x="2311260" y="544671"/>
                    <a:pt x="2489551" y="722962"/>
                    <a:pt x="2489551" y="942896"/>
                  </a:cubicBezTo>
                  <a:lnTo>
                    <a:pt x="2489551" y="1592261"/>
                  </a:lnTo>
                  <a:lnTo>
                    <a:pt x="2489936" y="1592261"/>
                  </a:lnTo>
                  <a:cubicBezTo>
                    <a:pt x="2489936" y="1686518"/>
                    <a:pt x="2566347" y="1762929"/>
                    <a:pt x="2660604" y="1762929"/>
                  </a:cubicBezTo>
                  <a:lnTo>
                    <a:pt x="2819546" y="1762929"/>
                  </a:lnTo>
                  <a:lnTo>
                    <a:pt x="2819546" y="1649151"/>
                  </a:lnTo>
                  <a:lnTo>
                    <a:pt x="3047103" y="1876708"/>
                  </a:lnTo>
                  <a:lnTo>
                    <a:pt x="2819546" y="2104265"/>
                  </a:lnTo>
                  <a:lnTo>
                    <a:pt x="2819546" y="1990486"/>
                  </a:lnTo>
                  <a:lnTo>
                    <a:pt x="2660604" y="1990486"/>
                  </a:lnTo>
                  <a:cubicBezTo>
                    <a:pt x="2468162" y="1990486"/>
                    <a:pt x="2307603" y="1853982"/>
                    <a:pt x="2270470" y="1672518"/>
                  </a:cubicBezTo>
                  <a:lnTo>
                    <a:pt x="2261994" y="942896"/>
                  </a:lnTo>
                  <a:cubicBezTo>
                    <a:pt x="2261994" y="848639"/>
                    <a:pt x="2185583" y="772228"/>
                    <a:pt x="2091326" y="772228"/>
                  </a:cubicBezTo>
                  <a:cubicBezTo>
                    <a:pt x="1997069" y="772228"/>
                    <a:pt x="1920658" y="848639"/>
                    <a:pt x="1920658" y="942896"/>
                  </a:cubicBezTo>
                  <a:lnTo>
                    <a:pt x="1920417" y="2310140"/>
                  </a:lnTo>
                  <a:cubicBezTo>
                    <a:pt x="1920417" y="2530074"/>
                    <a:pt x="1742126" y="2708365"/>
                    <a:pt x="1522192" y="2708365"/>
                  </a:cubicBezTo>
                  <a:cubicBezTo>
                    <a:pt x="1302258" y="2708365"/>
                    <a:pt x="1123967" y="2530074"/>
                    <a:pt x="1123967" y="2310140"/>
                  </a:cubicBezTo>
                  <a:lnTo>
                    <a:pt x="1126302" y="398225"/>
                  </a:lnTo>
                  <a:cubicBezTo>
                    <a:pt x="1126302" y="303968"/>
                    <a:pt x="1049891" y="227557"/>
                    <a:pt x="955634" y="227557"/>
                  </a:cubicBezTo>
                  <a:cubicBezTo>
                    <a:pt x="861377" y="227557"/>
                    <a:pt x="784966" y="303968"/>
                    <a:pt x="784966" y="398225"/>
                  </a:cubicBezTo>
                  <a:lnTo>
                    <a:pt x="784966" y="1081618"/>
                  </a:lnTo>
                  <a:lnTo>
                    <a:pt x="784724" y="1081618"/>
                  </a:lnTo>
                  <a:cubicBezTo>
                    <a:pt x="784724" y="1301552"/>
                    <a:pt x="606433" y="1479843"/>
                    <a:pt x="386499" y="1479843"/>
                  </a:cubicBezTo>
                  <a:lnTo>
                    <a:pt x="227557" y="1479843"/>
                  </a:lnTo>
                  <a:lnTo>
                    <a:pt x="227557" y="1593622"/>
                  </a:lnTo>
                  <a:lnTo>
                    <a:pt x="0" y="1366065"/>
                  </a:lnTo>
                  <a:lnTo>
                    <a:pt x="227557" y="1138508"/>
                  </a:lnTo>
                  <a:lnTo>
                    <a:pt x="227557" y="1252286"/>
                  </a:lnTo>
                  <a:lnTo>
                    <a:pt x="386499" y="1252286"/>
                  </a:lnTo>
                  <a:cubicBezTo>
                    <a:pt x="480756" y="1252286"/>
                    <a:pt x="557167" y="1175875"/>
                    <a:pt x="557167" y="1081618"/>
                  </a:cubicBezTo>
                  <a:lnTo>
                    <a:pt x="557409" y="1081618"/>
                  </a:lnTo>
                  <a:lnTo>
                    <a:pt x="557409" y="398225"/>
                  </a:lnTo>
                  <a:cubicBezTo>
                    <a:pt x="557409" y="178291"/>
                    <a:pt x="735700" y="0"/>
                    <a:pt x="955634"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grpSp>
      <p:sp>
        <p:nvSpPr>
          <p:cNvPr id="23" name="Freeform 40">
            <a:extLst>
              <a:ext uri="{FF2B5EF4-FFF2-40B4-BE49-F238E27FC236}">
                <a16:creationId xmlns:a16="http://schemas.microsoft.com/office/drawing/2014/main" id="{EBB695AA-AC56-49C8-AD2C-3E9A2E441684}"/>
              </a:ext>
            </a:extLst>
          </p:cNvPr>
          <p:cNvSpPr/>
          <p:nvPr/>
        </p:nvSpPr>
        <p:spPr bwMode="auto">
          <a:xfrm>
            <a:off x="9698377" y="3499913"/>
            <a:ext cx="507481" cy="512612"/>
          </a:xfrm>
          <a:custGeom>
            <a:avLst/>
            <a:gdLst>
              <a:gd name="connsiteX0" fmla="*/ 955634 w 3047103"/>
              <a:gd name="connsiteY0" fmla="*/ 0 h 2708365"/>
              <a:gd name="connsiteX1" fmla="*/ 1353859 w 3047103"/>
              <a:gd name="connsiteY1" fmla="*/ 398225 h 2708365"/>
              <a:gd name="connsiteX2" fmla="*/ 1351524 w 3047103"/>
              <a:gd name="connsiteY2" fmla="*/ 2310140 h 2708365"/>
              <a:gd name="connsiteX3" fmla="*/ 1522192 w 3047103"/>
              <a:gd name="connsiteY3" fmla="*/ 2480808 h 2708365"/>
              <a:gd name="connsiteX4" fmla="*/ 1692860 w 3047103"/>
              <a:gd name="connsiteY4" fmla="*/ 2310140 h 2708365"/>
              <a:gd name="connsiteX5" fmla="*/ 1693101 w 3047103"/>
              <a:gd name="connsiteY5" fmla="*/ 942896 h 2708365"/>
              <a:gd name="connsiteX6" fmla="*/ 2091326 w 3047103"/>
              <a:gd name="connsiteY6" fmla="*/ 544671 h 2708365"/>
              <a:gd name="connsiteX7" fmla="*/ 2489551 w 3047103"/>
              <a:gd name="connsiteY7" fmla="*/ 942896 h 2708365"/>
              <a:gd name="connsiteX8" fmla="*/ 2489551 w 3047103"/>
              <a:gd name="connsiteY8" fmla="*/ 1592261 h 2708365"/>
              <a:gd name="connsiteX9" fmla="*/ 2489936 w 3047103"/>
              <a:gd name="connsiteY9" fmla="*/ 1592261 h 2708365"/>
              <a:gd name="connsiteX10" fmla="*/ 2660604 w 3047103"/>
              <a:gd name="connsiteY10" fmla="*/ 1762929 h 2708365"/>
              <a:gd name="connsiteX11" fmla="*/ 2819546 w 3047103"/>
              <a:gd name="connsiteY11" fmla="*/ 1762929 h 2708365"/>
              <a:gd name="connsiteX12" fmla="*/ 2819546 w 3047103"/>
              <a:gd name="connsiteY12" fmla="*/ 1649151 h 2708365"/>
              <a:gd name="connsiteX13" fmla="*/ 3047103 w 3047103"/>
              <a:gd name="connsiteY13" fmla="*/ 1876708 h 2708365"/>
              <a:gd name="connsiteX14" fmla="*/ 2819546 w 3047103"/>
              <a:gd name="connsiteY14" fmla="*/ 2104265 h 2708365"/>
              <a:gd name="connsiteX15" fmla="*/ 2819546 w 3047103"/>
              <a:gd name="connsiteY15" fmla="*/ 1990486 h 2708365"/>
              <a:gd name="connsiteX16" fmla="*/ 2660604 w 3047103"/>
              <a:gd name="connsiteY16" fmla="*/ 1990486 h 2708365"/>
              <a:gd name="connsiteX17" fmla="*/ 2270470 w 3047103"/>
              <a:gd name="connsiteY17" fmla="*/ 1672518 h 2708365"/>
              <a:gd name="connsiteX18" fmla="*/ 2261994 w 3047103"/>
              <a:gd name="connsiteY18" fmla="*/ 942896 h 2708365"/>
              <a:gd name="connsiteX19" fmla="*/ 2091326 w 3047103"/>
              <a:gd name="connsiteY19" fmla="*/ 772228 h 2708365"/>
              <a:gd name="connsiteX20" fmla="*/ 1920658 w 3047103"/>
              <a:gd name="connsiteY20" fmla="*/ 942896 h 2708365"/>
              <a:gd name="connsiteX21" fmla="*/ 1920417 w 3047103"/>
              <a:gd name="connsiteY21" fmla="*/ 2310140 h 2708365"/>
              <a:gd name="connsiteX22" fmla="*/ 1522192 w 3047103"/>
              <a:gd name="connsiteY22" fmla="*/ 2708365 h 2708365"/>
              <a:gd name="connsiteX23" fmla="*/ 1123967 w 3047103"/>
              <a:gd name="connsiteY23" fmla="*/ 2310140 h 2708365"/>
              <a:gd name="connsiteX24" fmla="*/ 1126302 w 3047103"/>
              <a:gd name="connsiteY24" fmla="*/ 398225 h 2708365"/>
              <a:gd name="connsiteX25" fmla="*/ 955634 w 3047103"/>
              <a:gd name="connsiteY25" fmla="*/ 227557 h 2708365"/>
              <a:gd name="connsiteX26" fmla="*/ 784966 w 3047103"/>
              <a:gd name="connsiteY26" fmla="*/ 398225 h 2708365"/>
              <a:gd name="connsiteX27" fmla="*/ 784966 w 3047103"/>
              <a:gd name="connsiteY27" fmla="*/ 1081618 h 2708365"/>
              <a:gd name="connsiteX28" fmla="*/ 784724 w 3047103"/>
              <a:gd name="connsiteY28" fmla="*/ 1081618 h 2708365"/>
              <a:gd name="connsiteX29" fmla="*/ 386499 w 3047103"/>
              <a:gd name="connsiteY29" fmla="*/ 1479843 h 2708365"/>
              <a:gd name="connsiteX30" fmla="*/ 227557 w 3047103"/>
              <a:gd name="connsiteY30" fmla="*/ 1479843 h 2708365"/>
              <a:gd name="connsiteX31" fmla="*/ 227557 w 3047103"/>
              <a:gd name="connsiteY31" fmla="*/ 1593622 h 2708365"/>
              <a:gd name="connsiteX32" fmla="*/ 0 w 3047103"/>
              <a:gd name="connsiteY32" fmla="*/ 1366065 h 2708365"/>
              <a:gd name="connsiteX33" fmla="*/ 227557 w 3047103"/>
              <a:gd name="connsiteY33" fmla="*/ 1138508 h 2708365"/>
              <a:gd name="connsiteX34" fmla="*/ 227557 w 3047103"/>
              <a:gd name="connsiteY34" fmla="*/ 1252286 h 2708365"/>
              <a:gd name="connsiteX35" fmla="*/ 386499 w 3047103"/>
              <a:gd name="connsiteY35" fmla="*/ 1252286 h 2708365"/>
              <a:gd name="connsiteX36" fmla="*/ 557167 w 3047103"/>
              <a:gd name="connsiteY36" fmla="*/ 1081618 h 2708365"/>
              <a:gd name="connsiteX37" fmla="*/ 557409 w 3047103"/>
              <a:gd name="connsiteY37" fmla="*/ 1081618 h 2708365"/>
              <a:gd name="connsiteX38" fmla="*/ 557409 w 3047103"/>
              <a:gd name="connsiteY38" fmla="*/ 398225 h 2708365"/>
              <a:gd name="connsiteX39" fmla="*/ 955634 w 3047103"/>
              <a:gd name="connsiteY39" fmla="*/ 0 h 2708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047103" h="2708365">
                <a:moveTo>
                  <a:pt x="955634" y="0"/>
                </a:moveTo>
                <a:cubicBezTo>
                  <a:pt x="1175568" y="0"/>
                  <a:pt x="1353859" y="178291"/>
                  <a:pt x="1353859" y="398225"/>
                </a:cubicBezTo>
                <a:lnTo>
                  <a:pt x="1351524" y="2310140"/>
                </a:lnTo>
                <a:cubicBezTo>
                  <a:pt x="1351524" y="2404397"/>
                  <a:pt x="1427935" y="2480808"/>
                  <a:pt x="1522192" y="2480808"/>
                </a:cubicBezTo>
                <a:cubicBezTo>
                  <a:pt x="1616449" y="2480808"/>
                  <a:pt x="1692860" y="2404397"/>
                  <a:pt x="1692860" y="2310140"/>
                </a:cubicBezTo>
                <a:lnTo>
                  <a:pt x="1693101" y="942896"/>
                </a:lnTo>
                <a:cubicBezTo>
                  <a:pt x="1693101" y="722962"/>
                  <a:pt x="1871392" y="544671"/>
                  <a:pt x="2091326" y="544671"/>
                </a:cubicBezTo>
                <a:cubicBezTo>
                  <a:pt x="2311260" y="544671"/>
                  <a:pt x="2489551" y="722962"/>
                  <a:pt x="2489551" y="942896"/>
                </a:cubicBezTo>
                <a:lnTo>
                  <a:pt x="2489551" y="1592261"/>
                </a:lnTo>
                <a:lnTo>
                  <a:pt x="2489936" y="1592261"/>
                </a:lnTo>
                <a:cubicBezTo>
                  <a:pt x="2489936" y="1686518"/>
                  <a:pt x="2566347" y="1762929"/>
                  <a:pt x="2660604" y="1762929"/>
                </a:cubicBezTo>
                <a:lnTo>
                  <a:pt x="2819546" y="1762929"/>
                </a:lnTo>
                <a:lnTo>
                  <a:pt x="2819546" y="1649151"/>
                </a:lnTo>
                <a:lnTo>
                  <a:pt x="3047103" y="1876708"/>
                </a:lnTo>
                <a:lnTo>
                  <a:pt x="2819546" y="2104265"/>
                </a:lnTo>
                <a:lnTo>
                  <a:pt x="2819546" y="1990486"/>
                </a:lnTo>
                <a:lnTo>
                  <a:pt x="2660604" y="1990486"/>
                </a:lnTo>
                <a:cubicBezTo>
                  <a:pt x="2468162" y="1990486"/>
                  <a:pt x="2307603" y="1853982"/>
                  <a:pt x="2270470" y="1672518"/>
                </a:cubicBezTo>
                <a:lnTo>
                  <a:pt x="2261994" y="942896"/>
                </a:lnTo>
                <a:cubicBezTo>
                  <a:pt x="2261994" y="848639"/>
                  <a:pt x="2185583" y="772228"/>
                  <a:pt x="2091326" y="772228"/>
                </a:cubicBezTo>
                <a:cubicBezTo>
                  <a:pt x="1997069" y="772228"/>
                  <a:pt x="1920658" y="848639"/>
                  <a:pt x="1920658" y="942896"/>
                </a:cubicBezTo>
                <a:lnTo>
                  <a:pt x="1920417" y="2310140"/>
                </a:lnTo>
                <a:cubicBezTo>
                  <a:pt x="1920417" y="2530074"/>
                  <a:pt x="1742126" y="2708365"/>
                  <a:pt x="1522192" y="2708365"/>
                </a:cubicBezTo>
                <a:cubicBezTo>
                  <a:pt x="1302258" y="2708365"/>
                  <a:pt x="1123967" y="2530074"/>
                  <a:pt x="1123967" y="2310140"/>
                </a:cubicBezTo>
                <a:lnTo>
                  <a:pt x="1126302" y="398225"/>
                </a:lnTo>
                <a:cubicBezTo>
                  <a:pt x="1126302" y="303968"/>
                  <a:pt x="1049891" y="227557"/>
                  <a:pt x="955634" y="227557"/>
                </a:cubicBezTo>
                <a:cubicBezTo>
                  <a:pt x="861377" y="227557"/>
                  <a:pt x="784966" y="303968"/>
                  <a:pt x="784966" y="398225"/>
                </a:cubicBezTo>
                <a:lnTo>
                  <a:pt x="784966" y="1081618"/>
                </a:lnTo>
                <a:lnTo>
                  <a:pt x="784724" y="1081618"/>
                </a:lnTo>
                <a:cubicBezTo>
                  <a:pt x="784724" y="1301552"/>
                  <a:pt x="606433" y="1479843"/>
                  <a:pt x="386499" y="1479843"/>
                </a:cubicBezTo>
                <a:lnTo>
                  <a:pt x="227557" y="1479843"/>
                </a:lnTo>
                <a:lnTo>
                  <a:pt x="227557" y="1593622"/>
                </a:lnTo>
                <a:lnTo>
                  <a:pt x="0" y="1366065"/>
                </a:lnTo>
                <a:lnTo>
                  <a:pt x="227557" y="1138508"/>
                </a:lnTo>
                <a:lnTo>
                  <a:pt x="227557" y="1252286"/>
                </a:lnTo>
                <a:lnTo>
                  <a:pt x="386499" y="1252286"/>
                </a:lnTo>
                <a:cubicBezTo>
                  <a:pt x="480756" y="1252286"/>
                  <a:pt x="557167" y="1175875"/>
                  <a:pt x="557167" y="1081618"/>
                </a:cubicBezTo>
                <a:lnTo>
                  <a:pt x="557409" y="1081618"/>
                </a:lnTo>
                <a:lnTo>
                  <a:pt x="557409" y="398225"/>
                </a:lnTo>
                <a:cubicBezTo>
                  <a:pt x="557409" y="178291"/>
                  <a:pt x="735700" y="0"/>
                  <a:pt x="955634"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0" name="Freeform 24">
            <a:extLst>
              <a:ext uri="{FF2B5EF4-FFF2-40B4-BE49-F238E27FC236}">
                <a16:creationId xmlns:a16="http://schemas.microsoft.com/office/drawing/2014/main" id="{EEB3B4C8-9EA6-40D8-9F76-CA4639779F91}"/>
              </a:ext>
            </a:extLst>
          </p:cNvPr>
          <p:cNvSpPr/>
          <p:nvPr/>
        </p:nvSpPr>
        <p:spPr>
          <a:xfrm>
            <a:off x="2174730" y="3499913"/>
            <a:ext cx="548973" cy="377500"/>
          </a:xfrm>
          <a:custGeom>
            <a:avLst/>
            <a:gdLst>
              <a:gd name="connsiteX0" fmla="*/ 3620186 w 5996789"/>
              <a:gd name="connsiteY0" fmla="*/ 3312946 h 4305921"/>
              <a:gd name="connsiteX1" fmla="*/ 3776214 w 5996789"/>
              <a:gd name="connsiteY1" fmla="*/ 3646776 h 4305921"/>
              <a:gd name="connsiteX2" fmla="*/ 3756257 w 5996789"/>
              <a:gd name="connsiteY2" fmla="*/ 3915289 h 4305921"/>
              <a:gd name="connsiteX3" fmla="*/ 3816129 w 5996789"/>
              <a:gd name="connsiteY3" fmla="*/ 4107603 h 4305921"/>
              <a:gd name="connsiteX4" fmla="*/ 3482300 w 5996789"/>
              <a:gd name="connsiteY4" fmla="*/ 4180175 h 4305921"/>
              <a:gd name="connsiteX5" fmla="*/ 3148472 w 5996789"/>
              <a:gd name="connsiteY5" fmla="*/ 4111232 h 4305921"/>
              <a:gd name="connsiteX6" fmla="*/ 3620186 w 5996789"/>
              <a:gd name="connsiteY6" fmla="*/ 3312946 h 4305921"/>
              <a:gd name="connsiteX7" fmla="*/ 365356 w 5996789"/>
              <a:gd name="connsiteY7" fmla="*/ 2979119 h 4305921"/>
              <a:gd name="connsiteX8" fmla="*/ 706442 w 5996789"/>
              <a:gd name="connsiteY8" fmla="*/ 3683062 h 4305921"/>
              <a:gd name="connsiteX9" fmla="*/ 525013 w 5996789"/>
              <a:gd name="connsiteY9" fmla="*/ 3830018 h 4305921"/>
              <a:gd name="connsiteX10" fmla="*/ 87771 w 5996789"/>
              <a:gd name="connsiteY10" fmla="*/ 3390962 h 4305921"/>
              <a:gd name="connsiteX11" fmla="*/ 365356 w 5996789"/>
              <a:gd name="connsiteY11" fmla="*/ 2979119 h 4305921"/>
              <a:gd name="connsiteX12" fmla="*/ 4139073 w 5996789"/>
              <a:gd name="connsiteY12" fmla="*/ 1036923 h 4305921"/>
              <a:gd name="connsiteX13" fmla="*/ 3651029 w 5996789"/>
              <a:gd name="connsiteY13" fmla="*/ 1406131 h 4305921"/>
              <a:gd name="connsiteX14" fmla="*/ 3748999 w 5996789"/>
              <a:gd name="connsiteY14" fmla="*/ 1323583 h 4305921"/>
              <a:gd name="connsiteX15" fmla="*/ 3907276 w 5996789"/>
              <a:gd name="connsiteY15" fmla="*/ 1465171 h 4305921"/>
              <a:gd name="connsiteX16" fmla="*/ 3805244 w 5996789"/>
              <a:gd name="connsiteY16" fmla="*/ 1620218 h 4305921"/>
              <a:gd name="connsiteX17" fmla="*/ 4338644 w 5996789"/>
              <a:gd name="connsiteY17" fmla="*/ 1230145 h 4305921"/>
              <a:gd name="connsiteX18" fmla="*/ 4198682 w 5996789"/>
              <a:gd name="connsiteY18" fmla="*/ 1265252 h 4305921"/>
              <a:gd name="connsiteX19" fmla="*/ 4057883 w 5996789"/>
              <a:gd name="connsiteY19" fmla="*/ 1094980 h 4305921"/>
              <a:gd name="connsiteX20" fmla="*/ 4139073 w 5996789"/>
              <a:gd name="connsiteY20" fmla="*/ 1036923 h 4305921"/>
              <a:gd name="connsiteX21" fmla="*/ 3598662 w 5996789"/>
              <a:gd name="connsiteY21" fmla="*/ 703111 h 4305921"/>
              <a:gd name="connsiteX22" fmla="*/ 3426057 w 5996789"/>
              <a:gd name="connsiteY22" fmla="*/ 1114030 h 4305921"/>
              <a:gd name="connsiteX23" fmla="*/ 3810686 w 5996789"/>
              <a:gd name="connsiteY23" fmla="*/ 729401 h 4305921"/>
              <a:gd name="connsiteX24" fmla="*/ 3645133 w 5996789"/>
              <a:gd name="connsiteY24" fmla="*/ 703859 h 4305921"/>
              <a:gd name="connsiteX25" fmla="*/ 3598662 w 5996789"/>
              <a:gd name="connsiteY25" fmla="*/ 703111 h 4305921"/>
              <a:gd name="connsiteX26" fmla="*/ 5685617 w 5996789"/>
              <a:gd name="connsiteY26" fmla="*/ 254049 h 4305921"/>
              <a:gd name="connsiteX27" fmla="*/ 5497832 w 5996789"/>
              <a:gd name="connsiteY27" fmla="*/ 442881 h 4305921"/>
              <a:gd name="connsiteX28" fmla="*/ 5271218 w 5996789"/>
              <a:gd name="connsiteY28" fmla="*/ 577718 h 4305921"/>
              <a:gd name="connsiteX29" fmla="*/ 5518876 w 5996789"/>
              <a:gd name="connsiteY29" fmla="*/ 537204 h 4305921"/>
              <a:gd name="connsiteX30" fmla="*/ 5685617 w 5996789"/>
              <a:gd name="connsiteY30" fmla="*/ 254049 h 4305921"/>
              <a:gd name="connsiteX31" fmla="*/ 3607485 w 5996789"/>
              <a:gd name="connsiteY31" fmla="*/ 63 h 4305921"/>
              <a:gd name="connsiteX32" fmla="*/ 4469272 w 5996789"/>
              <a:gd name="connsiteY32" fmla="*/ 528019 h 4305921"/>
              <a:gd name="connsiteX33" fmla="*/ 4312109 w 5996789"/>
              <a:gd name="connsiteY33" fmla="*/ 576495 h 4305921"/>
              <a:gd name="connsiteX34" fmla="*/ 4311926 w 5996789"/>
              <a:gd name="connsiteY34" fmla="*/ 576976 h 4305921"/>
              <a:gd name="connsiteX35" fmla="*/ 4334277 w 5996789"/>
              <a:gd name="connsiteY35" fmla="*/ 578166 h 4305921"/>
              <a:gd name="connsiteX36" fmla="*/ 4576315 w 5996789"/>
              <a:gd name="connsiteY36" fmla="*/ 607845 h 4305921"/>
              <a:gd name="connsiteX37" fmla="*/ 4808543 w 5996789"/>
              <a:gd name="connsiteY37" fmla="*/ 903574 h 4305921"/>
              <a:gd name="connsiteX38" fmla="*/ 4579944 w 5996789"/>
              <a:gd name="connsiteY38" fmla="*/ 956188 h 4305921"/>
              <a:gd name="connsiteX39" fmla="*/ 4532643 w 5996789"/>
              <a:gd name="connsiteY39" fmla="*/ 970068 h 4305921"/>
              <a:gd name="connsiteX40" fmla="*/ 4501091 w 5996789"/>
              <a:gd name="connsiteY40" fmla="*/ 981396 h 4305921"/>
              <a:gd name="connsiteX41" fmla="*/ 4539462 w 5996789"/>
              <a:gd name="connsiteY41" fmla="*/ 981135 h 4305921"/>
              <a:gd name="connsiteX42" fmla="*/ 4677915 w 5996789"/>
              <a:gd name="connsiteY42" fmla="*/ 1045089 h 4305921"/>
              <a:gd name="connsiteX43" fmla="*/ 4608972 w 5996789"/>
              <a:gd name="connsiteY43" fmla="*/ 1202932 h 4305921"/>
              <a:gd name="connsiteX44" fmla="*/ 4848457 w 5996789"/>
              <a:gd name="connsiteY44" fmla="*/ 1204746 h 4305921"/>
              <a:gd name="connsiteX45" fmla="*/ 4821243 w 5996789"/>
              <a:gd name="connsiteY45" fmla="*/ 1417018 h 4305921"/>
              <a:gd name="connsiteX46" fmla="*/ 5077057 w 5996789"/>
              <a:gd name="connsiteY46" fmla="*/ 1368032 h 4305921"/>
              <a:gd name="connsiteX47" fmla="*/ 5011488 w 5996789"/>
              <a:gd name="connsiteY47" fmla="*/ 1756176 h 4305921"/>
              <a:gd name="connsiteX48" fmla="*/ 5005149 w 5996789"/>
              <a:gd name="connsiteY48" fmla="*/ 1768400 h 4305921"/>
              <a:gd name="connsiteX49" fmla="*/ 5035260 w 5996789"/>
              <a:gd name="connsiteY49" fmla="*/ 1744642 h 4305921"/>
              <a:gd name="connsiteX50" fmla="*/ 5207688 w 5996789"/>
              <a:gd name="connsiteY50" fmla="*/ 508059 h 4305921"/>
              <a:gd name="connsiteX51" fmla="*/ 5483459 w 5996789"/>
              <a:gd name="connsiteY51" fmla="*/ 368360 h 4305921"/>
              <a:gd name="connsiteX52" fmla="*/ 5672145 w 5996789"/>
              <a:gd name="connsiteY52" fmla="*/ 150645 h 4305921"/>
              <a:gd name="connsiteX53" fmla="*/ 5430845 w 5996789"/>
              <a:gd name="connsiteY53" fmla="*/ 2532803 h 4305921"/>
              <a:gd name="connsiteX54" fmla="*/ 3971108 w 5996789"/>
              <a:gd name="connsiteY54" fmla="*/ 2163716 h 4305921"/>
              <a:gd name="connsiteX55" fmla="*/ 3935466 w 5996789"/>
              <a:gd name="connsiteY55" fmla="*/ 2124873 h 4305921"/>
              <a:gd name="connsiteX56" fmla="*/ 3916664 w 5996789"/>
              <a:gd name="connsiteY56" fmla="*/ 2222014 h 4305921"/>
              <a:gd name="connsiteX57" fmla="*/ 4481972 w 5996789"/>
              <a:gd name="connsiteY57" fmla="*/ 2672504 h 4305921"/>
              <a:gd name="connsiteX58" fmla="*/ 4549100 w 5996789"/>
              <a:gd name="connsiteY58" fmla="*/ 2677947 h 4305921"/>
              <a:gd name="connsiteX59" fmla="*/ 4122743 w 5996789"/>
              <a:gd name="connsiteY59" fmla="*/ 3051690 h 4305921"/>
              <a:gd name="connsiteX60" fmla="*/ 3689129 w 5996789"/>
              <a:gd name="connsiteY60" fmla="*/ 2757776 h 4305921"/>
              <a:gd name="connsiteX61" fmla="*/ 3299285 w 5996789"/>
              <a:gd name="connsiteY61" fmla="*/ 2541933 h 4305921"/>
              <a:gd name="connsiteX62" fmla="*/ 3246026 w 5996789"/>
              <a:gd name="connsiteY62" fmla="*/ 2508407 h 4305921"/>
              <a:gd name="connsiteX63" fmla="*/ 3249973 w 5996789"/>
              <a:gd name="connsiteY63" fmla="*/ 2518743 h 4305921"/>
              <a:gd name="connsiteX64" fmla="*/ 3592971 w 5996789"/>
              <a:gd name="connsiteY64" fmla="*/ 2890218 h 4305921"/>
              <a:gd name="connsiteX65" fmla="*/ 3204714 w 5996789"/>
              <a:gd name="connsiteY65" fmla="*/ 3741118 h 4305921"/>
              <a:gd name="connsiteX66" fmla="*/ 2491699 w 5996789"/>
              <a:gd name="connsiteY66" fmla="*/ 4305361 h 4305921"/>
              <a:gd name="connsiteX67" fmla="*/ 2107071 w 5996789"/>
              <a:gd name="connsiteY67" fmla="*/ 3839089 h 4305921"/>
              <a:gd name="connsiteX68" fmla="*/ 2453599 w 5996789"/>
              <a:gd name="connsiteY68" fmla="*/ 3581461 h 4305921"/>
              <a:gd name="connsiteX69" fmla="*/ 2435456 w 5996789"/>
              <a:gd name="connsiteY69" fmla="*/ 3302061 h 4305921"/>
              <a:gd name="connsiteX70" fmla="*/ 1634637 w 5996789"/>
              <a:gd name="connsiteY70" fmla="*/ 3346858 h 4305921"/>
              <a:gd name="connsiteX71" fmla="*/ 1602322 w 5996789"/>
              <a:gd name="connsiteY71" fmla="*/ 3309232 h 4305921"/>
              <a:gd name="connsiteX72" fmla="*/ 1606556 w 5996789"/>
              <a:gd name="connsiteY72" fmla="*/ 3424752 h 4305921"/>
              <a:gd name="connsiteX73" fmla="*/ 1600886 w 5996789"/>
              <a:gd name="connsiteY73" fmla="*/ 3732046 h 4305921"/>
              <a:gd name="connsiteX74" fmla="*/ 1466629 w 5996789"/>
              <a:gd name="connsiteY74" fmla="*/ 4020518 h 4305921"/>
              <a:gd name="connsiteX75" fmla="*/ 1443043 w 5996789"/>
              <a:gd name="connsiteY75" fmla="*/ 4241861 h 4305921"/>
              <a:gd name="connsiteX76" fmla="*/ 748172 w 5996789"/>
              <a:gd name="connsiteY76" fmla="*/ 4107603 h 4305921"/>
              <a:gd name="connsiteX77" fmla="*/ 815300 w 5996789"/>
              <a:gd name="connsiteY77" fmla="*/ 3877189 h 4305921"/>
              <a:gd name="connsiteX78" fmla="*/ 843790 w 5996789"/>
              <a:gd name="connsiteY78" fmla="*/ 3603771 h 4305921"/>
              <a:gd name="connsiteX79" fmla="*/ 844480 w 5996789"/>
              <a:gd name="connsiteY79" fmla="*/ 3586118 h 4305921"/>
              <a:gd name="connsiteX80" fmla="*/ 824913 w 5996789"/>
              <a:gd name="connsiteY80" fmla="*/ 3548501 h 4305921"/>
              <a:gd name="connsiteX81" fmla="*/ 454256 w 5996789"/>
              <a:gd name="connsiteY81" fmla="*/ 2111888 h 4305921"/>
              <a:gd name="connsiteX82" fmla="*/ 56504 w 5996789"/>
              <a:gd name="connsiteY82" fmla="*/ 1830221 h 4305921"/>
              <a:gd name="connsiteX83" fmla="*/ 54019 w 5996789"/>
              <a:gd name="connsiteY83" fmla="*/ 1806341 h 4305921"/>
              <a:gd name="connsiteX84" fmla="*/ 37275 w 5996789"/>
              <a:gd name="connsiteY84" fmla="*/ 1798303 h 4305921"/>
              <a:gd name="connsiteX85" fmla="*/ 243799 w 5996789"/>
              <a:gd name="connsiteY85" fmla="*/ 1386174 h 4305921"/>
              <a:gd name="connsiteX86" fmla="*/ 163929 w 5996789"/>
              <a:gd name="connsiteY86" fmla="*/ 1788332 h 4305921"/>
              <a:gd name="connsiteX87" fmla="*/ 142519 w 5996789"/>
              <a:gd name="connsiteY87" fmla="*/ 1800347 h 4305921"/>
              <a:gd name="connsiteX88" fmla="*/ 215750 w 5996789"/>
              <a:gd name="connsiteY88" fmla="*/ 1866280 h 4305921"/>
              <a:gd name="connsiteX89" fmla="*/ 1833113 w 5996789"/>
              <a:gd name="connsiteY89" fmla="*/ 909016 h 4305921"/>
              <a:gd name="connsiteX90" fmla="*/ 1221699 w 5996789"/>
              <a:gd name="connsiteY90" fmla="*/ 1841560 h 4305921"/>
              <a:gd name="connsiteX91" fmla="*/ 1566414 w 5996789"/>
              <a:gd name="connsiteY91" fmla="*/ 2387660 h 4305921"/>
              <a:gd name="connsiteX92" fmla="*/ 1443596 w 5996789"/>
              <a:gd name="connsiteY92" fmla="*/ 2565531 h 4305921"/>
              <a:gd name="connsiteX93" fmla="*/ 1408805 w 5996789"/>
              <a:gd name="connsiteY93" fmla="*/ 2623667 h 4305921"/>
              <a:gd name="connsiteX94" fmla="*/ 1418054 w 5996789"/>
              <a:gd name="connsiteY94" fmla="*/ 2635650 h 4305921"/>
              <a:gd name="connsiteX95" fmla="*/ 1869399 w 5996789"/>
              <a:gd name="connsiteY95" fmla="*/ 2993632 h 4305921"/>
              <a:gd name="connsiteX96" fmla="*/ 2661931 w 5996789"/>
              <a:gd name="connsiteY96" fmla="*/ 2671568 h 4305921"/>
              <a:gd name="connsiteX97" fmla="*/ 2673961 w 5996789"/>
              <a:gd name="connsiteY97" fmla="*/ 2670522 h 4305921"/>
              <a:gd name="connsiteX98" fmla="*/ 2693882 w 5996789"/>
              <a:gd name="connsiteY98" fmla="*/ 2665877 h 4305921"/>
              <a:gd name="connsiteX99" fmla="*/ 2830675 w 5996789"/>
              <a:gd name="connsiteY99" fmla="*/ 2670514 h 4305921"/>
              <a:gd name="connsiteX100" fmla="*/ 2846154 w 5996789"/>
              <a:gd name="connsiteY100" fmla="*/ 2674100 h 4305921"/>
              <a:gd name="connsiteX101" fmla="*/ 2901383 w 5996789"/>
              <a:gd name="connsiteY101" fmla="*/ 2682721 h 4305921"/>
              <a:gd name="connsiteX102" fmla="*/ 2955302 w 5996789"/>
              <a:gd name="connsiteY102" fmla="*/ 2696508 h 4305921"/>
              <a:gd name="connsiteX103" fmla="*/ 2997886 w 5996789"/>
              <a:gd name="connsiteY103" fmla="*/ 2703485 h 4305921"/>
              <a:gd name="connsiteX104" fmla="*/ 2983232 w 5996789"/>
              <a:gd name="connsiteY104" fmla="*/ 1129662 h 4305921"/>
              <a:gd name="connsiteX105" fmla="*/ 2857209 w 5996789"/>
              <a:gd name="connsiteY105" fmla="*/ 2524708 h 4305921"/>
              <a:gd name="connsiteX106" fmla="*/ 2505517 w 5996789"/>
              <a:gd name="connsiteY106" fmla="*/ 2559877 h 4305921"/>
              <a:gd name="connsiteX107" fmla="*/ 1956905 w 5996789"/>
              <a:gd name="connsiteY107" fmla="*/ 2831462 h 4305921"/>
              <a:gd name="connsiteX108" fmla="*/ 1635078 w 5996789"/>
              <a:gd name="connsiteY108" fmla="*/ 2641939 h 4305921"/>
              <a:gd name="connsiteX109" fmla="*/ 1977978 w 5996789"/>
              <a:gd name="connsiteY109" fmla="*/ 1932693 h 4305921"/>
              <a:gd name="connsiteX110" fmla="*/ 1684901 w 5996789"/>
              <a:gd name="connsiteY110" fmla="*/ 2266800 h 4305921"/>
              <a:gd name="connsiteX111" fmla="*/ 1402431 w 5996789"/>
              <a:gd name="connsiteY111" fmla="*/ 1820068 h 4305921"/>
              <a:gd name="connsiteX112" fmla="*/ 2341394 w 5996789"/>
              <a:gd name="connsiteY112" fmla="*/ 602123 h 4305921"/>
              <a:gd name="connsiteX113" fmla="*/ 2838365 w 5996789"/>
              <a:gd name="connsiteY113" fmla="*/ 498745 h 4305921"/>
              <a:gd name="connsiteX114" fmla="*/ 2887056 w 5996789"/>
              <a:gd name="connsiteY114" fmla="*/ 485499 h 4305921"/>
              <a:gd name="connsiteX115" fmla="*/ 2875393 w 5996789"/>
              <a:gd name="connsiteY115" fmla="*/ 483824 h 4305921"/>
              <a:gd name="connsiteX116" fmla="*/ 2587857 w 5996789"/>
              <a:gd name="connsiteY116" fmla="*/ 477219 h 4305921"/>
              <a:gd name="connsiteX117" fmla="*/ 3607485 w 5996789"/>
              <a:gd name="connsiteY117" fmla="*/ 63 h 4305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5996789" h="4305921">
                <a:moveTo>
                  <a:pt x="3620186" y="3312946"/>
                </a:moveTo>
                <a:cubicBezTo>
                  <a:pt x="3686709" y="3387937"/>
                  <a:pt x="3753536" y="3546386"/>
                  <a:pt x="3776214" y="3646776"/>
                </a:cubicBezTo>
                <a:cubicBezTo>
                  <a:pt x="3798892" y="3747166"/>
                  <a:pt x="3740533" y="3840299"/>
                  <a:pt x="3756257" y="3915289"/>
                </a:cubicBezTo>
                <a:cubicBezTo>
                  <a:pt x="3787099" y="3983627"/>
                  <a:pt x="3836087" y="4037451"/>
                  <a:pt x="3816129" y="4107603"/>
                </a:cubicBezTo>
                <a:cubicBezTo>
                  <a:pt x="3786497" y="4209505"/>
                  <a:pt x="3593576" y="4179570"/>
                  <a:pt x="3482300" y="4180175"/>
                </a:cubicBezTo>
                <a:cubicBezTo>
                  <a:pt x="3371024" y="4180780"/>
                  <a:pt x="3120653" y="4260608"/>
                  <a:pt x="3148472" y="4111232"/>
                </a:cubicBezTo>
                <a:cubicBezTo>
                  <a:pt x="3423638" y="3906823"/>
                  <a:pt x="3528262" y="3677012"/>
                  <a:pt x="3620186" y="3312946"/>
                </a:cubicBezTo>
                <a:close/>
                <a:moveTo>
                  <a:pt x="365356" y="2979119"/>
                </a:moveTo>
                <a:cubicBezTo>
                  <a:pt x="473608" y="3331695"/>
                  <a:pt x="541947" y="3450228"/>
                  <a:pt x="706442" y="3683062"/>
                </a:cubicBezTo>
                <a:cubicBezTo>
                  <a:pt x="655037" y="3770753"/>
                  <a:pt x="643546" y="3833041"/>
                  <a:pt x="525013" y="3830018"/>
                </a:cubicBezTo>
                <a:cubicBezTo>
                  <a:pt x="381683" y="3816715"/>
                  <a:pt x="93213" y="3498609"/>
                  <a:pt x="87771" y="3390962"/>
                </a:cubicBezTo>
                <a:cubicBezTo>
                  <a:pt x="87769" y="3304481"/>
                  <a:pt x="267385" y="3091000"/>
                  <a:pt x="365356" y="2979119"/>
                </a:cubicBezTo>
                <a:close/>
                <a:moveTo>
                  <a:pt x="4139073" y="1036923"/>
                </a:moveTo>
                <a:cubicBezTo>
                  <a:pt x="3934664" y="1099819"/>
                  <a:pt x="3797380" y="1118266"/>
                  <a:pt x="3651029" y="1406131"/>
                </a:cubicBezTo>
                <a:cubicBezTo>
                  <a:pt x="3734335" y="1321918"/>
                  <a:pt x="3743481" y="1326606"/>
                  <a:pt x="3748999" y="1323583"/>
                </a:cubicBezTo>
                <a:cubicBezTo>
                  <a:pt x="3790873" y="1427021"/>
                  <a:pt x="3816418" y="1434302"/>
                  <a:pt x="3907276" y="1465171"/>
                </a:cubicBezTo>
                <a:cubicBezTo>
                  <a:pt x="3906901" y="1466512"/>
                  <a:pt x="3860126" y="1512268"/>
                  <a:pt x="3805244" y="1620218"/>
                </a:cubicBezTo>
                <a:cubicBezTo>
                  <a:pt x="3978809" y="1428509"/>
                  <a:pt x="4099763" y="1325697"/>
                  <a:pt x="4338644" y="1230145"/>
                </a:cubicBezTo>
                <a:cubicBezTo>
                  <a:pt x="4233417" y="1239897"/>
                  <a:pt x="4203027" y="1264420"/>
                  <a:pt x="4198682" y="1265252"/>
                </a:cubicBezTo>
                <a:cubicBezTo>
                  <a:pt x="4182588" y="1154672"/>
                  <a:pt x="4150175" y="1125735"/>
                  <a:pt x="4057883" y="1094980"/>
                </a:cubicBezTo>
                <a:cubicBezTo>
                  <a:pt x="4080185" y="1062019"/>
                  <a:pt x="4138315" y="1040402"/>
                  <a:pt x="4139073" y="1036923"/>
                </a:cubicBezTo>
                <a:close/>
                <a:moveTo>
                  <a:pt x="3598662" y="703111"/>
                </a:moveTo>
                <a:cubicBezTo>
                  <a:pt x="3498934" y="711015"/>
                  <a:pt x="3457807" y="794149"/>
                  <a:pt x="3426057" y="1114030"/>
                </a:cubicBezTo>
                <a:cubicBezTo>
                  <a:pt x="3521610" y="891478"/>
                  <a:pt x="3584505" y="765083"/>
                  <a:pt x="3810686" y="729401"/>
                </a:cubicBezTo>
                <a:cubicBezTo>
                  <a:pt x="3744163" y="719271"/>
                  <a:pt x="3689885" y="707781"/>
                  <a:pt x="3645133" y="703859"/>
                </a:cubicBezTo>
                <a:cubicBezTo>
                  <a:pt x="3628351" y="702389"/>
                  <a:pt x="3612908" y="701982"/>
                  <a:pt x="3598662" y="703111"/>
                </a:cubicBezTo>
                <a:close/>
                <a:moveTo>
                  <a:pt x="5685617" y="254049"/>
                </a:moveTo>
                <a:cubicBezTo>
                  <a:pt x="5662652" y="233993"/>
                  <a:pt x="5566898" y="388936"/>
                  <a:pt x="5497832" y="442881"/>
                </a:cubicBezTo>
                <a:cubicBezTo>
                  <a:pt x="5428765" y="496826"/>
                  <a:pt x="5271791" y="542948"/>
                  <a:pt x="5271218" y="577718"/>
                </a:cubicBezTo>
                <a:cubicBezTo>
                  <a:pt x="5270644" y="612489"/>
                  <a:pt x="5418513" y="621084"/>
                  <a:pt x="5518876" y="537204"/>
                </a:cubicBezTo>
                <a:cubicBezTo>
                  <a:pt x="5619239" y="453324"/>
                  <a:pt x="5718107" y="295877"/>
                  <a:pt x="5685617" y="254049"/>
                </a:cubicBezTo>
                <a:close/>
                <a:moveTo>
                  <a:pt x="3607485" y="63"/>
                </a:moveTo>
                <a:cubicBezTo>
                  <a:pt x="3892933" y="-4170"/>
                  <a:pt x="4223738" y="203867"/>
                  <a:pt x="4469272" y="528019"/>
                </a:cubicBezTo>
                <a:cubicBezTo>
                  <a:pt x="4410761" y="533462"/>
                  <a:pt x="4334901" y="545028"/>
                  <a:pt x="4312109" y="576495"/>
                </a:cubicBezTo>
                <a:lnTo>
                  <a:pt x="4311926" y="576976"/>
                </a:lnTo>
                <a:lnTo>
                  <a:pt x="4334277" y="578166"/>
                </a:lnTo>
                <a:cubicBezTo>
                  <a:pt x="4430264" y="584487"/>
                  <a:pt x="4535946" y="595145"/>
                  <a:pt x="4576315" y="607845"/>
                </a:cubicBezTo>
                <a:cubicBezTo>
                  <a:pt x="4651910" y="624778"/>
                  <a:pt x="4821848" y="835841"/>
                  <a:pt x="4808543" y="903574"/>
                </a:cubicBezTo>
                <a:cubicBezTo>
                  <a:pt x="4807938" y="965562"/>
                  <a:pt x="4688801" y="931393"/>
                  <a:pt x="4579944" y="956188"/>
                </a:cubicBezTo>
                <a:cubicBezTo>
                  <a:pt x="4566337" y="959287"/>
                  <a:pt x="4550335" y="964116"/>
                  <a:pt x="4532643" y="970068"/>
                </a:cubicBezTo>
                <a:lnTo>
                  <a:pt x="4501091" y="981396"/>
                </a:lnTo>
                <a:lnTo>
                  <a:pt x="4539462" y="981135"/>
                </a:lnTo>
                <a:cubicBezTo>
                  <a:pt x="4594798" y="976939"/>
                  <a:pt x="4622580" y="970703"/>
                  <a:pt x="4677915" y="1045089"/>
                </a:cubicBezTo>
                <a:cubicBezTo>
                  <a:pt x="4718434" y="1164831"/>
                  <a:pt x="4691825" y="1141247"/>
                  <a:pt x="4608972" y="1202932"/>
                </a:cubicBezTo>
                <a:cubicBezTo>
                  <a:pt x="4739600" y="1169066"/>
                  <a:pt x="4777701" y="1156970"/>
                  <a:pt x="4848457" y="1204746"/>
                </a:cubicBezTo>
                <a:cubicBezTo>
                  <a:pt x="4937357" y="1346260"/>
                  <a:pt x="4873857" y="1357147"/>
                  <a:pt x="4821243" y="1417018"/>
                </a:cubicBezTo>
                <a:cubicBezTo>
                  <a:pt x="4902885" y="1348075"/>
                  <a:pt x="4970015" y="1282761"/>
                  <a:pt x="5077057" y="1368032"/>
                </a:cubicBezTo>
                <a:cubicBezTo>
                  <a:pt x="5168225" y="1439243"/>
                  <a:pt x="5087943" y="1608425"/>
                  <a:pt x="5011488" y="1756176"/>
                </a:cubicBezTo>
                <a:lnTo>
                  <a:pt x="5005149" y="1768400"/>
                </a:lnTo>
                <a:lnTo>
                  <a:pt x="5035260" y="1744642"/>
                </a:lnTo>
                <a:cubicBezTo>
                  <a:pt x="5438762" y="1362546"/>
                  <a:pt x="5121509" y="633925"/>
                  <a:pt x="5207688" y="508059"/>
                </a:cubicBezTo>
                <a:cubicBezTo>
                  <a:pt x="5251230" y="440931"/>
                  <a:pt x="5321988" y="453632"/>
                  <a:pt x="5483459" y="368360"/>
                </a:cubicBezTo>
                <a:cubicBezTo>
                  <a:pt x="5536074" y="337517"/>
                  <a:pt x="5592014" y="130991"/>
                  <a:pt x="5672145" y="150645"/>
                </a:cubicBezTo>
                <a:cubicBezTo>
                  <a:pt x="6022604" y="236603"/>
                  <a:pt x="6267836" y="2016941"/>
                  <a:pt x="5430845" y="2532803"/>
                </a:cubicBezTo>
                <a:cubicBezTo>
                  <a:pt x="5125252" y="2699491"/>
                  <a:pt x="4586848" y="2791232"/>
                  <a:pt x="3971108" y="2163716"/>
                </a:cubicBezTo>
                <a:lnTo>
                  <a:pt x="3935466" y="2124873"/>
                </a:lnTo>
                <a:lnTo>
                  <a:pt x="3916664" y="2222014"/>
                </a:lnTo>
                <a:cubicBezTo>
                  <a:pt x="3847574" y="2718004"/>
                  <a:pt x="4173544" y="3189576"/>
                  <a:pt x="4481972" y="2672504"/>
                </a:cubicBezTo>
                <a:lnTo>
                  <a:pt x="4549100" y="2677947"/>
                </a:lnTo>
                <a:cubicBezTo>
                  <a:pt x="4476529" y="2891427"/>
                  <a:pt x="4329572" y="3086766"/>
                  <a:pt x="4122743" y="3051690"/>
                </a:cubicBezTo>
                <a:cubicBezTo>
                  <a:pt x="3880234" y="3020847"/>
                  <a:pt x="3777424" y="2859375"/>
                  <a:pt x="3689129" y="2757776"/>
                </a:cubicBezTo>
                <a:cubicBezTo>
                  <a:pt x="3569387" y="2729201"/>
                  <a:pt x="3433315" y="2631230"/>
                  <a:pt x="3299285" y="2541933"/>
                </a:cubicBezTo>
                <a:lnTo>
                  <a:pt x="3246026" y="2508407"/>
                </a:lnTo>
                <a:lnTo>
                  <a:pt x="3249973" y="2518743"/>
                </a:lnTo>
                <a:cubicBezTo>
                  <a:pt x="3337818" y="2713257"/>
                  <a:pt x="3488792" y="2837897"/>
                  <a:pt x="3592971" y="2890218"/>
                </a:cubicBezTo>
                <a:cubicBezTo>
                  <a:pt x="3490766" y="3257308"/>
                  <a:pt x="3264539" y="3686442"/>
                  <a:pt x="3204714" y="3741118"/>
                </a:cubicBezTo>
                <a:cubicBezTo>
                  <a:pt x="2818271" y="4094300"/>
                  <a:pt x="2606000" y="4318665"/>
                  <a:pt x="2491699" y="4305361"/>
                </a:cubicBezTo>
                <a:cubicBezTo>
                  <a:pt x="2334462" y="4291451"/>
                  <a:pt x="2088323" y="3903799"/>
                  <a:pt x="2107071" y="3839089"/>
                </a:cubicBezTo>
                <a:cubicBezTo>
                  <a:pt x="2169966" y="3684271"/>
                  <a:pt x="2401590" y="3665523"/>
                  <a:pt x="2453599" y="3581461"/>
                </a:cubicBezTo>
                <a:cubicBezTo>
                  <a:pt x="2471742" y="3448414"/>
                  <a:pt x="2437270" y="3407894"/>
                  <a:pt x="2435456" y="3302061"/>
                </a:cubicBezTo>
                <a:cubicBezTo>
                  <a:pt x="2286761" y="3631733"/>
                  <a:pt x="1843583" y="3559964"/>
                  <a:pt x="1634637" y="3346858"/>
                </a:cubicBezTo>
                <a:lnTo>
                  <a:pt x="1602322" y="3309232"/>
                </a:lnTo>
                <a:lnTo>
                  <a:pt x="1606556" y="3424752"/>
                </a:lnTo>
                <a:cubicBezTo>
                  <a:pt x="1610109" y="3534138"/>
                  <a:pt x="1611167" y="3639216"/>
                  <a:pt x="1600886" y="3732046"/>
                </a:cubicBezTo>
                <a:cubicBezTo>
                  <a:pt x="1585163" y="3848765"/>
                  <a:pt x="1478724" y="3938270"/>
                  <a:pt x="1466629" y="4020518"/>
                </a:cubicBezTo>
                <a:cubicBezTo>
                  <a:pt x="1458767" y="4094299"/>
                  <a:pt x="1470863" y="4197109"/>
                  <a:pt x="1443043" y="4241861"/>
                </a:cubicBezTo>
                <a:cubicBezTo>
                  <a:pt x="1347491" y="4371280"/>
                  <a:pt x="754824" y="4208599"/>
                  <a:pt x="748172" y="4107603"/>
                </a:cubicBezTo>
                <a:cubicBezTo>
                  <a:pt x="737891" y="3945527"/>
                  <a:pt x="792924" y="3953994"/>
                  <a:pt x="815300" y="3877189"/>
                </a:cubicBezTo>
                <a:cubicBezTo>
                  <a:pt x="823011" y="3779671"/>
                  <a:pt x="837866" y="3707668"/>
                  <a:pt x="843790" y="3603771"/>
                </a:cubicBezTo>
                <a:lnTo>
                  <a:pt x="844480" y="3586118"/>
                </a:lnTo>
                <a:lnTo>
                  <a:pt x="824913" y="3548501"/>
                </a:lnTo>
                <a:cubicBezTo>
                  <a:pt x="628087" y="3208189"/>
                  <a:pt x="316142" y="2844784"/>
                  <a:pt x="454256" y="2111888"/>
                </a:cubicBezTo>
                <a:cubicBezTo>
                  <a:pt x="133129" y="2189449"/>
                  <a:pt x="77340" y="2000650"/>
                  <a:pt x="56504" y="1830221"/>
                </a:cubicBezTo>
                <a:lnTo>
                  <a:pt x="54019" y="1806341"/>
                </a:lnTo>
                <a:lnTo>
                  <a:pt x="37275" y="1798303"/>
                </a:lnTo>
                <a:cubicBezTo>
                  <a:pt x="-57562" y="1715448"/>
                  <a:pt x="34778" y="1477191"/>
                  <a:pt x="243799" y="1386174"/>
                </a:cubicBezTo>
                <a:cubicBezTo>
                  <a:pt x="140083" y="1575616"/>
                  <a:pt x="293344" y="1701161"/>
                  <a:pt x="163929" y="1788332"/>
                </a:cubicBezTo>
                <a:lnTo>
                  <a:pt x="142519" y="1800347"/>
                </a:lnTo>
                <a:lnTo>
                  <a:pt x="215750" y="1866280"/>
                </a:lnTo>
                <a:cubicBezTo>
                  <a:pt x="566884" y="2113467"/>
                  <a:pt x="563114" y="1091049"/>
                  <a:pt x="1833113" y="909016"/>
                </a:cubicBezTo>
                <a:cubicBezTo>
                  <a:pt x="1355351" y="1394035"/>
                  <a:pt x="1316647" y="1570626"/>
                  <a:pt x="1221699" y="1841560"/>
                </a:cubicBezTo>
                <a:cubicBezTo>
                  <a:pt x="1280360" y="2103421"/>
                  <a:pt x="1487795" y="2176598"/>
                  <a:pt x="1566414" y="2387660"/>
                </a:cubicBezTo>
                <a:cubicBezTo>
                  <a:pt x="1521435" y="2448439"/>
                  <a:pt x="1480765" y="2507630"/>
                  <a:pt x="1443596" y="2565531"/>
                </a:cubicBezTo>
                <a:lnTo>
                  <a:pt x="1408805" y="2623667"/>
                </a:lnTo>
                <a:lnTo>
                  <a:pt x="1418054" y="2635650"/>
                </a:lnTo>
                <a:cubicBezTo>
                  <a:pt x="1537943" y="2781370"/>
                  <a:pt x="1741869" y="2968762"/>
                  <a:pt x="1869399" y="2993632"/>
                </a:cubicBezTo>
                <a:cubicBezTo>
                  <a:pt x="2297118" y="2948274"/>
                  <a:pt x="2395202" y="2713098"/>
                  <a:pt x="2661931" y="2671568"/>
                </a:cubicBezTo>
                <a:lnTo>
                  <a:pt x="2673961" y="2670522"/>
                </a:lnTo>
                <a:lnTo>
                  <a:pt x="2693882" y="2665877"/>
                </a:lnTo>
                <a:cubicBezTo>
                  <a:pt x="2744901" y="2657855"/>
                  <a:pt x="2788873" y="2662271"/>
                  <a:pt x="2830675" y="2670514"/>
                </a:cubicBezTo>
                <a:lnTo>
                  <a:pt x="2846154" y="2674100"/>
                </a:lnTo>
                <a:lnTo>
                  <a:pt x="2901383" y="2682721"/>
                </a:lnTo>
                <a:lnTo>
                  <a:pt x="2955302" y="2696508"/>
                </a:lnTo>
                <a:lnTo>
                  <a:pt x="2997886" y="2703485"/>
                </a:lnTo>
                <a:cubicBezTo>
                  <a:pt x="3265144" y="1718049"/>
                  <a:pt x="2888331" y="1717770"/>
                  <a:pt x="2983232" y="1129662"/>
                </a:cubicBezTo>
                <a:cubicBezTo>
                  <a:pt x="2716253" y="1857748"/>
                  <a:pt x="3104232" y="1854679"/>
                  <a:pt x="2857209" y="2524708"/>
                </a:cubicBezTo>
                <a:cubicBezTo>
                  <a:pt x="2739978" y="2536431"/>
                  <a:pt x="2686248" y="2484654"/>
                  <a:pt x="2505517" y="2559877"/>
                </a:cubicBezTo>
                <a:cubicBezTo>
                  <a:pt x="2322646" y="2650405"/>
                  <a:pt x="2147033" y="2806248"/>
                  <a:pt x="1956905" y="2831462"/>
                </a:cubicBezTo>
                <a:cubicBezTo>
                  <a:pt x="1778872" y="2833603"/>
                  <a:pt x="1720583" y="2766799"/>
                  <a:pt x="1635078" y="2641939"/>
                </a:cubicBezTo>
                <a:lnTo>
                  <a:pt x="1977978" y="1932693"/>
                </a:lnTo>
                <a:lnTo>
                  <a:pt x="1684901" y="2266800"/>
                </a:lnTo>
                <a:cubicBezTo>
                  <a:pt x="1501240" y="1883847"/>
                  <a:pt x="1485607" y="2037501"/>
                  <a:pt x="1402431" y="1820068"/>
                </a:cubicBezTo>
                <a:cubicBezTo>
                  <a:pt x="1434809" y="1410458"/>
                  <a:pt x="2220116" y="686976"/>
                  <a:pt x="2341394" y="602123"/>
                </a:cubicBezTo>
                <a:cubicBezTo>
                  <a:pt x="2399399" y="551690"/>
                  <a:pt x="2579641" y="560985"/>
                  <a:pt x="2838365" y="498745"/>
                </a:cubicBezTo>
                <a:lnTo>
                  <a:pt x="2887056" y="485499"/>
                </a:lnTo>
                <a:lnTo>
                  <a:pt x="2875393" y="483824"/>
                </a:lnTo>
                <a:cubicBezTo>
                  <a:pt x="2805647" y="476425"/>
                  <a:pt x="2712740" y="475858"/>
                  <a:pt x="2587857" y="477219"/>
                </a:cubicBezTo>
                <a:cubicBezTo>
                  <a:pt x="2832181" y="98638"/>
                  <a:pt x="3263375" y="10344"/>
                  <a:pt x="3607485" y="6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 name="TextBox 3">
            <a:extLst>
              <a:ext uri="{FF2B5EF4-FFF2-40B4-BE49-F238E27FC236}">
                <a16:creationId xmlns:a16="http://schemas.microsoft.com/office/drawing/2014/main" id="{7423E5C2-8DFC-40E7-B5BB-9C1CD2630352}"/>
              </a:ext>
            </a:extLst>
          </p:cNvPr>
          <p:cNvSpPr txBox="1"/>
          <p:nvPr/>
        </p:nvSpPr>
        <p:spPr>
          <a:xfrm>
            <a:off x="269242" y="1227551"/>
            <a:ext cx="8599470" cy="627864"/>
          </a:xfrm>
          <a:prstGeom prst="rect">
            <a:avLst/>
          </a:prstGeom>
          <a:noFill/>
        </p:spPr>
        <p:txBody>
          <a:bodyPr wrap="none" lIns="182880" tIns="146304" rIns="182880" bIns="146304" rtlCol="0">
            <a:spAutoFit/>
          </a:bodyPr>
          <a:lstStyle/>
          <a:p>
            <a:pPr>
              <a:lnSpc>
                <a:spcPct val="90000"/>
              </a:lnSpc>
              <a:spcAft>
                <a:spcPts val="600"/>
              </a:spcAft>
            </a:pPr>
            <a:r>
              <a:rPr lang="en-US" sz="2400" dirty="0">
                <a:solidFill>
                  <a:schemeClr val="bg1"/>
                </a:solidFill>
              </a:rPr>
              <a:t>Unify Data – Analyze in (Near) Real Time – Apply Intelligence</a:t>
            </a:r>
          </a:p>
        </p:txBody>
      </p:sp>
    </p:spTree>
    <p:extLst>
      <p:ext uri="{BB962C8B-B14F-4D97-AF65-F5344CB8AC3E}">
        <p14:creationId xmlns:p14="http://schemas.microsoft.com/office/powerpoint/2010/main" val="3998193800"/>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11" cstate="print">
            <a:extLst>
              <a:ext uri="{28A0092B-C50C-407E-A947-70E740481C1C}">
                <a14:useLocalDpi xmlns:a14="http://schemas.microsoft.com/office/drawing/2010/main" val="0"/>
              </a:ext>
            </a:extLst>
          </a:blip>
          <a:srcRect/>
          <a:stretch/>
        </p:blipFill>
        <p:spPr>
          <a:xfrm>
            <a:off x="268928" y="1994736"/>
            <a:ext cx="2868559" cy="1837671"/>
          </a:xfrm>
          <a:prstGeom prst="rect">
            <a:avLst/>
          </a:prstGeom>
        </p:spPr>
      </p:pic>
      <p:pic>
        <p:nvPicPr>
          <p:cNvPr id="19" name="Picture 18"/>
          <p:cNvPicPr>
            <a:picLocks noChangeAspect="1"/>
          </p:cNvPicPr>
          <p:nvPr/>
        </p:nvPicPr>
        <p:blipFill rotWithShape="1">
          <a:blip r:embed="rId12" cstate="print">
            <a:extLst>
              <a:ext uri="{28A0092B-C50C-407E-A947-70E740481C1C}">
                <a14:useLocalDpi xmlns:a14="http://schemas.microsoft.com/office/drawing/2010/main" val="0"/>
              </a:ext>
            </a:extLst>
          </a:blip>
          <a:srcRect/>
          <a:stretch/>
        </p:blipFill>
        <p:spPr>
          <a:xfrm>
            <a:off x="6095864" y="1994736"/>
            <a:ext cx="2868559" cy="1837671"/>
          </a:xfrm>
          <a:prstGeom prst="rect">
            <a:avLst/>
          </a:prstGeom>
        </p:spPr>
      </p:pic>
      <p:pic>
        <p:nvPicPr>
          <p:cNvPr id="21" name="Picture 20"/>
          <p:cNvPicPr>
            <a:picLocks noChangeAspect="1"/>
          </p:cNvPicPr>
          <p:nvPr/>
        </p:nvPicPr>
        <p:blipFill rotWithShape="1">
          <a:blip r:embed="rId13" cstate="print">
            <a:extLst>
              <a:ext uri="{28A0092B-C50C-407E-A947-70E740481C1C}">
                <a14:useLocalDpi xmlns:a14="http://schemas.microsoft.com/office/drawing/2010/main" val="0"/>
              </a:ext>
            </a:extLst>
          </a:blip>
          <a:srcRect/>
          <a:stretch/>
        </p:blipFill>
        <p:spPr>
          <a:xfrm>
            <a:off x="9009070" y="1994736"/>
            <a:ext cx="2913381" cy="1837671"/>
          </a:xfrm>
          <a:prstGeom prst="rect">
            <a:avLst/>
          </a:prstGeom>
        </p:spPr>
      </p:pic>
      <p:pic>
        <p:nvPicPr>
          <p:cNvPr id="25" name="Picture 24"/>
          <p:cNvPicPr>
            <a:picLocks noChangeAspect="1"/>
          </p:cNvPicPr>
          <p:nvPr/>
        </p:nvPicPr>
        <p:blipFill rotWithShape="1">
          <a:blip r:embed="rId14" cstate="print">
            <a:extLst>
              <a:ext uri="{28A0092B-C50C-407E-A947-70E740481C1C}">
                <a14:useLocalDpi xmlns:a14="http://schemas.microsoft.com/office/drawing/2010/main" val="0"/>
              </a:ext>
            </a:extLst>
          </a:blip>
          <a:srcRect/>
          <a:stretch/>
        </p:blipFill>
        <p:spPr>
          <a:xfrm>
            <a:off x="3182332" y="4683981"/>
            <a:ext cx="2868559" cy="1837671"/>
          </a:xfrm>
          <a:prstGeom prst="rect">
            <a:avLst/>
          </a:prstGeom>
          <a:noFill/>
          <a:ln>
            <a:noFill/>
          </a:ln>
        </p:spPr>
      </p:pic>
      <p:pic>
        <p:nvPicPr>
          <p:cNvPr id="27" name="Picture 26"/>
          <p:cNvPicPr>
            <a:picLocks noChangeAspect="1"/>
          </p:cNvPicPr>
          <p:nvPr/>
        </p:nvPicPr>
        <p:blipFill rotWithShape="1">
          <a:blip r:embed="rId15" cstate="print">
            <a:extLst>
              <a:ext uri="{28A0092B-C50C-407E-A947-70E740481C1C}">
                <a14:useLocalDpi xmlns:a14="http://schemas.microsoft.com/office/drawing/2010/main" val="0"/>
              </a:ext>
            </a:extLst>
          </a:blip>
          <a:srcRect/>
          <a:stretch/>
        </p:blipFill>
        <p:spPr>
          <a:xfrm>
            <a:off x="6095736" y="4683981"/>
            <a:ext cx="2868559" cy="1837671"/>
          </a:xfrm>
          <a:prstGeom prst="rect">
            <a:avLst/>
          </a:prstGeom>
        </p:spPr>
      </p:pic>
      <p:pic>
        <p:nvPicPr>
          <p:cNvPr id="29" name="Picture 28"/>
          <p:cNvPicPr>
            <a:picLocks noChangeAspect="1"/>
          </p:cNvPicPr>
          <p:nvPr/>
        </p:nvPicPr>
        <p:blipFill rotWithShape="1">
          <a:blip r:embed="rId16" cstate="print">
            <a:extLst>
              <a:ext uri="{28A0092B-C50C-407E-A947-70E740481C1C}">
                <a14:useLocalDpi xmlns:a14="http://schemas.microsoft.com/office/drawing/2010/main" val="0"/>
              </a:ext>
            </a:extLst>
          </a:blip>
          <a:srcRect/>
          <a:stretch/>
        </p:blipFill>
        <p:spPr>
          <a:xfrm>
            <a:off x="9009141" y="4683981"/>
            <a:ext cx="2913381" cy="1837671"/>
          </a:xfrm>
          <a:prstGeom prst="rect">
            <a:avLst/>
          </a:prstGeom>
        </p:spPr>
      </p:pic>
      <p:pic>
        <p:nvPicPr>
          <p:cNvPr id="9" name="Picture 8"/>
          <p:cNvPicPr>
            <a:picLocks noChangeAspect="1"/>
          </p:cNvPicPr>
          <p:nvPr/>
        </p:nvPicPr>
        <p:blipFill rotWithShape="1">
          <a:blip r:embed="rId17" cstate="print">
            <a:extLst>
              <a:ext uri="{28A0092B-C50C-407E-A947-70E740481C1C}">
                <a14:useLocalDpi xmlns:a14="http://schemas.microsoft.com/office/drawing/2010/main" val="0"/>
              </a:ext>
            </a:extLst>
          </a:blip>
          <a:srcRect/>
          <a:stretch/>
        </p:blipFill>
        <p:spPr>
          <a:xfrm>
            <a:off x="268928" y="4683981"/>
            <a:ext cx="2868559" cy="1837671"/>
          </a:xfrm>
          <a:prstGeom prst="rect">
            <a:avLst/>
          </a:prstGeom>
        </p:spPr>
      </p:pic>
      <p:sp>
        <p:nvSpPr>
          <p:cNvPr id="2" name="Title 1"/>
          <p:cNvSpPr>
            <a:spLocks noGrp="1"/>
          </p:cNvSpPr>
          <p:nvPr>
            <p:ph type="title"/>
          </p:nvPr>
        </p:nvSpPr>
        <p:spPr>
          <a:xfrm>
            <a:off x="90020" y="488"/>
            <a:ext cx="11655078" cy="899537"/>
          </a:xfrm>
        </p:spPr>
        <p:txBody>
          <a:bodyPr vert="horz" wrap="square" lIns="146304" tIns="91440" rIns="146304" bIns="91440" rtlCol="0" anchor="ctr">
            <a:noAutofit/>
          </a:bodyPr>
          <a:lstStyle/>
          <a:p>
            <a:pPr algn="ctr"/>
            <a:r>
              <a:rPr lang="en-US" sz="2400" cap="all" spc="800">
                <a:solidFill>
                  <a:srgbClr val="0078D7"/>
                </a:solidFill>
                <a:latin typeface="Segoe UI Light" charset="0"/>
                <a:cs typeface="Segoe UI Light" charset="0"/>
              </a:rPr>
              <a:t>Stream Analytics Scenarios</a:t>
            </a:r>
          </a:p>
        </p:txBody>
      </p:sp>
      <p:sp>
        <p:nvSpPr>
          <p:cNvPr id="24" name="Rectangle 23"/>
          <p:cNvSpPr>
            <a:spLocks/>
          </p:cNvSpPr>
          <p:nvPr>
            <p:custDataLst>
              <p:tags r:id="rId1"/>
            </p:custDataLst>
          </p:nvPr>
        </p:nvSpPr>
        <p:spPr bwMode="auto">
          <a:xfrm>
            <a:off x="268928" y="3877208"/>
            <a:ext cx="2868559" cy="80678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3918" rtl="0" eaLnBrk="1" fontAlgn="auto" latinLnBrk="0" hangingPunct="1">
              <a:lnSpc>
                <a:spcPct val="90000"/>
              </a:lnSpc>
              <a:spcBef>
                <a:spcPts val="0"/>
              </a:spcBef>
              <a:spcAft>
                <a:spcPts val="0"/>
              </a:spcAft>
              <a:buClrTx/>
              <a:buSzTx/>
              <a:buFontTx/>
              <a:buNone/>
              <a:tabLst/>
              <a:defRPr/>
            </a:pPr>
            <a:r>
              <a:rPr kumimoji="0" lang="en-US" sz="1961" b="0" i="0" u="none" strike="noStrike" kern="1200" cap="none" spc="0" normalizeH="0" baseline="0" noProof="0">
                <a:ln>
                  <a:noFill/>
                </a:ln>
                <a:gradFill flip="none" rotWithShape="1">
                  <a:gsLst>
                    <a:gs pos="0">
                      <a:srgbClr val="FFFFFF"/>
                    </a:gs>
                    <a:gs pos="100000">
                      <a:srgbClr val="FFFFFF"/>
                    </a:gs>
                  </a:gsLst>
                  <a:lin ang="5400000" scaled="0"/>
                  <a:tileRect/>
                </a:gradFill>
                <a:effectLst/>
                <a:uLnTx/>
                <a:uFillTx/>
                <a:latin typeface="Segoe UI Semilight"/>
                <a:ea typeface="Segoe UI" pitchFamily="34" charset="0"/>
                <a:cs typeface="Segoe UI" pitchFamily="34" charset="0"/>
              </a:rPr>
              <a:t>Smart grid</a:t>
            </a:r>
          </a:p>
        </p:txBody>
      </p:sp>
      <p:sp>
        <p:nvSpPr>
          <p:cNvPr id="26" name="Rectangle 25"/>
          <p:cNvSpPr>
            <a:spLocks/>
          </p:cNvSpPr>
          <p:nvPr>
            <p:custDataLst>
              <p:tags r:id="rId2"/>
            </p:custDataLst>
          </p:nvPr>
        </p:nvSpPr>
        <p:spPr bwMode="auto">
          <a:xfrm>
            <a:off x="3182332" y="3877208"/>
            <a:ext cx="2868559" cy="80678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89642" bIns="143428" numCol="1" spcCol="0" rtlCol="0" fromWordArt="0" anchor="t" anchorCtr="0" forceAA="0" compatLnSpc="1">
            <a:prstTxWarp prst="textNoShape">
              <a:avLst/>
            </a:prstTxWarp>
            <a:noAutofit/>
          </a:bodyPr>
          <a:lstStyle/>
          <a:p>
            <a:pPr marL="0" marR="0" lvl="0" indent="0" algn="l" defTabSz="913918" rtl="0" eaLnBrk="1" fontAlgn="auto" latinLnBrk="0" hangingPunct="1">
              <a:lnSpc>
                <a:spcPct val="90000"/>
              </a:lnSpc>
              <a:spcBef>
                <a:spcPts val="0"/>
              </a:spcBef>
              <a:spcAft>
                <a:spcPts val="0"/>
              </a:spcAft>
              <a:buClrTx/>
              <a:buSzTx/>
              <a:buFontTx/>
              <a:buNone/>
              <a:tabLst/>
              <a:defRPr/>
            </a:pPr>
            <a:r>
              <a:rPr kumimoji="0" lang="en-US" sz="1961" b="0" i="0" u="none" strike="noStrike" kern="1200" cap="none" spc="0" normalizeH="0" baseline="0" noProof="0">
                <a:ln>
                  <a:noFill/>
                </a:ln>
                <a:gradFill flip="none" rotWithShape="1">
                  <a:gsLst>
                    <a:gs pos="0">
                      <a:srgbClr val="FFFFFF"/>
                    </a:gs>
                    <a:gs pos="100000">
                      <a:srgbClr val="FFFFFF"/>
                    </a:gs>
                  </a:gsLst>
                  <a:lin ang="5400000" scaled="0"/>
                  <a:tileRect/>
                </a:gradFill>
                <a:effectLst/>
                <a:uLnTx/>
                <a:uFillTx/>
                <a:latin typeface="Segoe UI Semilight"/>
                <a:ea typeface="Segoe UI" pitchFamily="34" charset="0"/>
                <a:cs typeface="Segoe UI" pitchFamily="34" charset="0"/>
              </a:rPr>
              <a:t>Customer Behavior in stores</a:t>
            </a:r>
          </a:p>
        </p:txBody>
      </p:sp>
      <p:sp>
        <p:nvSpPr>
          <p:cNvPr id="28" name="Rectangle 27"/>
          <p:cNvSpPr>
            <a:spLocks/>
          </p:cNvSpPr>
          <p:nvPr>
            <p:custDataLst>
              <p:tags r:id="rId3"/>
            </p:custDataLst>
          </p:nvPr>
        </p:nvSpPr>
        <p:spPr bwMode="auto">
          <a:xfrm>
            <a:off x="6095736" y="3877208"/>
            <a:ext cx="2868559" cy="80678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3918" rtl="0" eaLnBrk="1" fontAlgn="auto" latinLnBrk="0" hangingPunct="1">
              <a:lnSpc>
                <a:spcPct val="90000"/>
              </a:lnSpc>
              <a:spcBef>
                <a:spcPts val="0"/>
              </a:spcBef>
              <a:spcAft>
                <a:spcPts val="0"/>
              </a:spcAft>
              <a:buClrTx/>
              <a:buSzTx/>
              <a:buFontTx/>
              <a:buNone/>
              <a:tabLst/>
              <a:defRPr/>
            </a:pPr>
            <a:r>
              <a:rPr kumimoji="0" lang="en-US" sz="1961" b="0" i="0" u="none" strike="noStrike" kern="1200" cap="none" spc="0" normalizeH="0" baseline="0" noProof="0">
                <a:ln>
                  <a:noFill/>
                </a:ln>
                <a:gradFill flip="none" rotWithShape="1">
                  <a:gsLst>
                    <a:gs pos="0">
                      <a:srgbClr val="FFFFFF"/>
                    </a:gs>
                    <a:gs pos="100000">
                      <a:srgbClr val="FFFFFF"/>
                    </a:gs>
                  </a:gsLst>
                  <a:lin ang="5400000" scaled="0"/>
                  <a:tileRect/>
                </a:gradFill>
                <a:effectLst/>
                <a:uLnTx/>
                <a:uFillTx/>
                <a:latin typeface="Segoe UI Semilight"/>
                <a:ea typeface="Segoe UI" pitchFamily="34" charset="0"/>
                <a:cs typeface="Segoe UI" pitchFamily="34" charset="0"/>
              </a:rPr>
              <a:t>IT Infrastructure and Networking monitoring</a:t>
            </a:r>
          </a:p>
        </p:txBody>
      </p:sp>
      <p:sp>
        <p:nvSpPr>
          <p:cNvPr id="30" name="Rectangle 29"/>
          <p:cNvSpPr>
            <a:spLocks/>
          </p:cNvSpPr>
          <p:nvPr>
            <p:custDataLst>
              <p:tags r:id="rId4"/>
            </p:custDataLst>
          </p:nvPr>
        </p:nvSpPr>
        <p:spPr bwMode="auto">
          <a:xfrm>
            <a:off x="9009141" y="3877208"/>
            <a:ext cx="2913381" cy="80678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3918" rtl="0" eaLnBrk="1" fontAlgn="auto" latinLnBrk="0" hangingPunct="1">
              <a:lnSpc>
                <a:spcPct val="90000"/>
              </a:lnSpc>
              <a:spcBef>
                <a:spcPts val="0"/>
              </a:spcBef>
              <a:spcAft>
                <a:spcPts val="0"/>
              </a:spcAft>
              <a:buClrTx/>
              <a:buSzTx/>
              <a:buFontTx/>
              <a:buNone/>
              <a:tabLst/>
              <a:defRPr/>
            </a:pPr>
            <a:r>
              <a:rPr kumimoji="0" lang="en-US" sz="1961" b="0" i="0" u="none" strike="noStrike" kern="1200" cap="none" spc="0" normalizeH="0" baseline="0" noProof="0">
                <a:ln>
                  <a:noFill/>
                </a:ln>
                <a:gradFill flip="none" rotWithShape="1">
                  <a:gsLst>
                    <a:gs pos="0">
                      <a:srgbClr val="FFFFFF"/>
                    </a:gs>
                    <a:gs pos="100000">
                      <a:srgbClr val="FFFFFF"/>
                    </a:gs>
                  </a:gsLst>
                  <a:lin ang="5400000" scaled="0"/>
                  <a:tileRect/>
                </a:gradFill>
                <a:effectLst/>
                <a:uLnTx/>
                <a:uFillTx/>
                <a:latin typeface="Segoe UI Semilight"/>
                <a:ea typeface="Segoe UI" pitchFamily="34" charset="0"/>
                <a:cs typeface="Segoe UI" pitchFamily="34" charset="0"/>
              </a:rPr>
              <a:t>Real-time demand and Inventory Management</a:t>
            </a:r>
          </a:p>
        </p:txBody>
      </p:sp>
      <p:sp>
        <p:nvSpPr>
          <p:cNvPr id="5" name="Rectangle 4"/>
          <p:cNvSpPr>
            <a:spLocks/>
          </p:cNvSpPr>
          <p:nvPr>
            <p:custDataLst>
              <p:tags r:id="rId5"/>
            </p:custDataLst>
          </p:nvPr>
        </p:nvSpPr>
        <p:spPr bwMode="auto">
          <a:xfrm>
            <a:off x="268928" y="1187963"/>
            <a:ext cx="2868559" cy="80678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3918" rtl="0" eaLnBrk="1" fontAlgn="auto" latinLnBrk="0" hangingPunct="1">
              <a:lnSpc>
                <a:spcPct val="90000"/>
              </a:lnSpc>
              <a:spcBef>
                <a:spcPts val="0"/>
              </a:spcBef>
              <a:spcAft>
                <a:spcPts val="0"/>
              </a:spcAft>
              <a:buClrTx/>
              <a:buSzTx/>
              <a:buFontTx/>
              <a:buNone/>
              <a:tabLst/>
              <a:defRPr/>
            </a:pPr>
            <a:r>
              <a:rPr kumimoji="0" lang="en-US" sz="1961" b="0" i="0" u="none" strike="noStrike" kern="1200" cap="none" spc="0" normalizeH="0" baseline="0" noProof="0">
                <a:ln>
                  <a:noFill/>
                </a:ln>
                <a:gradFill flip="none" rotWithShape="1">
                  <a:gsLst>
                    <a:gs pos="0">
                      <a:srgbClr val="FFFFFF"/>
                    </a:gs>
                    <a:gs pos="100000">
                      <a:srgbClr val="FFFFFF"/>
                    </a:gs>
                  </a:gsLst>
                  <a:lin ang="5400000" scaled="0"/>
                  <a:tileRect/>
                </a:gradFill>
                <a:effectLst/>
                <a:uLnTx/>
                <a:uFillTx/>
                <a:latin typeface="Segoe UI Semilight"/>
                <a:ea typeface="Segoe UI" pitchFamily="34" charset="0"/>
                <a:cs typeface="Segoe UI" pitchFamily="34" charset="0"/>
              </a:rPr>
              <a:t>Real-time fraud detection</a:t>
            </a:r>
          </a:p>
        </p:txBody>
      </p:sp>
      <p:sp>
        <p:nvSpPr>
          <p:cNvPr id="20" name="Rectangle 19"/>
          <p:cNvSpPr>
            <a:spLocks/>
          </p:cNvSpPr>
          <p:nvPr>
            <p:custDataLst>
              <p:tags r:id="rId6"/>
            </p:custDataLst>
          </p:nvPr>
        </p:nvSpPr>
        <p:spPr bwMode="auto">
          <a:xfrm>
            <a:off x="6095864" y="1187963"/>
            <a:ext cx="2868559" cy="80678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3918" rtl="0" eaLnBrk="1" fontAlgn="auto" latinLnBrk="0" hangingPunct="1">
              <a:lnSpc>
                <a:spcPct val="90000"/>
              </a:lnSpc>
              <a:spcBef>
                <a:spcPts val="0"/>
              </a:spcBef>
              <a:spcAft>
                <a:spcPts val="0"/>
              </a:spcAft>
              <a:buClrTx/>
              <a:buSzTx/>
              <a:buFontTx/>
              <a:buNone/>
              <a:tabLst/>
              <a:defRPr/>
            </a:pPr>
            <a:r>
              <a:rPr kumimoji="0" lang="en-US" sz="1961" b="0" i="0" u="none" strike="noStrike" kern="1200" cap="none" spc="0" normalizeH="0" baseline="0" noProof="0">
                <a:ln>
                  <a:noFill/>
                </a:ln>
                <a:gradFill flip="none" rotWithShape="1">
                  <a:gsLst>
                    <a:gs pos="0">
                      <a:srgbClr val="FFFFFF"/>
                    </a:gs>
                    <a:gs pos="100000">
                      <a:srgbClr val="FFFFFF"/>
                    </a:gs>
                  </a:gsLst>
                  <a:lin ang="5400000" scaled="0"/>
                  <a:tileRect/>
                </a:gradFill>
                <a:effectLst/>
                <a:uLnTx/>
                <a:uFillTx/>
                <a:latin typeface="Segoe UI Semilight"/>
                <a:ea typeface="Segoe UI" pitchFamily="34" charset="0"/>
                <a:cs typeface="Segoe UI" pitchFamily="34" charset="0"/>
              </a:rPr>
              <a:t>Click-stream analysis</a:t>
            </a:r>
          </a:p>
        </p:txBody>
      </p:sp>
      <p:sp>
        <p:nvSpPr>
          <p:cNvPr id="22" name="Rectangle 21"/>
          <p:cNvSpPr>
            <a:spLocks/>
          </p:cNvSpPr>
          <p:nvPr>
            <p:custDataLst>
              <p:tags r:id="rId7"/>
            </p:custDataLst>
          </p:nvPr>
        </p:nvSpPr>
        <p:spPr bwMode="auto">
          <a:xfrm>
            <a:off x="9009142" y="1187963"/>
            <a:ext cx="2913309" cy="80678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3918" rtl="0" eaLnBrk="1" fontAlgn="auto" latinLnBrk="0" hangingPunct="1">
              <a:lnSpc>
                <a:spcPct val="90000"/>
              </a:lnSpc>
              <a:spcBef>
                <a:spcPts val="0"/>
              </a:spcBef>
              <a:spcAft>
                <a:spcPts val="0"/>
              </a:spcAft>
              <a:buClrTx/>
              <a:buSzTx/>
              <a:buFontTx/>
              <a:buNone/>
              <a:tabLst/>
              <a:defRPr/>
            </a:pPr>
            <a:r>
              <a:rPr kumimoji="0" lang="en-US" sz="1961" b="0" i="0" u="none" strike="noStrike" kern="1200" cap="none" spc="0" normalizeH="0" baseline="0" noProof="0">
                <a:ln>
                  <a:noFill/>
                </a:ln>
                <a:gradFill flip="none" rotWithShape="1">
                  <a:gsLst>
                    <a:gs pos="0">
                      <a:srgbClr val="FFFFFF"/>
                    </a:gs>
                    <a:gs pos="100000">
                      <a:srgbClr val="FFFFFF"/>
                    </a:gs>
                  </a:gsLst>
                  <a:lin ang="5400000" scaled="0"/>
                  <a:tileRect/>
                </a:gradFill>
                <a:effectLst/>
                <a:uLnTx/>
                <a:uFillTx/>
                <a:latin typeface="Segoe UI Semilight"/>
                <a:ea typeface="Segoe UI" pitchFamily="34" charset="0"/>
                <a:cs typeface="Segoe UI" pitchFamily="34" charset="0"/>
              </a:rPr>
              <a:t>Real-time Patient Monitoring</a:t>
            </a:r>
          </a:p>
        </p:txBody>
      </p:sp>
      <p:sp>
        <p:nvSpPr>
          <p:cNvPr id="23" name="Rectangle 22"/>
          <p:cNvSpPr>
            <a:spLocks/>
          </p:cNvSpPr>
          <p:nvPr>
            <p:custDataLst>
              <p:tags r:id="rId8"/>
            </p:custDataLst>
          </p:nvPr>
        </p:nvSpPr>
        <p:spPr bwMode="auto">
          <a:xfrm>
            <a:off x="3182586" y="1187963"/>
            <a:ext cx="2868559" cy="80678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3918" rtl="0" eaLnBrk="1" fontAlgn="auto" latinLnBrk="0" hangingPunct="1">
              <a:lnSpc>
                <a:spcPct val="90000"/>
              </a:lnSpc>
              <a:spcBef>
                <a:spcPts val="0"/>
              </a:spcBef>
              <a:spcAft>
                <a:spcPts val="0"/>
              </a:spcAft>
              <a:buClrTx/>
              <a:buSzTx/>
              <a:buFontTx/>
              <a:buNone/>
              <a:tabLst/>
              <a:defRPr/>
            </a:pPr>
            <a:r>
              <a:rPr kumimoji="0" lang="en-US" sz="1961" b="0" i="0" u="none" strike="noStrike" kern="1200" cap="none" spc="0" normalizeH="0" baseline="0" noProof="0">
                <a:ln>
                  <a:noFill/>
                </a:ln>
                <a:gradFill flip="none" rotWithShape="1">
                  <a:gsLst>
                    <a:gs pos="0">
                      <a:srgbClr val="FFFFFF"/>
                    </a:gs>
                    <a:gs pos="100000">
                      <a:srgbClr val="FFFFFF"/>
                    </a:gs>
                  </a:gsLst>
                  <a:lin ang="5400000" scaled="0"/>
                  <a:tileRect/>
                </a:gradFill>
                <a:effectLst/>
                <a:uLnTx/>
                <a:uFillTx/>
                <a:latin typeface="Segoe UI Semilight"/>
                <a:ea typeface="Segoe UI" pitchFamily="34" charset="0"/>
                <a:cs typeface="Segoe UI" pitchFamily="34" charset="0"/>
              </a:rPr>
              <a:t>Fleet Management and Connected Cars</a:t>
            </a:r>
          </a:p>
        </p:txBody>
      </p:sp>
      <p:pic>
        <p:nvPicPr>
          <p:cNvPr id="22530" name="Picture 2" descr="Image result for Connected Cars icon">
            <a:extLst>
              <a:ext uri="{FF2B5EF4-FFF2-40B4-BE49-F238E27FC236}">
                <a16:creationId xmlns:a16="http://schemas.microsoft.com/office/drawing/2014/main" id="{C5FAC393-1B83-4D9E-A67B-CE29F3EEA7C4}"/>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3182134" y="1994736"/>
            <a:ext cx="2868559" cy="18376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44467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Rectangle 55">
            <a:extLst>
              <a:ext uri="{FF2B5EF4-FFF2-40B4-BE49-F238E27FC236}">
                <a16:creationId xmlns:a16="http://schemas.microsoft.com/office/drawing/2014/main" id="{152871E5-BA93-42C0-B477-23BA279030FA}"/>
              </a:ext>
            </a:extLst>
          </p:cNvPr>
          <p:cNvSpPr/>
          <p:nvPr/>
        </p:nvSpPr>
        <p:spPr bwMode="auto">
          <a:xfrm>
            <a:off x="2205298" y="2017912"/>
            <a:ext cx="1815020" cy="3748509"/>
          </a:xfrm>
          <a:prstGeom prst="rect">
            <a:avLst/>
          </a:prstGeom>
          <a:solidFill>
            <a:schemeClr val="bg1">
              <a:lumMod val="95000"/>
            </a:schemeClr>
          </a:solidFill>
          <a:ln>
            <a:noFill/>
            <a:headEnd type="none" w="med" len="med"/>
            <a:tailEnd type="none" w="med" len="med"/>
          </a:ln>
          <a:effectLst>
            <a:outerShdw blurRad="635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7" name="Rectangle 56">
            <a:extLst>
              <a:ext uri="{FF2B5EF4-FFF2-40B4-BE49-F238E27FC236}">
                <a16:creationId xmlns:a16="http://schemas.microsoft.com/office/drawing/2014/main" id="{96914128-5D01-4763-9F35-1A08140D852D}"/>
              </a:ext>
            </a:extLst>
          </p:cNvPr>
          <p:cNvSpPr/>
          <p:nvPr/>
        </p:nvSpPr>
        <p:spPr bwMode="auto">
          <a:xfrm>
            <a:off x="4175239" y="2017912"/>
            <a:ext cx="1815020" cy="3748509"/>
          </a:xfrm>
          <a:prstGeom prst="rect">
            <a:avLst/>
          </a:prstGeom>
          <a:solidFill>
            <a:schemeClr val="bg1">
              <a:lumMod val="95000"/>
            </a:schemeClr>
          </a:solidFill>
          <a:ln>
            <a:noFill/>
            <a:headEnd type="none" w="med" len="med"/>
            <a:tailEnd type="none" w="med" len="med"/>
          </a:ln>
          <a:effectLst>
            <a:outerShdw blurRad="635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 name="Rectangle 57">
            <a:extLst>
              <a:ext uri="{FF2B5EF4-FFF2-40B4-BE49-F238E27FC236}">
                <a16:creationId xmlns:a16="http://schemas.microsoft.com/office/drawing/2014/main" id="{454C35D7-4F09-408F-8327-9E24AAE78CC9}"/>
              </a:ext>
            </a:extLst>
          </p:cNvPr>
          <p:cNvSpPr/>
          <p:nvPr/>
        </p:nvSpPr>
        <p:spPr bwMode="auto">
          <a:xfrm>
            <a:off x="6145179" y="2017912"/>
            <a:ext cx="1815020" cy="3748509"/>
          </a:xfrm>
          <a:prstGeom prst="rect">
            <a:avLst/>
          </a:prstGeom>
          <a:solidFill>
            <a:schemeClr val="bg1">
              <a:lumMod val="95000"/>
            </a:schemeClr>
          </a:solidFill>
          <a:ln>
            <a:noFill/>
            <a:headEnd type="none" w="med" len="med"/>
            <a:tailEnd type="none" w="med" len="med"/>
          </a:ln>
          <a:effectLst>
            <a:outerShdw blurRad="635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 name="Rectangle 58">
            <a:extLst>
              <a:ext uri="{FF2B5EF4-FFF2-40B4-BE49-F238E27FC236}">
                <a16:creationId xmlns:a16="http://schemas.microsoft.com/office/drawing/2014/main" id="{877B0710-9F0C-49DB-8DEA-EE7EB5226CCE}"/>
              </a:ext>
            </a:extLst>
          </p:cNvPr>
          <p:cNvSpPr/>
          <p:nvPr/>
        </p:nvSpPr>
        <p:spPr bwMode="auto">
          <a:xfrm>
            <a:off x="8115120" y="2017912"/>
            <a:ext cx="1809619" cy="3748509"/>
          </a:xfrm>
          <a:prstGeom prst="rect">
            <a:avLst/>
          </a:prstGeom>
          <a:solidFill>
            <a:schemeClr val="bg1">
              <a:lumMod val="95000"/>
            </a:schemeClr>
          </a:solidFill>
          <a:ln>
            <a:noFill/>
            <a:headEnd type="none" w="med" len="med"/>
            <a:tailEnd type="none" w="med" len="med"/>
          </a:ln>
          <a:effectLst>
            <a:outerShdw blurRad="635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4" name="Rectangle 33">
            <a:extLst>
              <a:ext uri="{FF2B5EF4-FFF2-40B4-BE49-F238E27FC236}">
                <a16:creationId xmlns:a16="http://schemas.microsoft.com/office/drawing/2014/main" id="{6E4F2133-B12E-406A-9B76-169A19BDDE16}"/>
              </a:ext>
            </a:extLst>
          </p:cNvPr>
          <p:cNvSpPr/>
          <p:nvPr/>
        </p:nvSpPr>
        <p:spPr bwMode="auto">
          <a:xfrm>
            <a:off x="10079660" y="2017912"/>
            <a:ext cx="1809619" cy="3748509"/>
          </a:xfrm>
          <a:prstGeom prst="rect">
            <a:avLst/>
          </a:prstGeom>
          <a:solidFill>
            <a:schemeClr val="bg1">
              <a:lumMod val="95000"/>
            </a:schemeClr>
          </a:solidFill>
          <a:ln>
            <a:noFill/>
            <a:headEnd type="none" w="med" len="med"/>
            <a:tailEnd type="none" w="med" len="med"/>
          </a:ln>
          <a:effectLst>
            <a:outerShdw blurRad="635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4D1CEBB8-5DB5-4208-B4E1-A54661638258}"/>
              </a:ext>
            </a:extLst>
          </p:cNvPr>
          <p:cNvSpPr>
            <a:spLocks noGrp="1"/>
          </p:cNvSpPr>
          <p:nvPr>
            <p:ph type="title"/>
          </p:nvPr>
        </p:nvSpPr>
        <p:spPr>
          <a:xfrm>
            <a:off x="587521" y="818708"/>
            <a:ext cx="11016957" cy="553920"/>
          </a:xfrm>
        </p:spPr>
        <p:txBody>
          <a:bodyPr/>
          <a:lstStyle/>
          <a:p>
            <a:pPr algn="ctr"/>
            <a:r>
              <a:rPr lang="en-US" dirty="0"/>
              <a:t>Cloud Scale Analytics</a:t>
            </a:r>
          </a:p>
        </p:txBody>
      </p:sp>
      <p:sp>
        <p:nvSpPr>
          <p:cNvPr id="90" name="Right Bracket 89">
            <a:extLst>
              <a:ext uri="{FF2B5EF4-FFF2-40B4-BE49-F238E27FC236}">
                <a16:creationId xmlns:a16="http://schemas.microsoft.com/office/drawing/2014/main" id="{FD06C274-86CE-4E17-9AFB-45A986668EC3}"/>
              </a:ext>
            </a:extLst>
          </p:cNvPr>
          <p:cNvSpPr/>
          <p:nvPr/>
        </p:nvSpPr>
        <p:spPr>
          <a:xfrm>
            <a:off x="1729876" y="2017912"/>
            <a:ext cx="153395" cy="3748509"/>
          </a:xfrm>
          <a:prstGeom prst="rightBracket">
            <a:avLst>
              <a:gd name="adj" fmla="val 0"/>
            </a:avLst>
          </a:prstGeom>
          <a:ln w="15875">
            <a:solidFill>
              <a:srgbClr val="0070C0"/>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914192">
              <a:defRPr/>
            </a:pPr>
            <a:endParaRPr lang="en-US" sz="1765">
              <a:solidFill>
                <a:srgbClr val="1A1A1A"/>
              </a:solidFill>
              <a:latin typeface="Segoe UI"/>
            </a:endParaRPr>
          </a:p>
        </p:txBody>
      </p:sp>
      <p:cxnSp>
        <p:nvCxnSpPr>
          <p:cNvPr id="92" name="Straight Arrow Connector 91">
            <a:extLst>
              <a:ext uri="{FF2B5EF4-FFF2-40B4-BE49-F238E27FC236}">
                <a16:creationId xmlns:a16="http://schemas.microsoft.com/office/drawing/2014/main" id="{E7251229-B5F7-42BD-848A-45D66CCC0AD0}"/>
              </a:ext>
            </a:extLst>
          </p:cNvPr>
          <p:cNvCxnSpPr>
            <a:cxnSpLocks/>
          </p:cNvCxnSpPr>
          <p:nvPr/>
        </p:nvCxnSpPr>
        <p:spPr>
          <a:xfrm>
            <a:off x="1883272" y="3892167"/>
            <a:ext cx="593743" cy="0"/>
          </a:xfrm>
          <a:prstGeom prst="straightConnector1">
            <a:avLst/>
          </a:prstGeom>
          <a:ln w="15875">
            <a:solidFill>
              <a:srgbClr val="0070C0"/>
            </a:solidFill>
            <a:prstDash val="dash"/>
            <a:headEnd type="none" w="lg" len="med"/>
            <a:tailEnd type="arrow" w="lg" len="sm"/>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03A09D95-782C-42E0-99BA-A1C34EBBC039}"/>
              </a:ext>
            </a:extLst>
          </p:cNvPr>
          <p:cNvSpPr txBox="1"/>
          <p:nvPr/>
        </p:nvSpPr>
        <p:spPr>
          <a:xfrm>
            <a:off x="2719463" y="3633048"/>
            <a:ext cx="786690" cy="543226"/>
          </a:xfrm>
          <a:prstGeom prst="rect">
            <a:avLst/>
          </a:prstGeom>
          <a:noFill/>
        </p:spPr>
        <p:txBody>
          <a:bodyPr wrap="none" lIns="0" tIns="0" rIns="0" bIns="0" rtlCol="0">
            <a:spAutoFit/>
          </a:bodyPr>
          <a:lstStyle/>
          <a:p>
            <a:pPr algn="ctr" defTabSz="914192">
              <a:defRPr/>
            </a:pPr>
            <a:r>
              <a:rPr lang="en-US" sz="1765" dirty="0">
                <a:gradFill>
                  <a:gsLst>
                    <a:gs pos="2051">
                      <a:srgbClr val="0078D4"/>
                    </a:gs>
                    <a:gs pos="15000">
                      <a:srgbClr val="0078D4"/>
                    </a:gs>
                  </a:gsLst>
                  <a:lin ang="5400000" scaled="0"/>
                </a:gradFill>
                <a:latin typeface="Segoe UI Semibold"/>
              </a:rPr>
              <a:t>Ingest</a:t>
            </a:r>
          </a:p>
          <a:p>
            <a:pPr algn="ctr" defTabSz="914192">
              <a:defRPr/>
            </a:pPr>
            <a:r>
              <a:rPr lang="en-US" sz="1765" dirty="0">
                <a:gradFill>
                  <a:gsLst>
                    <a:gs pos="2051">
                      <a:srgbClr val="0078D4"/>
                    </a:gs>
                    <a:gs pos="15000">
                      <a:srgbClr val="0078D4"/>
                    </a:gs>
                  </a:gsLst>
                  <a:lin ang="5400000" scaled="0"/>
                </a:gradFill>
                <a:latin typeface="Segoe UI Semibold"/>
              </a:rPr>
              <a:t>Acquire</a:t>
            </a:r>
          </a:p>
        </p:txBody>
      </p:sp>
      <p:sp>
        <p:nvSpPr>
          <p:cNvPr id="53" name="TextBox 52">
            <a:extLst>
              <a:ext uri="{FF2B5EF4-FFF2-40B4-BE49-F238E27FC236}">
                <a16:creationId xmlns:a16="http://schemas.microsoft.com/office/drawing/2014/main" id="{6713A440-9107-43D6-91A2-D220E1CB01BF}"/>
              </a:ext>
            </a:extLst>
          </p:cNvPr>
          <p:cNvSpPr txBox="1"/>
          <p:nvPr/>
        </p:nvSpPr>
        <p:spPr>
          <a:xfrm>
            <a:off x="4815978" y="3753688"/>
            <a:ext cx="533544" cy="271613"/>
          </a:xfrm>
          <a:prstGeom prst="rect">
            <a:avLst/>
          </a:prstGeom>
          <a:noFill/>
        </p:spPr>
        <p:txBody>
          <a:bodyPr wrap="none" lIns="0" tIns="0" rIns="0" bIns="0" rtlCol="0">
            <a:spAutoFit/>
          </a:bodyPr>
          <a:lstStyle/>
          <a:p>
            <a:pPr algn="ctr" defTabSz="914192">
              <a:defRPr/>
            </a:pPr>
            <a:r>
              <a:rPr lang="en-US" sz="1765" dirty="0">
                <a:gradFill>
                  <a:gsLst>
                    <a:gs pos="2051">
                      <a:srgbClr val="0078D4"/>
                    </a:gs>
                    <a:gs pos="15000">
                      <a:srgbClr val="0078D4"/>
                    </a:gs>
                  </a:gsLst>
                  <a:lin ang="5400000" scaled="0"/>
                </a:gradFill>
                <a:latin typeface="Segoe UI Semibold"/>
              </a:rPr>
              <a:t>Store</a:t>
            </a:r>
          </a:p>
        </p:txBody>
      </p:sp>
      <p:sp>
        <p:nvSpPr>
          <p:cNvPr id="54" name="TextBox 53">
            <a:extLst>
              <a:ext uri="{FF2B5EF4-FFF2-40B4-BE49-F238E27FC236}">
                <a16:creationId xmlns:a16="http://schemas.microsoft.com/office/drawing/2014/main" id="{046257A0-189A-4D8A-9961-7183CFA3E765}"/>
              </a:ext>
            </a:extLst>
          </p:cNvPr>
          <p:cNvSpPr txBox="1"/>
          <p:nvPr/>
        </p:nvSpPr>
        <p:spPr>
          <a:xfrm>
            <a:off x="6739455" y="3511147"/>
            <a:ext cx="1034707" cy="814838"/>
          </a:xfrm>
          <a:prstGeom prst="rect">
            <a:avLst/>
          </a:prstGeom>
          <a:noFill/>
        </p:spPr>
        <p:txBody>
          <a:bodyPr wrap="none" lIns="0" tIns="0" rIns="0" bIns="0" rtlCol="0">
            <a:spAutoFit/>
          </a:bodyPr>
          <a:lstStyle/>
          <a:p>
            <a:pPr algn="ctr" defTabSz="914192">
              <a:defRPr/>
            </a:pPr>
            <a:r>
              <a:rPr lang="en-US" sz="1765" dirty="0">
                <a:gradFill>
                  <a:gsLst>
                    <a:gs pos="2051">
                      <a:srgbClr val="0078D4"/>
                    </a:gs>
                    <a:gs pos="15000">
                      <a:srgbClr val="0078D4"/>
                    </a:gs>
                  </a:gsLst>
                  <a:lin ang="5400000" scaled="0"/>
                </a:gradFill>
                <a:latin typeface="Segoe UI Semibold"/>
              </a:rPr>
              <a:t>Prep</a:t>
            </a:r>
          </a:p>
          <a:p>
            <a:pPr algn="ctr" defTabSz="914192">
              <a:defRPr/>
            </a:pPr>
            <a:r>
              <a:rPr lang="en-US" sz="1765" dirty="0">
                <a:gradFill>
                  <a:gsLst>
                    <a:gs pos="2051">
                      <a:srgbClr val="0078D4"/>
                    </a:gs>
                    <a:gs pos="15000">
                      <a:srgbClr val="0078D4"/>
                    </a:gs>
                  </a:gsLst>
                  <a:lin ang="5400000" scaled="0"/>
                </a:gradFill>
                <a:latin typeface="Segoe UI Semibold"/>
              </a:rPr>
              <a:t>Clean</a:t>
            </a:r>
          </a:p>
          <a:p>
            <a:pPr algn="ctr" defTabSz="914192">
              <a:defRPr/>
            </a:pPr>
            <a:r>
              <a:rPr lang="en-US" sz="1765" dirty="0">
                <a:gradFill>
                  <a:gsLst>
                    <a:gs pos="2051">
                      <a:srgbClr val="0078D4"/>
                    </a:gs>
                    <a:gs pos="15000">
                      <a:srgbClr val="0078D4"/>
                    </a:gs>
                  </a:gsLst>
                  <a:lin ang="5400000" scaled="0"/>
                </a:gradFill>
                <a:latin typeface="Segoe UI Semibold"/>
              </a:rPr>
              <a:t>Transform</a:t>
            </a:r>
          </a:p>
        </p:txBody>
      </p:sp>
      <p:sp>
        <p:nvSpPr>
          <p:cNvPr id="55" name="TextBox 54">
            <a:extLst>
              <a:ext uri="{FF2B5EF4-FFF2-40B4-BE49-F238E27FC236}">
                <a16:creationId xmlns:a16="http://schemas.microsoft.com/office/drawing/2014/main" id="{0619C2D8-F683-4D68-A37D-23AF4917FA2E}"/>
              </a:ext>
            </a:extLst>
          </p:cNvPr>
          <p:cNvSpPr txBox="1"/>
          <p:nvPr/>
        </p:nvSpPr>
        <p:spPr>
          <a:xfrm>
            <a:off x="8789065" y="3489077"/>
            <a:ext cx="660437" cy="814838"/>
          </a:xfrm>
          <a:prstGeom prst="rect">
            <a:avLst/>
          </a:prstGeom>
          <a:noFill/>
        </p:spPr>
        <p:txBody>
          <a:bodyPr wrap="none" lIns="0" tIns="0" rIns="0" bIns="0" rtlCol="0">
            <a:spAutoFit/>
          </a:bodyPr>
          <a:lstStyle/>
          <a:p>
            <a:pPr algn="ctr" defTabSz="914192">
              <a:defRPr/>
            </a:pPr>
            <a:r>
              <a:rPr lang="en-US" sz="1765" dirty="0">
                <a:gradFill>
                  <a:gsLst>
                    <a:gs pos="2051">
                      <a:srgbClr val="0078D4"/>
                    </a:gs>
                    <a:gs pos="15000">
                      <a:srgbClr val="0078D4"/>
                    </a:gs>
                  </a:gsLst>
                  <a:lin ang="5400000" scaled="0"/>
                </a:gradFill>
                <a:latin typeface="Segoe UI Semibold"/>
              </a:rPr>
              <a:t>Model</a:t>
            </a:r>
          </a:p>
          <a:p>
            <a:pPr algn="ctr" defTabSz="914192">
              <a:defRPr/>
            </a:pPr>
            <a:r>
              <a:rPr lang="en-US" sz="1765" dirty="0">
                <a:gradFill>
                  <a:gsLst>
                    <a:gs pos="2051">
                      <a:srgbClr val="0078D4"/>
                    </a:gs>
                    <a:gs pos="15000">
                      <a:srgbClr val="0078D4"/>
                    </a:gs>
                  </a:gsLst>
                  <a:lin ang="5400000" scaled="0"/>
                </a:gradFill>
                <a:latin typeface="Segoe UI Semibold"/>
              </a:rPr>
              <a:t>Enrich</a:t>
            </a:r>
          </a:p>
          <a:p>
            <a:pPr algn="ctr" defTabSz="914192">
              <a:defRPr/>
            </a:pPr>
            <a:r>
              <a:rPr lang="en-US" sz="1765" dirty="0">
                <a:gradFill>
                  <a:gsLst>
                    <a:gs pos="2051">
                      <a:srgbClr val="0078D4"/>
                    </a:gs>
                    <a:gs pos="15000">
                      <a:srgbClr val="0078D4"/>
                    </a:gs>
                  </a:gsLst>
                  <a:lin ang="5400000" scaled="0"/>
                </a:gradFill>
                <a:latin typeface="Segoe UI Semibold"/>
              </a:rPr>
              <a:t>Serve</a:t>
            </a:r>
          </a:p>
        </p:txBody>
      </p:sp>
      <p:cxnSp>
        <p:nvCxnSpPr>
          <p:cNvPr id="95" name="Straight Arrow Connector 94">
            <a:extLst>
              <a:ext uri="{FF2B5EF4-FFF2-40B4-BE49-F238E27FC236}">
                <a16:creationId xmlns:a16="http://schemas.microsoft.com/office/drawing/2014/main" id="{4161BF59-39C8-48F3-B0CB-CCE3D74B22F9}"/>
              </a:ext>
            </a:extLst>
          </p:cNvPr>
          <p:cNvCxnSpPr>
            <a:cxnSpLocks/>
          </p:cNvCxnSpPr>
          <p:nvPr/>
        </p:nvCxnSpPr>
        <p:spPr>
          <a:xfrm>
            <a:off x="4020319" y="3892167"/>
            <a:ext cx="594276" cy="0"/>
          </a:xfrm>
          <a:prstGeom prst="straightConnector1">
            <a:avLst/>
          </a:prstGeom>
          <a:ln w="15875">
            <a:solidFill>
              <a:srgbClr val="0070C0"/>
            </a:solidFill>
            <a:prstDash val="dash"/>
            <a:headEnd type="none" w="lg" len="med"/>
            <a:tailEnd type="arrow" w="lg" len="sm"/>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AD20C370-88E5-47AC-98A4-304B0509FA31}"/>
              </a:ext>
            </a:extLst>
          </p:cNvPr>
          <p:cNvCxnSpPr>
            <a:cxnSpLocks/>
          </p:cNvCxnSpPr>
          <p:nvPr/>
        </p:nvCxnSpPr>
        <p:spPr>
          <a:xfrm>
            <a:off x="5990259" y="3892167"/>
            <a:ext cx="594276" cy="0"/>
          </a:xfrm>
          <a:prstGeom prst="straightConnector1">
            <a:avLst/>
          </a:prstGeom>
          <a:ln w="15875">
            <a:solidFill>
              <a:srgbClr val="0070C0"/>
            </a:solidFill>
            <a:prstDash val="dash"/>
            <a:headEnd type="none" w="lg" len="med"/>
            <a:tailEnd type="arrow" w="lg" len="sm"/>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599A1DE8-BC20-4B36-8F76-07ED881F7291}"/>
              </a:ext>
            </a:extLst>
          </p:cNvPr>
          <p:cNvCxnSpPr>
            <a:cxnSpLocks/>
          </p:cNvCxnSpPr>
          <p:nvPr/>
        </p:nvCxnSpPr>
        <p:spPr>
          <a:xfrm>
            <a:off x="7985340" y="3892167"/>
            <a:ext cx="594276" cy="0"/>
          </a:xfrm>
          <a:prstGeom prst="straightConnector1">
            <a:avLst/>
          </a:prstGeom>
          <a:ln w="15875">
            <a:solidFill>
              <a:srgbClr val="0070C0"/>
            </a:solidFill>
            <a:prstDash val="dash"/>
            <a:headEnd type="none" w="lg" len="med"/>
            <a:tailEnd type="arrow" w="lg" len="sm"/>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A7A235B6-2A19-4975-8794-FD0AEA3D787F}"/>
              </a:ext>
            </a:extLst>
          </p:cNvPr>
          <p:cNvCxnSpPr>
            <a:cxnSpLocks/>
          </p:cNvCxnSpPr>
          <p:nvPr/>
        </p:nvCxnSpPr>
        <p:spPr>
          <a:xfrm>
            <a:off x="9924739" y="3892167"/>
            <a:ext cx="365708" cy="0"/>
          </a:xfrm>
          <a:prstGeom prst="straightConnector1">
            <a:avLst/>
          </a:prstGeom>
          <a:ln w="15875">
            <a:solidFill>
              <a:srgbClr val="0070C0"/>
            </a:solidFill>
            <a:prstDash val="dash"/>
            <a:headEnd type="none" w="lg" len="med"/>
            <a:tailEnd type="arrow" w="lg" len="sm"/>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88B95595-E267-4394-A2A5-36A01660E315}"/>
              </a:ext>
            </a:extLst>
          </p:cNvPr>
          <p:cNvSpPr txBox="1"/>
          <p:nvPr/>
        </p:nvSpPr>
        <p:spPr>
          <a:xfrm>
            <a:off x="10598684" y="3516700"/>
            <a:ext cx="803105" cy="814838"/>
          </a:xfrm>
          <a:prstGeom prst="rect">
            <a:avLst/>
          </a:prstGeom>
          <a:noFill/>
        </p:spPr>
        <p:txBody>
          <a:bodyPr wrap="none" lIns="0" tIns="0" rIns="0" bIns="0" rtlCol="0">
            <a:spAutoFit/>
          </a:bodyPr>
          <a:lstStyle/>
          <a:p>
            <a:pPr algn="ctr" defTabSz="914192">
              <a:defRPr/>
            </a:pPr>
            <a:r>
              <a:rPr lang="en-US" sz="1765" dirty="0">
                <a:gradFill>
                  <a:gsLst>
                    <a:gs pos="2051">
                      <a:srgbClr val="0078D4"/>
                    </a:gs>
                    <a:gs pos="15000">
                      <a:srgbClr val="0078D4"/>
                    </a:gs>
                  </a:gsLst>
                  <a:lin ang="5400000" scaled="0"/>
                </a:gradFill>
                <a:latin typeface="Segoe UI Semibold"/>
              </a:rPr>
              <a:t>Report</a:t>
            </a:r>
          </a:p>
          <a:p>
            <a:pPr algn="ctr" defTabSz="914192">
              <a:defRPr/>
            </a:pPr>
            <a:r>
              <a:rPr lang="en-US" sz="1765" dirty="0">
                <a:gradFill>
                  <a:gsLst>
                    <a:gs pos="2051">
                      <a:srgbClr val="0078D4"/>
                    </a:gs>
                    <a:gs pos="15000">
                      <a:srgbClr val="0078D4"/>
                    </a:gs>
                  </a:gsLst>
                  <a:lin ang="5400000" scaled="0"/>
                </a:gradFill>
                <a:latin typeface="Segoe UI Semibold"/>
              </a:rPr>
              <a:t>Analyze</a:t>
            </a:r>
          </a:p>
          <a:p>
            <a:pPr algn="ctr" defTabSz="914192">
              <a:defRPr/>
            </a:pPr>
            <a:r>
              <a:rPr lang="en-US" sz="1765" dirty="0">
                <a:gradFill>
                  <a:gsLst>
                    <a:gs pos="2051">
                      <a:srgbClr val="0078D4"/>
                    </a:gs>
                    <a:gs pos="15000">
                      <a:srgbClr val="0078D4"/>
                    </a:gs>
                  </a:gsLst>
                  <a:lin ang="5400000" scaled="0"/>
                </a:gradFill>
                <a:latin typeface="Segoe UI Semibold"/>
              </a:rPr>
              <a:t>Act</a:t>
            </a:r>
          </a:p>
        </p:txBody>
      </p:sp>
      <p:sp>
        <p:nvSpPr>
          <p:cNvPr id="44" name="TextBox 43">
            <a:extLst>
              <a:ext uri="{FF2B5EF4-FFF2-40B4-BE49-F238E27FC236}">
                <a16:creationId xmlns:a16="http://schemas.microsoft.com/office/drawing/2014/main" id="{75FBBAC7-AE2A-41E3-946C-37AD3EF753E5}"/>
              </a:ext>
            </a:extLst>
          </p:cNvPr>
          <p:cNvSpPr txBox="1"/>
          <p:nvPr/>
        </p:nvSpPr>
        <p:spPr>
          <a:xfrm>
            <a:off x="6452410" y="9229459"/>
            <a:ext cx="1200559" cy="443198"/>
          </a:xfrm>
          <a:prstGeom prst="rect">
            <a:avLst/>
          </a:prstGeom>
          <a:noFill/>
        </p:spPr>
        <p:txBody>
          <a:bodyPr wrap="square" lIns="0" tIns="0" rIns="0" bIns="0" rtlCol="0">
            <a:spAutoFit/>
          </a:bodyPr>
          <a:lstStyle/>
          <a:p>
            <a:pPr algn="ctr" defTabSz="914192">
              <a:lnSpc>
                <a:spcPct val="90000"/>
              </a:lnSpc>
              <a:defRPr/>
            </a:pPr>
            <a:r>
              <a:rPr lang="en-US" sz="1600">
                <a:gradFill>
                  <a:gsLst>
                    <a:gs pos="2917">
                      <a:srgbClr val="1A1A1A"/>
                    </a:gs>
                    <a:gs pos="30000">
                      <a:srgbClr val="1A1A1A"/>
                    </a:gs>
                  </a:gsLst>
                  <a:lin ang="5400000" scaled="0"/>
                </a:gradFill>
                <a:latin typeface="Segoe UI"/>
              </a:rPr>
              <a:t>Azure Databricks</a:t>
            </a:r>
          </a:p>
        </p:txBody>
      </p:sp>
      <p:sp>
        <p:nvSpPr>
          <p:cNvPr id="45" name="TextBox 44">
            <a:extLst>
              <a:ext uri="{FF2B5EF4-FFF2-40B4-BE49-F238E27FC236}">
                <a16:creationId xmlns:a16="http://schemas.microsoft.com/office/drawing/2014/main" id="{8581C617-2F91-4938-A6AA-235BDCDD61D1}"/>
              </a:ext>
            </a:extLst>
          </p:cNvPr>
          <p:cNvSpPr txBox="1"/>
          <p:nvPr/>
        </p:nvSpPr>
        <p:spPr>
          <a:xfrm>
            <a:off x="2512529" y="7812365"/>
            <a:ext cx="1200559" cy="443198"/>
          </a:xfrm>
          <a:prstGeom prst="rect">
            <a:avLst/>
          </a:prstGeom>
          <a:noFill/>
        </p:spPr>
        <p:txBody>
          <a:bodyPr wrap="square" lIns="0" tIns="0" rIns="0" bIns="0" rtlCol="0">
            <a:spAutoFit/>
          </a:bodyPr>
          <a:lstStyle/>
          <a:p>
            <a:pPr algn="ctr" defTabSz="914192">
              <a:lnSpc>
                <a:spcPct val="90000"/>
              </a:lnSpc>
              <a:defRPr/>
            </a:pPr>
            <a:r>
              <a:rPr lang="en-US" sz="1600">
                <a:gradFill>
                  <a:gsLst>
                    <a:gs pos="2917">
                      <a:srgbClr val="1A1A1A"/>
                    </a:gs>
                    <a:gs pos="30000">
                      <a:srgbClr val="1A1A1A"/>
                    </a:gs>
                  </a:gsLst>
                  <a:lin ang="5400000" scaled="0"/>
                </a:gradFill>
                <a:latin typeface="Segoe UI"/>
              </a:rPr>
              <a:t>Azure </a:t>
            </a:r>
            <a:br>
              <a:rPr lang="en-US" sz="1600">
                <a:gradFill>
                  <a:gsLst>
                    <a:gs pos="2917">
                      <a:srgbClr val="1A1A1A"/>
                    </a:gs>
                    <a:gs pos="30000">
                      <a:srgbClr val="1A1A1A"/>
                    </a:gs>
                  </a:gsLst>
                  <a:lin ang="5400000" scaled="0"/>
                </a:gradFill>
                <a:latin typeface="Segoe UI"/>
              </a:rPr>
            </a:br>
            <a:r>
              <a:rPr lang="en-US" sz="1600">
                <a:gradFill>
                  <a:gsLst>
                    <a:gs pos="2917">
                      <a:srgbClr val="1A1A1A"/>
                    </a:gs>
                    <a:gs pos="30000">
                      <a:srgbClr val="1A1A1A"/>
                    </a:gs>
                  </a:gsLst>
                  <a:lin ang="5400000" scaled="0"/>
                </a:gradFill>
                <a:latin typeface="Segoe UI"/>
              </a:rPr>
              <a:t>Data Factory</a:t>
            </a:r>
          </a:p>
        </p:txBody>
      </p:sp>
      <p:sp>
        <p:nvSpPr>
          <p:cNvPr id="46" name="TextBox 45">
            <a:extLst>
              <a:ext uri="{FF2B5EF4-FFF2-40B4-BE49-F238E27FC236}">
                <a16:creationId xmlns:a16="http://schemas.microsoft.com/office/drawing/2014/main" id="{52FCE9FC-4391-4130-9127-900A76DD525E}"/>
              </a:ext>
            </a:extLst>
          </p:cNvPr>
          <p:cNvSpPr txBox="1"/>
          <p:nvPr/>
        </p:nvSpPr>
        <p:spPr>
          <a:xfrm>
            <a:off x="4482469" y="8509905"/>
            <a:ext cx="1200559" cy="443198"/>
          </a:xfrm>
          <a:prstGeom prst="rect">
            <a:avLst/>
          </a:prstGeom>
          <a:noFill/>
        </p:spPr>
        <p:txBody>
          <a:bodyPr wrap="square" lIns="0" tIns="0" rIns="0" bIns="0" rtlCol="0">
            <a:spAutoFit/>
          </a:bodyPr>
          <a:lstStyle/>
          <a:p>
            <a:pPr algn="ctr" defTabSz="914192">
              <a:lnSpc>
                <a:spcPct val="90000"/>
              </a:lnSpc>
              <a:defRPr/>
            </a:pPr>
            <a:r>
              <a:rPr lang="en-US" sz="1600">
                <a:gradFill>
                  <a:gsLst>
                    <a:gs pos="2917">
                      <a:srgbClr val="1A1A1A"/>
                    </a:gs>
                    <a:gs pos="30000">
                      <a:srgbClr val="1A1A1A"/>
                    </a:gs>
                  </a:gsLst>
                  <a:lin ang="5400000" scaled="0"/>
                </a:gradFill>
                <a:latin typeface="Segoe UI"/>
              </a:rPr>
              <a:t>Azure Data Lake Storage</a:t>
            </a:r>
          </a:p>
        </p:txBody>
      </p:sp>
      <p:sp>
        <p:nvSpPr>
          <p:cNvPr id="47" name="TextBox 46">
            <a:extLst>
              <a:ext uri="{FF2B5EF4-FFF2-40B4-BE49-F238E27FC236}">
                <a16:creationId xmlns:a16="http://schemas.microsoft.com/office/drawing/2014/main" id="{EF01B1BD-A5B5-4265-81A2-36FA10009667}"/>
              </a:ext>
            </a:extLst>
          </p:cNvPr>
          <p:cNvSpPr txBox="1"/>
          <p:nvPr/>
        </p:nvSpPr>
        <p:spPr>
          <a:xfrm>
            <a:off x="8115121" y="10013595"/>
            <a:ext cx="1809619" cy="443198"/>
          </a:xfrm>
          <a:prstGeom prst="rect">
            <a:avLst/>
          </a:prstGeom>
          <a:noFill/>
        </p:spPr>
        <p:txBody>
          <a:bodyPr wrap="square" lIns="0" tIns="0" rIns="0" bIns="0" rtlCol="0">
            <a:spAutoFit/>
          </a:bodyPr>
          <a:lstStyle/>
          <a:p>
            <a:pPr algn="ctr" defTabSz="914192">
              <a:lnSpc>
                <a:spcPct val="90000"/>
              </a:lnSpc>
              <a:defRPr/>
            </a:pPr>
            <a:r>
              <a:rPr lang="en-US" sz="1600">
                <a:gradFill>
                  <a:gsLst>
                    <a:gs pos="2917">
                      <a:srgbClr val="1A1A1A"/>
                    </a:gs>
                    <a:gs pos="30000">
                      <a:srgbClr val="1A1A1A"/>
                    </a:gs>
                  </a:gsLst>
                  <a:lin ang="5400000" scaled="0"/>
                </a:gradFill>
                <a:latin typeface="Segoe UI"/>
              </a:rPr>
              <a:t>Azure SQL Data Warehouse</a:t>
            </a:r>
          </a:p>
        </p:txBody>
      </p:sp>
      <p:sp>
        <p:nvSpPr>
          <p:cNvPr id="60" name="TextBox 59">
            <a:extLst>
              <a:ext uri="{FF2B5EF4-FFF2-40B4-BE49-F238E27FC236}">
                <a16:creationId xmlns:a16="http://schemas.microsoft.com/office/drawing/2014/main" id="{C69238D2-5444-47FE-8F0D-4B69D76E6F84}"/>
              </a:ext>
            </a:extLst>
          </p:cNvPr>
          <p:cNvSpPr txBox="1"/>
          <p:nvPr/>
        </p:nvSpPr>
        <p:spPr>
          <a:xfrm>
            <a:off x="10465960" y="10714066"/>
            <a:ext cx="1037020" cy="221599"/>
          </a:xfrm>
          <a:prstGeom prst="rect">
            <a:avLst/>
          </a:prstGeom>
          <a:noFill/>
        </p:spPr>
        <p:txBody>
          <a:bodyPr wrap="square" lIns="0" tIns="0" rIns="0" bIns="0" rtlCol="0">
            <a:spAutoFit/>
          </a:bodyPr>
          <a:lstStyle/>
          <a:p>
            <a:pPr algn="ctr" defTabSz="914192">
              <a:lnSpc>
                <a:spcPct val="90000"/>
              </a:lnSpc>
              <a:defRPr/>
            </a:pPr>
            <a:r>
              <a:rPr lang="en-US" sz="1600">
                <a:gradFill>
                  <a:gsLst>
                    <a:gs pos="2917">
                      <a:srgbClr val="1A1A1A"/>
                    </a:gs>
                    <a:gs pos="30000">
                      <a:srgbClr val="1A1A1A"/>
                    </a:gs>
                  </a:gsLst>
                  <a:lin ang="5400000" scaled="0"/>
                </a:gradFill>
                <a:latin typeface="Segoe UI"/>
              </a:rPr>
              <a:t>Power BI</a:t>
            </a:r>
          </a:p>
        </p:txBody>
      </p:sp>
      <p:grpSp>
        <p:nvGrpSpPr>
          <p:cNvPr id="32" name="Group 31">
            <a:extLst>
              <a:ext uri="{FF2B5EF4-FFF2-40B4-BE49-F238E27FC236}">
                <a16:creationId xmlns:a16="http://schemas.microsoft.com/office/drawing/2014/main" id="{6108963D-7D17-45AD-BC4E-F2E30BA3740E}"/>
              </a:ext>
            </a:extLst>
          </p:cNvPr>
          <p:cNvGrpSpPr/>
          <p:nvPr/>
        </p:nvGrpSpPr>
        <p:grpSpPr>
          <a:xfrm>
            <a:off x="334777" y="1838525"/>
            <a:ext cx="1275261" cy="1128029"/>
            <a:chOff x="462139" y="4239500"/>
            <a:chExt cx="1142468" cy="1128029"/>
          </a:xfrm>
        </p:grpSpPr>
        <p:sp>
          <p:nvSpPr>
            <p:cNvPr id="33" name="TextBox 32">
              <a:extLst>
                <a:ext uri="{FF2B5EF4-FFF2-40B4-BE49-F238E27FC236}">
                  <a16:creationId xmlns:a16="http://schemas.microsoft.com/office/drawing/2014/main" id="{D1B8359E-844A-405E-9A23-5E54832A171E}"/>
                </a:ext>
              </a:extLst>
            </p:cNvPr>
            <p:cNvSpPr txBox="1"/>
            <p:nvPr/>
          </p:nvSpPr>
          <p:spPr>
            <a:xfrm>
              <a:off x="462139" y="4536532"/>
              <a:ext cx="1142468" cy="830997"/>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14400" rtl="0" eaLnBrk="1" fontAlgn="auto" latinLnBrk="0" hangingPunct="1">
                <a:lnSpc>
                  <a:spcPct val="100000"/>
                </a:lnSpc>
                <a:spcBef>
                  <a:spcPts val="0"/>
                </a:spcBef>
                <a:spcAft>
                  <a:spcPts val="0"/>
                </a:spcAft>
                <a:buClrTx/>
                <a:buSzPct val="90000"/>
                <a:buFontTx/>
                <a:buNone/>
                <a:tabLst/>
                <a:defRPr/>
              </a:pPr>
              <a:r>
                <a:rPr kumimoji="0" lang="en-US" sz="1200" b="0" i="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Sensors and IoT</a:t>
              </a:r>
            </a:p>
            <a:p>
              <a:pPr marL="0" marR="0" lvl="0" indent="0" algn="ctr" defTabSz="914400" rtl="0" eaLnBrk="1" fontAlgn="auto" latinLnBrk="0" hangingPunct="1">
                <a:lnSpc>
                  <a:spcPct val="100000"/>
                </a:lnSpc>
                <a:spcBef>
                  <a:spcPts val="0"/>
                </a:spcBef>
                <a:spcAft>
                  <a:spcPts val="0"/>
                </a:spcAft>
                <a:buClrTx/>
                <a:buSzPct val="90000"/>
                <a:buFontTx/>
                <a:buNone/>
                <a:tabLst/>
                <a:defRPr/>
              </a:pPr>
              <a:r>
                <a:rPr kumimoji="0" lang="en-US" sz="1200" b="0" i="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(unstructured)</a:t>
              </a:r>
            </a:p>
          </p:txBody>
        </p:sp>
        <p:grpSp>
          <p:nvGrpSpPr>
            <p:cNvPr id="35" name="Group 34">
              <a:extLst>
                <a:ext uri="{FF2B5EF4-FFF2-40B4-BE49-F238E27FC236}">
                  <a16:creationId xmlns:a16="http://schemas.microsoft.com/office/drawing/2014/main" id="{CBD5662B-1CCD-4166-9D14-D2ADDE7F0AA3}"/>
                </a:ext>
              </a:extLst>
            </p:cNvPr>
            <p:cNvGrpSpPr/>
            <p:nvPr/>
          </p:nvGrpSpPr>
          <p:grpSpPr>
            <a:xfrm>
              <a:off x="948011" y="4239500"/>
              <a:ext cx="180974" cy="300986"/>
              <a:chOff x="583418" y="2434415"/>
              <a:chExt cx="218978" cy="364193"/>
            </a:xfrm>
          </p:grpSpPr>
          <p:grpSp>
            <p:nvGrpSpPr>
              <p:cNvPr id="36" name="Group 35">
                <a:extLst>
                  <a:ext uri="{FF2B5EF4-FFF2-40B4-BE49-F238E27FC236}">
                    <a16:creationId xmlns:a16="http://schemas.microsoft.com/office/drawing/2014/main" id="{2F224F7B-AEC5-4986-B41C-C8E444DB262F}"/>
                  </a:ext>
                </a:extLst>
              </p:cNvPr>
              <p:cNvGrpSpPr/>
              <p:nvPr/>
            </p:nvGrpSpPr>
            <p:grpSpPr>
              <a:xfrm>
                <a:off x="630213" y="2531194"/>
                <a:ext cx="125390" cy="137950"/>
                <a:chOff x="6053699" y="2879832"/>
                <a:chExt cx="279256" cy="307228"/>
              </a:xfrm>
            </p:grpSpPr>
            <p:sp>
              <p:nvSpPr>
                <p:cNvPr id="40" name="Freeform: Shape 843">
                  <a:extLst>
                    <a:ext uri="{FF2B5EF4-FFF2-40B4-BE49-F238E27FC236}">
                      <a16:creationId xmlns:a16="http://schemas.microsoft.com/office/drawing/2014/main" id="{CF29657E-A921-4D19-9FB5-BB500D7AA4DC}"/>
                    </a:ext>
                  </a:extLst>
                </p:cNvPr>
                <p:cNvSpPr/>
                <p:nvPr/>
              </p:nvSpPr>
              <p:spPr bwMode="auto">
                <a:xfrm>
                  <a:off x="6053699" y="2879832"/>
                  <a:ext cx="279256" cy="307228"/>
                </a:xfrm>
                <a:custGeom>
                  <a:avLst/>
                  <a:gdLst>
                    <a:gd name="connsiteX0" fmla="*/ 139628 w 279256"/>
                    <a:gd name="connsiteY0" fmla="*/ 0 h 307228"/>
                    <a:gd name="connsiteX1" fmla="*/ 279256 w 279256"/>
                    <a:gd name="connsiteY1" fmla="*/ 76617 h 307228"/>
                    <a:gd name="connsiteX2" fmla="*/ 279256 w 279256"/>
                    <a:gd name="connsiteY2" fmla="*/ 230611 h 307228"/>
                    <a:gd name="connsiteX3" fmla="*/ 139628 w 279256"/>
                    <a:gd name="connsiteY3" fmla="*/ 307228 h 307228"/>
                    <a:gd name="connsiteX4" fmla="*/ 0 w 279256"/>
                    <a:gd name="connsiteY4" fmla="*/ 230611 h 307228"/>
                    <a:gd name="connsiteX5" fmla="*/ 0 w 279256"/>
                    <a:gd name="connsiteY5" fmla="*/ 76617 h 307228"/>
                    <a:gd name="connsiteX6" fmla="*/ 139628 w 279256"/>
                    <a:gd name="connsiteY6" fmla="*/ 0 h 307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256" h="307228">
                      <a:moveTo>
                        <a:pt x="139628" y="0"/>
                      </a:moveTo>
                      <a:lnTo>
                        <a:pt x="279256" y="76617"/>
                      </a:lnTo>
                      <a:lnTo>
                        <a:pt x="279256" y="230611"/>
                      </a:lnTo>
                      <a:lnTo>
                        <a:pt x="139628" y="307228"/>
                      </a:lnTo>
                      <a:lnTo>
                        <a:pt x="0" y="230611"/>
                      </a:lnTo>
                      <a:lnTo>
                        <a:pt x="0" y="76617"/>
                      </a:lnTo>
                      <a:lnTo>
                        <a:pt x="139628"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41" name="Straight Connector 40">
                  <a:extLst>
                    <a:ext uri="{FF2B5EF4-FFF2-40B4-BE49-F238E27FC236}">
                      <a16:creationId xmlns:a16="http://schemas.microsoft.com/office/drawing/2014/main" id="{08E3AD4A-17FB-49B6-A3D0-8FADEB071604}"/>
                    </a:ext>
                  </a:extLst>
                </p:cNvPr>
                <p:cNvCxnSpPr>
                  <a:cxnSpLocks/>
                </p:cNvCxnSpPr>
                <p:nvPr/>
              </p:nvCxnSpPr>
              <p:spPr>
                <a:xfrm>
                  <a:off x="6053699" y="2956449"/>
                  <a:ext cx="139628" cy="76997"/>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58A02FCC-3B53-480A-92AB-D1135548F344}"/>
                    </a:ext>
                  </a:extLst>
                </p:cNvPr>
                <p:cNvCxnSpPr>
                  <a:cxnSpLocks/>
                </p:cNvCxnSpPr>
                <p:nvPr/>
              </p:nvCxnSpPr>
              <p:spPr>
                <a:xfrm flipV="1">
                  <a:off x="6193327" y="2956449"/>
                  <a:ext cx="139628" cy="76997"/>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098E5D6A-D1E3-4D94-B9A3-2A03889F6744}"/>
                    </a:ext>
                  </a:extLst>
                </p:cNvPr>
                <p:cNvCxnSpPr>
                  <a:cxnSpLocks/>
                </p:cNvCxnSpPr>
                <p:nvPr/>
              </p:nvCxnSpPr>
              <p:spPr>
                <a:xfrm flipV="1">
                  <a:off x="6193327" y="3033446"/>
                  <a:ext cx="0" cy="153614"/>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7" name="Freeform 5">
                <a:extLst>
                  <a:ext uri="{FF2B5EF4-FFF2-40B4-BE49-F238E27FC236}">
                    <a16:creationId xmlns:a16="http://schemas.microsoft.com/office/drawing/2014/main" id="{4B5E8F87-DEEF-420D-B579-7FC4A274ED38}"/>
                  </a:ext>
                </a:extLst>
              </p:cNvPr>
              <p:cNvSpPr>
                <a:spLocks noEditPoints="1"/>
              </p:cNvSpPr>
              <p:nvPr/>
            </p:nvSpPr>
            <p:spPr bwMode="auto">
              <a:xfrm>
                <a:off x="583418" y="2434415"/>
                <a:ext cx="218978" cy="364193"/>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a:solidFill>
                  <a:schemeClr val="tx1"/>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grpSp>
      <p:grpSp>
        <p:nvGrpSpPr>
          <p:cNvPr id="61" name="Group 60">
            <a:extLst>
              <a:ext uri="{FF2B5EF4-FFF2-40B4-BE49-F238E27FC236}">
                <a16:creationId xmlns:a16="http://schemas.microsoft.com/office/drawing/2014/main" id="{14DAC803-33DB-4D9A-B8B9-C18356ED98B6}"/>
              </a:ext>
            </a:extLst>
          </p:cNvPr>
          <p:cNvGrpSpPr/>
          <p:nvPr/>
        </p:nvGrpSpPr>
        <p:grpSpPr>
          <a:xfrm>
            <a:off x="327367" y="4631501"/>
            <a:ext cx="1333480" cy="784853"/>
            <a:chOff x="345532" y="3403032"/>
            <a:chExt cx="1333480" cy="784853"/>
          </a:xfrm>
        </p:grpSpPr>
        <p:grpSp>
          <p:nvGrpSpPr>
            <p:cNvPr id="64" name="Group 63">
              <a:extLst>
                <a:ext uri="{FF2B5EF4-FFF2-40B4-BE49-F238E27FC236}">
                  <a16:creationId xmlns:a16="http://schemas.microsoft.com/office/drawing/2014/main" id="{98FFE619-FDD0-44D0-8440-B9F480BEFC4F}"/>
                </a:ext>
              </a:extLst>
            </p:cNvPr>
            <p:cNvGrpSpPr/>
            <p:nvPr/>
          </p:nvGrpSpPr>
          <p:grpSpPr>
            <a:xfrm>
              <a:off x="890901" y="3403032"/>
              <a:ext cx="242741" cy="297148"/>
              <a:chOff x="965200" y="3436897"/>
              <a:chExt cx="528881" cy="647424"/>
            </a:xfrm>
          </p:grpSpPr>
          <p:grpSp>
            <p:nvGrpSpPr>
              <p:cNvPr id="68" name="Group 67">
                <a:extLst>
                  <a:ext uri="{FF2B5EF4-FFF2-40B4-BE49-F238E27FC236}">
                    <a16:creationId xmlns:a16="http://schemas.microsoft.com/office/drawing/2014/main" id="{EC8FD6FA-C2C0-464E-BFA5-BF252FA9E547}"/>
                  </a:ext>
                </a:extLst>
              </p:cNvPr>
              <p:cNvGrpSpPr/>
              <p:nvPr/>
            </p:nvGrpSpPr>
            <p:grpSpPr>
              <a:xfrm flipH="1">
                <a:off x="965200" y="3436897"/>
                <a:ext cx="528881" cy="647424"/>
                <a:chOff x="3003960" y="3685414"/>
                <a:chExt cx="403310" cy="493707"/>
              </a:xfrm>
            </p:grpSpPr>
            <p:sp>
              <p:nvSpPr>
                <p:cNvPr id="73" name="Snip Single Corner Rectangle 26">
                  <a:extLst>
                    <a:ext uri="{FF2B5EF4-FFF2-40B4-BE49-F238E27FC236}">
                      <a16:creationId xmlns:a16="http://schemas.microsoft.com/office/drawing/2014/main" id="{06F1A196-AF6F-487B-AB9F-40481F376001}"/>
                    </a:ext>
                  </a:extLst>
                </p:cNvPr>
                <p:cNvSpPr/>
                <p:nvPr/>
              </p:nvSpPr>
              <p:spPr bwMode="auto">
                <a:xfrm flipH="1">
                  <a:off x="3003960" y="3685414"/>
                  <a:ext cx="403310" cy="493707"/>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4" name="Triangle 27">
                  <a:extLst>
                    <a:ext uri="{FF2B5EF4-FFF2-40B4-BE49-F238E27FC236}">
                      <a16:creationId xmlns:a16="http://schemas.microsoft.com/office/drawing/2014/main" id="{64555EE6-A9B5-479B-825A-E22538CD1B46}"/>
                    </a:ext>
                  </a:extLst>
                </p:cNvPr>
                <p:cNvSpPr/>
                <p:nvPr/>
              </p:nvSpPr>
              <p:spPr bwMode="auto">
                <a:xfrm rot="8100000">
                  <a:off x="3012552" y="3733609"/>
                  <a:ext cx="160049" cy="80930"/>
                </a:xfrm>
                <a:prstGeom prst="triangle">
                  <a:avLst/>
                </a:pr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cxnSp>
            <p:nvCxnSpPr>
              <p:cNvPr id="69" name="Straight Connector 68">
                <a:extLst>
                  <a:ext uri="{FF2B5EF4-FFF2-40B4-BE49-F238E27FC236}">
                    <a16:creationId xmlns:a16="http://schemas.microsoft.com/office/drawing/2014/main" id="{0214D697-55E1-41A4-AE59-553CE742A975}"/>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23D21E50-113B-4157-9916-F1D3A240AEED}"/>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011D3A29-E9FF-45D3-B13A-14834C7B70B6}"/>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BEDF23BA-3D29-4466-B18F-209AF2A78BB6}"/>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sp>
          <p:nvSpPr>
            <p:cNvPr id="67" name="TextBox 66">
              <a:extLst>
                <a:ext uri="{FF2B5EF4-FFF2-40B4-BE49-F238E27FC236}">
                  <a16:creationId xmlns:a16="http://schemas.microsoft.com/office/drawing/2014/main" id="{7C7B0401-B4BB-4E12-8BA0-93043AE4D134}"/>
                </a:ext>
              </a:extLst>
            </p:cNvPr>
            <p:cNvSpPr txBox="1"/>
            <p:nvPr/>
          </p:nvSpPr>
          <p:spPr>
            <a:xfrm>
              <a:off x="345532" y="3726220"/>
              <a:ext cx="1333480" cy="461665"/>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14400" rtl="0" eaLnBrk="1" fontAlgn="auto" latinLnBrk="0" hangingPunct="1">
                <a:lnSpc>
                  <a:spcPct val="100000"/>
                </a:lnSpc>
                <a:spcBef>
                  <a:spcPts val="0"/>
                </a:spcBef>
                <a:spcAft>
                  <a:spcPts val="0"/>
                </a:spcAft>
                <a:buClrTx/>
                <a:buSzPct val="90000"/>
                <a:buFontTx/>
                <a:buNone/>
                <a:tabLst/>
                <a:defRPr/>
              </a:pPr>
              <a:r>
                <a:rPr kumimoji="0" lang="en-US" sz="12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Files</a:t>
              </a:r>
              <a:r>
                <a:rPr kumimoji="0" lang="en-US" sz="1200" b="0" i="0" u="none" strike="noStrike" kern="0" cap="none" spc="0" normalizeH="0" baseline="0" noProof="0">
                  <a:ln>
                    <a:noFill/>
                  </a:ln>
                  <a:solidFill>
                    <a:srgbClr val="D83B01"/>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 </a:t>
              </a:r>
              <a:r>
                <a:rPr kumimoji="0" lang="en-US" sz="12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(unstructured)</a:t>
              </a:r>
            </a:p>
          </p:txBody>
        </p:sp>
      </p:grpSp>
      <p:grpSp>
        <p:nvGrpSpPr>
          <p:cNvPr id="75" name="Group 74">
            <a:extLst>
              <a:ext uri="{FF2B5EF4-FFF2-40B4-BE49-F238E27FC236}">
                <a16:creationId xmlns:a16="http://schemas.microsoft.com/office/drawing/2014/main" id="{3D83D9B0-00B0-4706-B7E5-773136557FAB}"/>
              </a:ext>
            </a:extLst>
          </p:cNvPr>
          <p:cNvGrpSpPr/>
          <p:nvPr/>
        </p:nvGrpSpPr>
        <p:grpSpPr>
          <a:xfrm>
            <a:off x="271711" y="3827626"/>
            <a:ext cx="1444792" cy="796418"/>
            <a:chOff x="289876" y="2555402"/>
            <a:chExt cx="1444792" cy="796418"/>
          </a:xfrm>
        </p:grpSpPr>
        <p:sp>
          <p:nvSpPr>
            <p:cNvPr id="76" name="TextBox 75">
              <a:extLst>
                <a:ext uri="{FF2B5EF4-FFF2-40B4-BE49-F238E27FC236}">
                  <a16:creationId xmlns:a16="http://schemas.microsoft.com/office/drawing/2014/main" id="{027056D8-7C6E-4CAD-859D-A40A530EFE6E}"/>
                </a:ext>
              </a:extLst>
            </p:cNvPr>
            <p:cNvSpPr txBox="1"/>
            <p:nvPr/>
          </p:nvSpPr>
          <p:spPr>
            <a:xfrm>
              <a:off x="289876" y="2890155"/>
              <a:ext cx="1444792" cy="461665"/>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14400" rtl="0" eaLnBrk="1" fontAlgn="auto" latinLnBrk="0" hangingPunct="1">
                <a:lnSpc>
                  <a:spcPct val="100000"/>
                </a:lnSpc>
                <a:spcBef>
                  <a:spcPts val="0"/>
                </a:spcBef>
                <a:spcAft>
                  <a:spcPts val="0"/>
                </a:spcAft>
                <a:buClrTx/>
                <a:buSzPct val="90000"/>
                <a:buFontTx/>
                <a:buNone/>
                <a:tabLst/>
                <a:defRPr/>
              </a:pPr>
              <a:r>
                <a:rPr kumimoji="0" lang="en-US" sz="12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Media (unstructured)</a:t>
              </a:r>
            </a:p>
          </p:txBody>
        </p:sp>
        <p:grpSp>
          <p:nvGrpSpPr>
            <p:cNvPr id="77" name="Group 76">
              <a:extLst>
                <a:ext uri="{FF2B5EF4-FFF2-40B4-BE49-F238E27FC236}">
                  <a16:creationId xmlns:a16="http://schemas.microsoft.com/office/drawing/2014/main" id="{31932CF6-0570-4E37-B0D2-6C313D4AAB57}"/>
                </a:ext>
              </a:extLst>
            </p:cNvPr>
            <p:cNvGrpSpPr/>
            <p:nvPr/>
          </p:nvGrpSpPr>
          <p:grpSpPr>
            <a:xfrm>
              <a:off x="909908" y="2555402"/>
              <a:ext cx="204728" cy="302523"/>
              <a:chOff x="9362108" y="1989394"/>
              <a:chExt cx="1356127" cy="2003921"/>
            </a:xfrm>
          </p:grpSpPr>
          <p:sp>
            <p:nvSpPr>
              <p:cNvPr id="78" name="Line 46">
                <a:extLst>
                  <a:ext uri="{FF2B5EF4-FFF2-40B4-BE49-F238E27FC236}">
                    <a16:creationId xmlns:a16="http://schemas.microsoft.com/office/drawing/2014/main" id="{9ED28FB8-83E0-4271-802F-97C9161E5AEE}"/>
                  </a:ext>
                </a:extLst>
              </p:cNvPr>
              <p:cNvSpPr>
                <a:spLocks noChangeShapeType="1"/>
              </p:cNvSpPr>
              <p:nvPr/>
            </p:nvSpPr>
            <p:spPr bwMode="auto">
              <a:xfrm>
                <a:off x="10176390" y="1989395"/>
                <a:ext cx="541845"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79" name="Line 47">
                <a:extLst>
                  <a:ext uri="{FF2B5EF4-FFF2-40B4-BE49-F238E27FC236}">
                    <a16:creationId xmlns:a16="http://schemas.microsoft.com/office/drawing/2014/main" id="{A234C091-C3E1-4B9D-B1D0-A1FD16D51027}"/>
                  </a:ext>
                </a:extLst>
              </p:cNvPr>
              <p:cNvSpPr>
                <a:spLocks noChangeShapeType="1"/>
              </p:cNvSpPr>
              <p:nvPr/>
            </p:nvSpPr>
            <p:spPr bwMode="auto">
              <a:xfrm flipH="1">
                <a:off x="10176390" y="2258804"/>
                <a:ext cx="541845"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80" name="Rectangle 48">
                <a:extLst>
                  <a:ext uri="{FF2B5EF4-FFF2-40B4-BE49-F238E27FC236}">
                    <a16:creationId xmlns:a16="http://schemas.microsoft.com/office/drawing/2014/main" id="{EDC00D25-D789-44A7-939D-8B7F042C5EBE}"/>
                  </a:ext>
                </a:extLst>
              </p:cNvPr>
              <p:cNvSpPr>
                <a:spLocks noChangeArrowheads="1"/>
              </p:cNvSpPr>
              <p:nvPr/>
            </p:nvSpPr>
            <p:spPr bwMode="auto">
              <a:xfrm>
                <a:off x="9837358" y="2591782"/>
                <a:ext cx="811255" cy="732551"/>
              </a:xfrm>
              <a:prstGeom prst="rect">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81" name="Freeform 49">
                <a:extLst>
                  <a:ext uri="{FF2B5EF4-FFF2-40B4-BE49-F238E27FC236}">
                    <a16:creationId xmlns:a16="http://schemas.microsoft.com/office/drawing/2014/main" id="{1CBE20AF-CC42-4629-92C7-5C2F53F70C7F}"/>
                  </a:ext>
                </a:extLst>
              </p:cNvPr>
              <p:cNvSpPr>
                <a:spLocks/>
              </p:cNvSpPr>
              <p:nvPr/>
            </p:nvSpPr>
            <p:spPr bwMode="auto">
              <a:xfrm>
                <a:off x="9837358" y="2891462"/>
                <a:ext cx="811255" cy="399573"/>
              </a:xfrm>
              <a:custGeom>
                <a:avLst/>
                <a:gdLst>
                  <a:gd name="T0" fmla="*/ 268 w 268"/>
                  <a:gd name="T1" fmla="*/ 132 h 132"/>
                  <a:gd name="T2" fmla="*/ 179 w 268"/>
                  <a:gd name="T3" fmla="*/ 44 h 132"/>
                  <a:gd name="T4" fmla="*/ 156 w 268"/>
                  <a:gd name="T5" fmla="*/ 66 h 132"/>
                  <a:gd name="T6" fmla="*/ 89 w 268"/>
                  <a:gd name="T7" fmla="*/ 0 h 132"/>
                  <a:gd name="T8" fmla="*/ 0 w 268"/>
                  <a:gd name="T9" fmla="*/ 88 h 132"/>
                </a:gdLst>
                <a:ahLst/>
                <a:cxnLst>
                  <a:cxn ang="0">
                    <a:pos x="T0" y="T1"/>
                  </a:cxn>
                  <a:cxn ang="0">
                    <a:pos x="T2" y="T3"/>
                  </a:cxn>
                  <a:cxn ang="0">
                    <a:pos x="T4" y="T5"/>
                  </a:cxn>
                  <a:cxn ang="0">
                    <a:pos x="T6" y="T7"/>
                  </a:cxn>
                  <a:cxn ang="0">
                    <a:pos x="T8" y="T9"/>
                  </a:cxn>
                </a:cxnLst>
                <a:rect l="0" t="0" r="r" b="b"/>
                <a:pathLst>
                  <a:path w="268" h="132">
                    <a:moveTo>
                      <a:pt x="268" y="132"/>
                    </a:moveTo>
                    <a:lnTo>
                      <a:pt x="179" y="44"/>
                    </a:lnTo>
                    <a:lnTo>
                      <a:pt x="156" y="66"/>
                    </a:lnTo>
                    <a:lnTo>
                      <a:pt x="89" y="0"/>
                    </a:lnTo>
                    <a:lnTo>
                      <a:pt x="0" y="88"/>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82" name="Line 50">
                <a:extLst>
                  <a:ext uri="{FF2B5EF4-FFF2-40B4-BE49-F238E27FC236}">
                    <a16:creationId xmlns:a16="http://schemas.microsoft.com/office/drawing/2014/main" id="{C9667EA3-8F0F-4A64-9D81-859853DE13BD}"/>
                  </a:ext>
                </a:extLst>
              </p:cNvPr>
              <p:cNvSpPr>
                <a:spLocks noChangeShapeType="1"/>
              </p:cNvSpPr>
              <p:nvPr/>
            </p:nvSpPr>
            <p:spPr bwMode="auto">
              <a:xfrm>
                <a:off x="9362108" y="2724973"/>
                <a:ext cx="272436"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83" name="Line 51">
                <a:extLst>
                  <a:ext uri="{FF2B5EF4-FFF2-40B4-BE49-F238E27FC236}">
                    <a16:creationId xmlns:a16="http://schemas.microsoft.com/office/drawing/2014/main" id="{513FE861-2159-4460-B9A9-4E9350CC380B}"/>
                  </a:ext>
                </a:extLst>
              </p:cNvPr>
              <p:cNvSpPr>
                <a:spLocks noChangeShapeType="1"/>
              </p:cNvSpPr>
              <p:nvPr/>
            </p:nvSpPr>
            <p:spPr bwMode="auto">
              <a:xfrm>
                <a:off x="9362108" y="2991355"/>
                <a:ext cx="272436"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84" name="Line 52">
                <a:extLst>
                  <a:ext uri="{FF2B5EF4-FFF2-40B4-BE49-F238E27FC236}">
                    <a16:creationId xmlns:a16="http://schemas.microsoft.com/office/drawing/2014/main" id="{B30EF696-E3C4-4E11-BB08-E640314CEC1F}"/>
                  </a:ext>
                </a:extLst>
              </p:cNvPr>
              <p:cNvSpPr>
                <a:spLocks noChangeShapeType="1"/>
              </p:cNvSpPr>
              <p:nvPr/>
            </p:nvSpPr>
            <p:spPr bwMode="auto">
              <a:xfrm>
                <a:off x="9362108" y="3257737"/>
                <a:ext cx="272436"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85" name="Rectangle 53">
                <a:extLst>
                  <a:ext uri="{FF2B5EF4-FFF2-40B4-BE49-F238E27FC236}">
                    <a16:creationId xmlns:a16="http://schemas.microsoft.com/office/drawing/2014/main" id="{2E90BFD5-2748-49E2-8C87-92756699B20C}"/>
                  </a:ext>
                </a:extLst>
              </p:cNvPr>
              <p:cNvSpPr>
                <a:spLocks noChangeArrowheads="1"/>
              </p:cNvSpPr>
              <p:nvPr/>
            </p:nvSpPr>
            <p:spPr bwMode="auto">
              <a:xfrm>
                <a:off x="9431731" y="3590715"/>
                <a:ext cx="541845" cy="402600"/>
              </a:xfrm>
              <a:prstGeom prst="rect">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86" name="Line 54">
                <a:extLst>
                  <a:ext uri="{FF2B5EF4-FFF2-40B4-BE49-F238E27FC236}">
                    <a16:creationId xmlns:a16="http://schemas.microsoft.com/office/drawing/2014/main" id="{C0A9CBE2-D512-4BEF-820B-6FD1D61BB1FD}"/>
                  </a:ext>
                </a:extLst>
              </p:cNvPr>
              <p:cNvSpPr>
                <a:spLocks noChangeShapeType="1"/>
              </p:cNvSpPr>
              <p:nvPr/>
            </p:nvSpPr>
            <p:spPr bwMode="auto">
              <a:xfrm>
                <a:off x="10176390" y="3657310"/>
                <a:ext cx="541845"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87" name="Oval 56">
                <a:extLst>
                  <a:ext uri="{FF2B5EF4-FFF2-40B4-BE49-F238E27FC236}">
                    <a16:creationId xmlns:a16="http://schemas.microsoft.com/office/drawing/2014/main" id="{4773E3B6-2C9B-41E8-82E1-9C1EA46C2823}"/>
                  </a:ext>
                </a:extLst>
              </p:cNvPr>
              <p:cNvSpPr>
                <a:spLocks noChangeArrowheads="1"/>
              </p:cNvSpPr>
              <p:nvPr/>
            </p:nvSpPr>
            <p:spPr bwMode="auto">
              <a:xfrm>
                <a:off x="10379203" y="2724973"/>
                <a:ext cx="136218" cy="133191"/>
              </a:xfrm>
              <a:prstGeom prst="ellipse">
                <a:avLst/>
              </a:prstGeom>
              <a:noFill/>
              <a:ln w="12700">
                <a:solidFill>
                  <a:schemeClr val="tx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88" name="Freeform: Shape 442">
                <a:extLst>
                  <a:ext uri="{FF2B5EF4-FFF2-40B4-BE49-F238E27FC236}">
                    <a16:creationId xmlns:a16="http://schemas.microsoft.com/office/drawing/2014/main" id="{D2C59873-4EF8-49BF-9325-28AA1510C135}"/>
                  </a:ext>
                </a:extLst>
              </p:cNvPr>
              <p:cNvSpPr>
                <a:spLocks/>
              </p:cNvSpPr>
              <p:nvPr/>
            </p:nvSpPr>
            <p:spPr bwMode="auto">
              <a:xfrm>
                <a:off x="9431731" y="1989394"/>
                <a:ext cx="541845" cy="456200"/>
              </a:xfrm>
              <a:custGeom>
                <a:avLst/>
                <a:gdLst>
                  <a:gd name="connsiteX0" fmla="*/ 0 w 541845"/>
                  <a:gd name="connsiteY0" fmla="*/ 0 h 456200"/>
                  <a:gd name="connsiteX1" fmla="*/ 541845 w 541845"/>
                  <a:gd name="connsiteY1" fmla="*/ 0 h 456200"/>
                  <a:gd name="connsiteX2" fmla="*/ 541845 w 541845"/>
                  <a:gd name="connsiteY2" fmla="*/ 336005 h 456200"/>
                  <a:gd name="connsiteX3" fmla="*/ 170403 w 541845"/>
                  <a:gd name="connsiteY3" fmla="*/ 336005 h 456200"/>
                  <a:gd name="connsiteX4" fmla="*/ 50208 w 541845"/>
                  <a:gd name="connsiteY4" fmla="*/ 456200 h 456200"/>
                  <a:gd name="connsiteX5" fmla="*/ 50208 w 541845"/>
                  <a:gd name="connsiteY5" fmla="*/ 336005 h 456200"/>
                  <a:gd name="connsiteX6" fmla="*/ 0 w 541845"/>
                  <a:gd name="connsiteY6" fmla="*/ 336005 h 45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1845" h="456200">
                    <a:moveTo>
                      <a:pt x="0" y="0"/>
                    </a:moveTo>
                    <a:lnTo>
                      <a:pt x="541845" y="0"/>
                    </a:lnTo>
                    <a:lnTo>
                      <a:pt x="541845" y="336005"/>
                    </a:lnTo>
                    <a:lnTo>
                      <a:pt x="170403" y="336005"/>
                    </a:lnTo>
                    <a:lnTo>
                      <a:pt x="50208" y="456200"/>
                    </a:lnTo>
                    <a:lnTo>
                      <a:pt x="50208" y="336005"/>
                    </a:lnTo>
                    <a:lnTo>
                      <a:pt x="0" y="336005"/>
                    </a:lnTo>
                    <a:close/>
                  </a:path>
                </a:pathLst>
              </a:custGeom>
              <a:noFill/>
              <a:ln w="12700">
                <a:solidFill>
                  <a:schemeClr val="tx1"/>
                </a:solidFill>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89" name="Group 88">
            <a:extLst>
              <a:ext uri="{FF2B5EF4-FFF2-40B4-BE49-F238E27FC236}">
                <a16:creationId xmlns:a16="http://schemas.microsoft.com/office/drawing/2014/main" id="{E11B633B-DD29-472F-A6D0-AA78EDBABC73}"/>
              </a:ext>
            </a:extLst>
          </p:cNvPr>
          <p:cNvGrpSpPr/>
          <p:nvPr/>
        </p:nvGrpSpPr>
        <p:grpSpPr>
          <a:xfrm>
            <a:off x="327367" y="3017966"/>
            <a:ext cx="1333480" cy="802203"/>
            <a:chOff x="345532" y="1701422"/>
            <a:chExt cx="1333480" cy="802203"/>
          </a:xfrm>
        </p:grpSpPr>
        <p:sp>
          <p:nvSpPr>
            <p:cNvPr id="91" name="TextBox 90">
              <a:extLst>
                <a:ext uri="{FF2B5EF4-FFF2-40B4-BE49-F238E27FC236}">
                  <a16:creationId xmlns:a16="http://schemas.microsoft.com/office/drawing/2014/main" id="{93291FE6-7CB2-4C0E-9AE9-C396A96CFF30}"/>
                </a:ext>
              </a:extLst>
            </p:cNvPr>
            <p:cNvSpPr txBox="1"/>
            <p:nvPr/>
          </p:nvSpPr>
          <p:spPr>
            <a:xfrm>
              <a:off x="345532" y="2041960"/>
              <a:ext cx="1333480" cy="461665"/>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14400" rtl="0" eaLnBrk="1" fontAlgn="auto" latinLnBrk="0" hangingPunct="1">
                <a:lnSpc>
                  <a:spcPct val="100000"/>
                </a:lnSpc>
                <a:spcBef>
                  <a:spcPts val="0"/>
                </a:spcBef>
                <a:spcAft>
                  <a:spcPts val="0"/>
                </a:spcAft>
                <a:buClrTx/>
                <a:buSzPct val="90000"/>
                <a:buFontTx/>
                <a:buNone/>
                <a:tabLst/>
                <a:defRPr/>
              </a:pPr>
              <a:r>
                <a:rPr kumimoji="0" lang="en-US" sz="12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Logs (unstructured)</a:t>
              </a:r>
            </a:p>
          </p:txBody>
        </p:sp>
        <p:grpSp>
          <p:nvGrpSpPr>
            <p:cNvPr id="94" name="Group 93">
              <a:extLst>
                <a:ext uri="{FF2B5EF4-FFF2-40B4-BE49-F238E27FC236}">
                  <a16:creationId xmlns:a16="http://schemas.microsoft.com/office/drawing/2014/main" id="{1B468A70-2C62-4320-8240-6B9F0F77C91B}"/>
                </a:ext>
              </a:extLst>
            </p:cNvPr>
            <p:cNvGrpSpPr/>
            <p:nvPr/>
          </p:nvGrpSpPr>
          <p:grpSpPr>
            <a:xfrm>
              <a:off x="820310" y="1701422"/>
              <a:ext cx="383927" cy="332550"/>
              <a:chOff x="5606650" y="4267932"/>
              <a:chExt cx="2764904" cy="2394908"/>
            </a:xfrm>
          </p:grpSpPr>
          <p:sp>
            <p:nvSpPr>
              <p:cNvPr id="97" name="Rounded Rectangle 19">
                <a:extLst>
                  <a:ext uri="{FF2B5EF4-FFF2-40B4-BE49-F238E27FC236}">
                    <a16:creationId xmlns:a16="http://schemas.microsoft.com/office/drawing/2014/main" id="{F4BDAD5D-DC07-4A6F-9A56-9B47E7D1897E}"/>
                  </a:ext>
                </a:extLst>
              </p:cNvPr>
              <p:cNvSpPr/>
              <p:nvPr/>
            </p:nvSpPr>
            <p:spPr bwMode="auto">
              <a:xfrm>
                <a:off x="5606650" y="4267932"/>
                <a:ext cx="2764904" cy="2394908"/>
              </a:xfrm>
              <a:prstGeom prst="roundRect">
                <a:avLst>
                  <a:gd name="adj" fmla="val 5181"/>
                </a:avLst>
              </a:prstGeom>
              <a:noFill/>
              <a:ln w="12700" cap="rnd">
                <a:solidFill>
                  <a:schemeClr val="tx1"/>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98" name="Rectangle 97">
                <a:extLst>
                  <a:ext uri="{FF2B5EF4-FFF2-40B4-BE49-F238E27FC236}">
                    <a16:creationId xmlns:a16="http://schemas.microsoft.com/office/drawing/2014/main" id="{26BCB050-0152-46BB-8DFC-D780698F281C}"/>
                  </a:ext>
                </a:extLst>
              </p:cNvPr>
              <p:cNvSpPr/>
              <p:nvPr/>
            </p:nvSpPr>
            <p:spPr bwMode="auto">
              <a:xfrm>
                <a:off x="5819333" y="4893547"/>
                <a:ext cx="669416" cy="422031"/>
              </a:xfrm>
              <a:prstGeom prst="rect">
                <a:avLst/>
              </a:prstGeom>
              <a:noFill/>
              <a:ln w="12700" cap="rnd">
                <a:solidFill>
                  <a:schemeClr val="tx1"/>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99" name="Rectangle 98">
                <a:extLst>
                  <a:ext uri="{FF2B5EF4-FFF2-40B4-BE49-F238E27FC236}">
                    <a16:creationId xmlns:a16="http://schemas.microsoft.com/office/drawing/2014/main" id="{3F906E5F-6E26-4C69-9A68-5242303330A2}"/>
                  </a:ext>
                </a:extLst>
              </p:cNvPr>
              <p:cNvSpPr/>
              <p:nvPr/>
            </p:nvSpPr>
            <p:spPr bwMode="auto">
              <a:xfrm>
                <a:off x="6660850" y="4893547"/>
                <a:ext cx="669416" cy="422031"/>
              </a:xfrm>
              <a:prstGeom prst="rect">
                <a:avLst/>
              </a:prstGeom>
              <a:noFill/>
              <a:ln w="12700" cap="rnd">
                <a:solidFill>
                  <a:schemeClr val="tx1"/>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00" name="Rectangle 99">
                <a:extLst>
                  <a:ext uri="{FF2B5EF4-FFF2-40B4-BE49-F238E27FC236}">
                    <a16:creationId xmlns:a16="http://schemas.microsoft.com/office/drawing/2014/main" id="{CFC075AA-1F1A-4EC8-86AE-8CCD91FEA740}"/>
                  </a:ext>
                </a:extLst>
              </p:cNvPr>
              <p:cNvSpPr/>
              <p:nvPr/>
            </p:nvSpPr>
            <p:spPr bwMode="auto">
              <a:xfrm>
                <a:off x="7502367" y="4893547"/>
                <a:ext cx="669416" cy="422031"/>
              </a:xfrm>
              <a:prstGeom prst="rect">
                <a:avLst/>
              </a:prstGeom>
              <a:noFill/>
              <a:ln w="12700" cap="rnd">
                <a:solidFill>
                  <a:schemeClr val="tx1"/>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01" name="Rectangle 100">
                <a:extLst>
                  <a:ext uri="{FF2B5EF4-FFF2-40B4-BE49-F238E27FC236}">
                    <a16:creationId xmlns:a16="http://schemas.microsoft.com/office/drawing/2014/main" id="{EB89D7D6-FF76-42B0-9EFC-C6D44D629FC0}"/>
                  </a:ext>
                </a:extLst>
              </p:cNvPr>
              <p:cNvSpPr/>
              <p:nvPr/>
            </p:nvSpPr>
            <p:spPr bwMode="auto">
              <a:xfrm>
                <a:off x="5819333" y="5463255"/>
                <a:ext cx="669416" cy="422031"/>
              </a:xfrm>
              <a:prstGeom prst="rect">
                <a:avLst/>
              </a:prstGeom>
              <a:noFill/>
              <a:ln w="12700" cap="rnd">
                <a:solidFill>
                  <a:schemeClr val="tx1"/>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02" name="Rectangle 101">
                <a:extLst>
                  <a:ext uri="{FF2B5EF4-FFF2-40B4-BE49-F238E27FC236}">
                    <a16:creationId xmlns:a16="http://schemas.microsoft.com/office/drawing/2014/main" id="{A7AFB4BD-15C1-49EC-B9E5-DAC472578466}"/>
                  </a:ext>
                </a:extLst>
              </p:cNvPr>
              <p:cNvSpPr/>
              <p:nvPr/>
            </p:nvSpPr>
            <p:spPr bwMode="auto">
              <a:xfrm>
                <a:off x="6660850" y="5463255"/>
                <a:ext cx="669416" cy="422031"/>
              </a:xfrm>
              <a:prstGeom prst="rect">
                <a:avLst/>
              </a:prstGeom>
              <a:noFill/>
              <a:ln w="12700" cap="rnd">
                <a:solidFill>
                  <a:schemeClr val="tx1"/>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03" name="Rectangle 102">
                <a:extLst>
                  <a:ext uri="{FF2B5EF4-FFF2-40B4-BE49-F238E27FC236}">
                    <a16:creationId xmlns:a16="http://schemas.microsoft.com/office/drawing/2014/main" id="{C01E1509-CDA7-4FF7-BF17-C2E19CD742E3}"/>
                  </a:ext>
                </a:extLst>
              </p:cNvPr>
              <p:cNvSpPr/>
              <p:nvPr/>
            </p:nvSpPr>
            <p:spPr bwMode="auto">
              <a:xfrm>
                <a:off x="7502367" y="5463255"/>
                <a:ext cx="669416" cy="422031"/>
              </a:xfrm>
              <a:prstGeom prst="rect">
                <a:avLst/>
              </a:prstGeom>
              <a:noFill/>
              <a:ln w="12700" cap="rnd">
                <a:solidFill>
                  <a:schemeClr val="tx1"/>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04" name="Rectangle 103">
                <a:extLst>
                  <a:ext uri="{FF2B5EF4-FFF2-40B4-BE49-F238E27FC236}">
                    <a16:creationId xmlns:a16="http://schemas.microsoft.com/office/drawing/2014/main" id="{D6EACF35-1EBF-4BE1-9117-42AF8D4209FF}"/>
                  </a:ext>
                </a:extLst>
              </p:cNvPr>
              <p:cNvSpPr/>
              <p:nvPr/>
            </p:nvSpPr>
            <p:spPr bwMode="auto">
              <a:xfrm>
                <a:off x="5819333" y="6032963"/>
                <a:ext cx="669416" cy="422031"/>
              </a:xfrm>
              <a:prstGeom prst="rect">
                <a:avLst/>
              </a:prstGeom>
              <a:noFill/>
              <a:ln w="12700" cap="rnd">
                <a:solidFill>
                  <a:schemeClr val="tx1"/>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05" name="Rectangle 104">
                <a:extLst>
                  <a:ext uri="{FF2B5EF4-FFF2-40B4-BE49-F238E27FC236}">
                    <a16:creationId xmlns:a16="http://schemas.microsoft.com/office/drawing/2014/main" id="{A8750B7B-9448-426B-BD75-934963575CC8}"/>
                  </a:ext>
                </a:extLst>
              </p:cNvPr>
              <p:cNvSpPr/>
              <p:nvPr/>
            </p:nvSpPr>
            <p:spPr bwMode="auto">
              <a:xfrm>
                <a:off x="6660850" y="6032963"/>
                <a:ext cx="669416" cy="422031"/>
              </a:xfrm>
              <a:prstGeom prst="rect">
                <a:avLst/>
              </a:prstGeom>
              <a:noFill/>
              <a:ln w="12700" cap="rnd">
                <a:solidFill>
                  <a:schemeClr val="tx1"/>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06" name="Rectangle 105">
                <a:extLst>
                  <a:ext uri="{FF2B5EF4-FFF2-40B4-BE49-F238E27FC236}">
                    <a16:creationId xmlns:a16="http://schemas.microsoft.com/office/drawing/2014/main" id="{AC447D52-F6A1-4AE5-9805-6A2DB95DC58A}"/>
                  </a:ext>
                </a:extLst>
              </p:cNvPr>
              <p:cNvSpPr/>
              <p:nvPr/>
            </p:nvSpPr>
            <p:spPr bwMode="auto">
              <a:xfrm>
                <a:off x="7502367" y="6032963"/>
                <a:ext cx="669416" cy="422031"/>
              </a:xfrm>
              <a:prstGeom prst="rect">
                <a:avLst/>
              </a:prstGeom>
              <a:noFill/>
              <a:ln w="12700" cap="rnd">
                <a:solidFill>
                  <a:schemeClr val="tx1"/>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Arial" charset="0"/>
                  <a:ea typeface="Arial" charset="0"/>
                  <a:cs typeface="Arial" charset="0"/>
                </a:endParaRPr>
              </a:p>
            </p:txBody>
          </p:sp>
          <p:cxnSp>
            <p:nvCxnSpPr>
              <p:cNvPr id="107" name="Straight Connector 106">
                <a:extLst>
                  <a:ext uri="{FF2B5EF4-FFF2-40B4-BE49-F238E27FC236}">
                    <a16:creationId xmlns:a16="http://schemas.microsoft.com/office/drawing/2014/main" id="{9B2A0795-1EB3-4F2C-9938-D1138AD38FC4}"/>
                  </a:ext>
                </a:extLst>
              </p:cNvPr>
              <p:cNvCxnSpPr/>
              <p:nvPr/>
            </p:nvCxnSpPr>
            <p:spPr>
              <a:xfrm>
                <a:off x="5606650" y="4702629"/>
                <a:ext cx="2764904" cy="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108" name="Group 107">
            <a:extLst>
              <a:ext uri="{FF2B5EF4-FFF2-40B4-BE49-F238E27FC236}">
                <a16:creationId xmlns:a16="http://schemas.microsoft.com/office/drawing/2014/main" id="{D68E425C-5416-41E1-9C55-E86D09C2D033}"/>
              </a:ext>
            </a:extLst>
          </p:cNvPr>
          <p:cNvGrpSpPr/>
          <p:nvPr/>
        </p:nvGrpSpPr>
        <p:grpSpPr>
          <a:xfrm>
            <a:off x="240720" y="5423811"/>
            <a:ext cx="1497246" cy="963550"/>
            <a:chOff x="240720" y="5423811"/>
            <a:chExt cx="1497246" cy="963550"/>
          </a:xfrm>
        </p:grpSpPr>
        <p:sp>
          <p:nvSpPr>
            <p:cNvPr id="109" name="TextBox 108">
              <a:extLst>
                <a:ext uri="{FF2B5EF4-FFF2-40B4-BE49-F238E27FC236}">
                  <a16:creationId xmlns:a16="http://schemas.microsoft.com/office/drawing/2014/main" id="{96D75ABB-4E41-4344-8280-BA20F9744496}"/>
                </a:ext>
              </a:extLst>
            </p:cNvPr>
            <p:cNvSpPr txBox="1"/>
            <p:nvPr/>
          </p:nvSpPr>
          <p:spPr>
            <a:xfrm>
              <a:off x="240720" y="5741030"/>
              <a:ext cx="1497246" cy="646331"/>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14400" rtl="0" eaLnBrk="1" fontAlgn="auto" latinLnBrk="0" hangingPunct="1">
                <a:lnSpc>
                  <a:spcPct val="100000"/>
                </a:lnSpc>
                <a:spcBef>
                  <a:spcPts val="0"/>
                </a:spcBef>
                <a:spcAft>
                  <a:spcPts val="0"/>
                </a:spcAft>
                <a:buClrTx/>
                <a:buSzPct val="90000"/>
                <a:buFontTx/>
                <a:buNone/>
                <a:tabLst/>
                <a:defRPr/>
              </a:pPr>
              <a:r>
                <a:rPr kumimoji="0" lang="en-US" sz="12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Business/custom apps</a:t>
              </a:r>
            </a:p>
            <a:p>
              <a:pPr marL="0" marR="0" lvl="0" indent="0" algn="ctr" defTabSz="914400" rtl="0" eaLnBrk="1" fontAlgn="auto" latinLnBrk="0" hangingPunct="1">
                <a:lnSpc>
                  <a:spcPct val="100000"/>
                </a:lnSpc>
                <a:spcBef>
                  <a:spcPts val="0"/>
                </a:spcBef>
                <a:spcAft>
                  <a:spcPts val="0"/>
                </a:spcAft>
                <a:buClrTx/>
                <a:buSzPct val="90000"/>
                <a:buFontTx/>
                <a:buNone/>
                <a:tabLst/>
                <a:defRPr/>
              </a:pPr>
              <a:r>
                <a:rPr kumimoji="0" lang="en-US" sz="12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(structured)</a:t>
              </a:r>
            </a:p>
          </p:txBody>
        </p:sp>
        <p:grpSp>
          <p:nvGrpSpPr>
            <p:cNvPr id="110" name="Group 109">
              <a:extLst>
                <a:ext uri="{FF2B5EF4-FFF2-40B4-BE49-F238E27FC236}">
                  <a16:creationId xmlns:a16="http://schemas.microsoft.com/office/drawing/2014/main" id="{CF2FA37A-7DE4-4E5B-8B96-513F58FAE8FB}"/>
                </a:ext>
              </a:extLst>
            </p:cNvPr>
            <p:cNvGrpSpPr/>
            <p:nvPr/>
          </p:nvGrpSpPr>
          <p:grpSpPr>
            <a:xfrm>
              <a:off x="811268" y="5423811"/>
              <a:ext cx="394834" cy="310748"/>
              <a:chOff x="919596" y="1154235"/>
              <a:chExt cx="3006714" cy="2366403"/>
            </a:xfrm>
          </p:grpSpPr>
          <p:sp>
            <p:nvSpPr>
              <p:cNvPr id="111" name="Freeform 18">
                <a:extLst>
                  <a:ext uri="{FF2B5EF4-FFF2-40B4-BE49-F238E27FC236}">
                    <a16:creationId xmlns:a16="http://schemas.microsoft.com/office/drawing/2014/main" id="{31DF2C44-8459-4D98-84B0-967C9C8F3880}"/>
                  </a:ext>
                </a:extLst>
              </p:cNvPr>
              <p:cNvSpPr>
                <a:spLocks noChangeArrowheads="1"/>
              </p:cNvSpPr>
              <p:nvPr/>
            </p:nvSpPr>
            <p:spPr bwMode="auto">
              <a:xfrm>
                <a:off x="919596" y="1154235"/>
                <a:ext cx="3006714" cy="2054473"/>
              </a:xfrm>
              <a:prstGeom prst="roundRect">
                <a:avLst>
                  <a:gd name="adj" fmla="val 7988"/>
                </a:avLst>
              </a:prstGeom>
              <a:noFill/>
              <a:ln w="12700" cap="sq">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12" name="Line 19">
                <a:extLst>
                  <a:ext uri="{FF2B5EF4-FFF2-40B4-BE49-F238E27FC236}">
                    <a16:creationId xmlns:a16="http://schemas.microsoft.com/office/drawing/2014/main" id="{02554ABF-9B16-49E8-8FF0-2363A0363737}"/>
                  </a:ext>
                </a:extLst>
              </p:cNvPr>
              <p:cNvSpPr>
                <a:spLocks noChangeShapeType="1"/>
              </p:cNvSpPr>
              <p:nvPr/>
            </p:nvSpPr>
            <p:spPr bwMode="auto">
              <a:xfrm>
                <a:off x="1728890" y="3520638"/>
                <a:ext cx="1388127"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13" name="Line 20">
                <a:extLst>
                  <a:ext uri="{FF2B5EF4-FFF2-40B4-BE49-F238E27FC236}">
                    <a16:creationId xmlns:a16="http://schemas.microsoft.com/office/drawing/2014/main" id="{245974F5-B78E-4FA2-AA55-495C5E032D4F}"/>
                  </a:ext>
                </a:extLst>
              </p:cNvPr>
              <p:cNvSpPr>
                <a:spLocks noChangeShapeType="1"/>
              </p:cNvSpPr>
              <p:nvPr/>
            </p:nvSpPr>
            <p:spPr bwMode="auto">
              <a:xfrm>
                <a:off x="2422956" y="3258700"/>
                <a:ext cx="0" cy="261938"/>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14" name="Freeform 21">
                <a:extLst>
                  <a:ext uri="{FF2B5EF4-FFF2-40B4-BE49-F238E27FC236}">
                    <a16:creationId xmlns:a16="http://schemas.microsoft.com/office/drawing/2014/main" id="{1ABE6541-EE1E-4EDC-8DBC-31193F253F5E}"/>
                  </a:ext>
                </a:extLst>
              </p:cNvPr>
              <p:cNvSpPr>
                <a:spLocks noChangeArrowheads="1"/>
              </p:cNvSpPr>
              <p:nvPr/>
            </p:nvSpPr>
            <p:spPr bwMode="auto">
              <a:xfrm>
                <a:off x="2373210" y="2973268"/>
                <a:ext cx="99486" cy="99486"/>
              </a:xfrm>
              <a:custGeom>
                <a:avLst/>
                <a:gdLst>
                  <a:gd name="T0" fmla="*/ 205 w 206"/>
                  <a:gd name="T1" fmla="*/ 103 h 207"/>
                  <a:gd name="T2" fmla="*/ 192 w 206"/>
                  <a:gd name="T3" fmla="*/ 155 h 207"/>
                  <a:gd name="T4" fmla="*/ 154 w 206"/>
                  <a:gd name="T5" fmla="*/ 192 h 207"/>
                  <a:gd name="T6" fmla="*/ 103 w 206"/>
                  <a:gd name="T7" fmla="*/ 206 h 207"/>
                  <a:gd name="T8" fmla="*/ 51 w 206"/>
                  <a:gd name="T9" fmla="*/ 192 h 207"/>
                  <a:gd name="T10" fmla="*/ 13 w 206"/>
                  <a:gd name="T11" fmla="*/ 155 h 207"/>
                  <a:gd name="T12" fmla="*/ 0 w 206"/>
                  <a:gd name="T13" fmla="*/ 103 h 207"/>
                  <a:gd name="T14" fmla="*/ 13 w 206"/>
                  <a:gd name="T15" fmla="*/ 52 h 207"/>
                  <a:gd name="T16" fmla="*/ 51 w 206"/>
                  <a:gd name="T17" fmla="*/ 14 h 207"/>
                  <a:gd name="T18" fmla="*/ 103 w 206"/>
                  <a:gd name="T19" fmla="*/ 0 h 207"/>
                  <a:gd name="T20" fmla="*/ 154 w 206"/>
                  <a:gd name="T21" fmla="*/ 14 h 207"/>
                  <a:gd name="T22" fmla="*/ 192 w 206"/>
                  <a:gd name="T23" fmla="*/ 52 h 207"/>
                  <a:gd name="T24" fmla="*/ 205 w 206"/>
                  <a:gd name="T25" fmla="*/ 103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6" h="207">
                    <a:moveTo>
                      <a:pt x="205" y="103"/>
                    </a:moveTo>
                    <a:cubicBezTo>
                      <a:pt x="205" y="122"/>
                      <a:pt x="201" y="139"/>
                      <a:pt x="192" y="155"/>
                    </a:cubicBezTo>
                    <a:cubicBezTo>
                      <a:pt x="182" y="172"/>
                      <a:pt x="170" y="183"/>
                      <a:pt x="154" y="192"/>
                    </a:cubicBezTo>
                    <a:cubicBezTo>
                      <a:pt x="138" y="202"/>
                      <a:pt x="121" y="206"/>
                      <a:pt x="103" y="206"/>
                    </a:cubicBezTo>
                    <a:cubicBezTo>
                      <a:pt x="84" y="206"/>
                      <a:pt x="67" y="202"/>
                      <a:pt x="51" y="192"/>
                    </a:cubicBezTo>
                    <a:cubicBezTo>
                      <a:pt x="35" y="183"/>
                      <a:pt x="22" y="172"/>
                      <a:pt x="13" y="155"/>
                    </a:cubicBezTo>
                    <a:cubicBezTo>
                      <a:pt x="3" y="139"/>
                      <a:pt x="0" y="122"/>
                      <a:pt x="0" y="103"/>
                    </a:cubicBezTo>
                    <a:cubicBezTo>
                      <a:pt x="0" y="84"/>
                      <a:pt x="3" y="69"/>
                      <a:pt x="13" y="52"/>
                    </a:cubicBezTo>
                    <a:cubicBezTo>
                      <a:pt x="22" y="36"/>
                      <a:pt x="35" y="24"/>
                      <a:pt x="51" y="14"/>
                    </a:cubicBezTo>
                    <a:cubicBezTo>
                      <a:pt x="67" y="5"/>
                      <a:pt x="84" y="0"/>
                      <a:pt x="103" y="0"/>
                    </a:cubicBezTo>
                    <a:cubicBezTo>
                      <a:pt x="121" y="0"/>
                      <a:pt x="138" y="5"/>
                      <a:pt x="154" y="14"/>
                    </a:cubicBezTo>
                    <a:cubicBezTo>
                      <a:pt x="170" y="24"/>
                      <a:pt x="182" y="36"/>
                      <a:pt x="192" y="52"/>
                    </a:cubicBezTo>
                    <a:cubicBezTo>
                      <a:pt x="201" y="69"/>
                      <a:pt x="205" y="84"/>
                      <a:pt x="205" y="103"/>
                    </a:cubicBezTo>
                  </a:path>
                </a:pathLst>
              </a:custGeom>
              <a:noFill/>
              <a:ln w="12700" cap="sq">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15" name="Line 22">
                <a:extLst>
                  <a:ext uri="{FF2B5EF4-FFF2-40B4-BE49-F238E27FC236}">
                    <a16:creationId xmlns:a16="http://schemas.microsoft.com/office/drawing/2014/main" id="{1DAA6018-D48B-4035-B82E-9FB706AEA9D8}"/>
                  </a:ext>
                </a:extLst>
              </p:cNvPr>
              <p:cNvSpPr>
                <a:spLocks noChangeShapeType="1"/>
              </p:cNvSpPr>
              <p:nvPr/>
            </p:nvSpPr>
            <p:spPr bwMode="auto">
              <a:xfrm>
                <a:off x="919596" y="2843415"/>
                <a:ext cx="3006714"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nvGrpSpPr>
              <p:cNvPr id="116" name="Group 115">
                <a:extLst>
                  <a:ext uri="{FF2B5EF4-FFF2-40B4-BE49-F238E27FC236}">
                    <a16:creationId xmlns:a16="http://schemas.microsoft.com/office/drawing/2014/main" id="{8706B600-8AD7-4577-B703-8B52F29D9443}"/>
                  </a:ext>
                </a:extLst>
              </p:cNvPr>
              <p:cNvGrpSpPr/>
              <p:nvPr/>
            </p:nvGrpSpPr>
            <p:grpSpPr>
              <a:xfrm>
                <a:off x="2672424" y="1614376"/>
                <a:ext cx="926769" cy="783035"/>
                <a:chOff x="2814465" y="1249743"/>
                <a:chExt cx="784728" cy="783035"/>
              </a:xfrm>
            </p:grpSpPr>
            <p:sp>
              <p:nvSpPr>
                <p:cNvPr id="121" name="Line 26">
                  <a:extLst>
                    <a:ext uri="{FF2B5EF4-FFF2-40B4-BE49-F238E27FC236}">
                      <a16:creationId xmlns:a16="http://schemas.microsoft.com/office/drawing/2014/main" id="{0BCAF63B-DD0C-442E-B1EA-B34D1B718D51}"/>
                    </a:ext>
                  </a:extLst>
                </p:cNvPr>
                <p:cNvSpPr>
                  <a:spLocks noChangeShapeType="1"/>
                </p:cNvSpPr>
                <p:nvPr/>
              </p:nvSpPr>
              <p:spPr bwMode="auto">
                <a:xfrm>
                  <a:off x="2814465" y="1249743"/>
                  <a:ext cx="784728"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22" name="Line 27">
                  <a:extLst>
                    <a:ext uri="{FF2B5EF4-FFF2-40B4-BE49-F238E27FC236}">
                      <a16:creationId xmlns:a16="http://schemas.microsoft.com/office/drawing/2014/main" id="{98380EF2-9300-4476-9693-B139ACF92AA5}"/>
                    </a:ext>
                  </a:extLst>
                </p:cNvPr>
                <p:cNvSpPr>
                  <a:spLocks noChangeShapeType="1"/>
                </p:cNvSpPr>
                <p:nvPr/>
              </p:nvSpPr>
              <p:spPr bwMode="auto">
                <a:xfrm flipV="1">
                  <a:off x="2814465" y="1641261"/>
                  <a:ext cx="784728"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23" name="Line 28">
                  <a:extLst>
                    <a:ext uri="{FF2B5EF4-FFF2-40B4-BE49-F238E27FC236}">
                      <a16:creationId xmlns:a16="http://schemas.microsoft.com/office/drawing/2014/main" id="{9C8CFE16-77DD-4644-8327-77F0F1D46C38}"/>
                    </a:ext>
                  </a:extLst>
                </p:cNvPr>
                <p:cNvSpPr>
                  <a:spLocks noChangeShapeType="1"/>
                </p:cNvSpPr>
                <p:nvPr/>
              </p:nvSpPr>
              <p:spPr bwMode="auto">
                <a:xfrm>
                  <a:off x="2814465" y="2032778"/>
                  <a:ext cx="784728"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grpSp>
            <p:nvGrpSpPr>
              <p:cNvPr id="117" name="Group 116">
                <a:extLst>
                  <a:ext uri="{FF2B5EF4-FFF2-40B4-BE49-F238E27FC236}">
                    <a16:creationId xmlns:a16="http://schemas.microsoft.com/office/drawing/2014/main" id="{57C6A123-4BFF-4F09-938A-D50F7FD23803}"/>
                  </a:ext>
                </a:extLst>
              </p:cNvPr>
              <p:cNvGrpSpPr/>
              <p:nvPr/>
            </p:nvGrpSpPr>
            <p:grpSpPr>
              <a:xfrm>
                <a:off x="1224028" y="1407936"/>
                <a:ext cx="1177484" cy="1177484"/>
                <a:chOff x="222829" y="1122100"/>
                <a:chExt cx="1306361" cy="1306361"/>
              </a:xfrm>
            </p:grpSpPr>
            <p:sp>
              <p:nvSpPr>
                <p:cNvPr id="118" name="Oval 117">
                  <a:extLst>
                    <a:ext uri="{FF2B5EF4-FFF2-40B4-BE49-F238E27FC236}">
                      <a16:creationId xmlns:a16="http://schemas.microsoft.com/office/drawing/2014/main" id="{E689BC3E-F706-4409-9EB6-156448E14945}"/>
                    </a:ext>
                  </a:extLst>
                </p:cNvPr>
                <p:cNvSpPr/>
                <p:nvPr/>
              </p:nvSpPr>
              <p:spPr bwMode="auto">
                <a:xfrm>
                  <a:off x="222829" y="1122100"/>
                  <a:ext cx="1306361" cy="1306361"/>
                </a:xfrm>
                <a:prstGeom prst="ellipse">
                  <a:avLst/>
                </a:prstGeom>
                <a:noFill/>
                <a:ln w="12700" cap="rnd">
                  <a:solidFill>
                    <a:schemeClr val="tx1"/>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Arial" charset="0"/>
                    <a:ea typeface="Arial" charset="0"/>
                    <a:cs typeface="Arial" charset="0"/>
                  </a:endParaRPr>
                </a:p>
              </p:txBody>
            </p:sp>
            <p:cxnSp>
              <p:nvCxnSpPr>
                <p:cNvPr id="119" name="Straight Connector 118">
                  <a:extLst>
                    <a:ext uri="{FF2B5EF4-FFF2-40B4-BE49-F238E27FC236}">
                      <a16:creationId xmlns:a16="http://schemas.microsoft.com/office/drawing/2014/main" id="{E1C15530-B8E1-40A1-859B-DBD66DB268B8}"/>
                    </a:ext>
                  </a:extLst>
                </p:cNvPr>
                <p:cNvCxnSpPr>
                  <a:cxnSpLocks/>
                  <a:stCxn id="118" idx="2"/>
                  <a:endCxn id="120" idx="1"/>
                </p:cNvCxnSpPr>
                <p:nvPr/>
              </p:nvCxnSpPr>
              <p:spPr>
                <a:xfrm>
                  <a:off x="222829" y="1775281"/>
                  <a:ext cx="627812" cy="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20" name="Diamond 306">
                  <a:extLst>
                    <a:ext uri="{FF2B5EF4-FFF2-40B4-BE49-F238E27FC236}">
                      <a16:creationId xmlns:a16="http://schemas.microsoft.com/office/drawing/2014/main" id="{199D21FB-29B8-489C-BDDC-D59042AAF97E}"/>
                    </a:ext>
                  </a:extLst>
                </p:cNvPr>
                <p:cNvSpPr/>
                <p:nvPr/>
              </p:nvSpPr>
              <p:spPr bwMode="auto">
                <a:xfrm>
                  <a:off x="850641" y="1241106"/>
                  <a:ext cx="389434" cy="1068350"/>
                </a:xfrm>
                <a:custGeom>
                  <a:avLst/>
                  <a:gdLst>
                    <a:gd name="connsiteX0" fmla="*/ 0 w 778868"/>
                    <a:gd name="connsiteY0" fmla="*/ 534175 h 1068350"/>
                    <a:gd name="connsiteX1" fmla="*/ 389434 w 778868"/>
                    <a:gd name="connsiteY1" fmla="*/ 0 h 1068350"/>
                    <a:gd name="connsiteX2" fmla="*/ 778868 w 778868"/>
                    <a:gd name="connsiteY2" fmla="*/ 534175 h 1068350"/>
                    <a:gd name="connsiteX3" fmla="*/ 389434 w 778868"/>
                    <a:gd name="connsiteY3" fmla="*/ 1068350 h 1068350"/>
                    <a:gd name="connsiteX4" fmla="*/ 0 w 778868"/>
                    <a:gd name="connsiteY4" fmla="*/ 534175 h 1068350"/>
                    <a:gd name="connsiteX0" fmla="*/ 778868 w 870308"/>
                    <a:gd name="connsiteY0" fmla="*/ 534175 h 1068350"/>
                    <a:gd name="connsiteX1" fmla="*/ 389434 w 870308"/>
                    <a:gd name="connsiteY1" fmla="*/ 1068350 h 1068350"/>
                    <a:gd name="connsiteX2" fmla="*/ 0 w 870308"/>
                    <a:gd name="connsiteY2" fmla="*/ 534175 h 1068350"/>
                    <a:gd name="connsiteX3" fmla="*/ 389434 w 870308"/>
                    <a:gd name="connsiteY3" fmla="*/ 0 h 1068350"/>
                    <a:gd name="connsiteX4" fmla="*/ 870308 w 870308"/>
                    <a:gd name="connsiteY4" fmla="*/ 625615 h 1068350"/>
                    <a:gd name="connsiteX0" fmla="*/ 389434 w 870308"/>
                    <a:gd name="connsiteY0" fmla="*/ 1068350 h 1068350"/>
                    <a:gd name="connsiteX1" fmla="*/ 0 w 870308"/>
                    <a:gd name="connsiteY1" fmla="*/ 534175 h 1068350"/>
                    <a:gd name="connsiteX2" fmla="*/ 389434 w 870308"/>
                    <a:gd name="connsiteY2" fmla="*/ 0 h 1068350"/>
                    <a:gd name="connsiteX3" fmla="*/ 870308 w 870308"/>
                    <a:gd name="connsiteY3" fmla="*/ 625615 h 1068350"/>
                    <a:gd name="connsiteX0" fmla="*/ 389434 w 389434"/>
                    <a:gd name="connsiteY0" fmla="*/ 1068350 h 1068350"/>
                    <a:gd name="connsiteX1" fmla="*/ 0 w 389434"/>
                    <a:gd name="connsiteY1" fmla="*/ 534175 h 1068350"/>
                    <a:gd name="connsiteX2" fmla="*/ 389434 w 389434"/>
                    <a:gd name="connsiteY2" fmla="*/ 0 h 1068350"/>
                  </a:gdLst>
                  <a:ahLst/>
                  <a:cxnLst>
                    <a:cxn ang="0">
                      <a:pos x="connsiteX0" y="connsiteY0"/>
                    </a:cxn>
                    <a:cxn ang="0">
                      <a:pos x="connsiteX1" y="connsiteY1"/>
                    </a:cxn>
                    <a:cxn ang="0">
                      <a:pos x="connsiteX2" y="connsiteY2"/>
                    </a:cxn>
                  </a:cxnLst>
                  <a:rect l="l" t="t" r="r" b="b"/>
                  <a:pathLst>
                    <a:path w="389434" h="1068350">
                      <a:moveTo>
                        <a:pt x="389434" y="1068350"/>
                      </a:moveTo>
                      <a:lnTo>
                        <a:pt x="0" y="534175"/>
                      </a:lnTo>
                      <a:lnTo>
                        <a:pt x="389434" y="0"/>
                      </a:lnTo>
                    </a:path>
                  </a:pathLst>
                </a:custGeom>
                <a:noFill/>
                <a:ln w="12700" cap="rnd">
                  <a:solidFill>
                    <a:schemeClr val="tx1"/>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grpSp>
      </p:grpSp>
    </p:spTree>
    <p:extLst>
      <p:ext uri="{BB962C8B-B14F-4D97-AF65-F5344CB8AC3E}">
        <p14:creationId xmlns:p14="http://schemas.microsoft.com/office/powerpoint/2010/main" val="236786828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grpId="0" nodeType="withEffect">
                                  <p:stCondLst>
                                    <p:cond delay="0"/>
                                  </p:stCondLst>
                                  <p:childTnLst>
                                    <p:set>
                                      <p:cBhvr>
                                        <p:cTn id="6" dur="1" fill="hold">
                                          <p:stCondLst>
                                            <p:cond delay="0"/>
                                          </p:stCondLst>
                                        </p:cTn>
                                        <p:tgtEl>
                                          <p:spTgt spid="90"/>
                                        </p:tgtEl>
                                        <p:attrNameLst>
                                          <p:attrName>style.visibility</p:attrName>
                                        </p:attrNameLst>
                                      </p:cBhvr>
                                      <p:to>
                                        <p:strVal val="visible"/>
                                      </p:to>
                                    </p:set>
                                    <p:animEffect transition="in" filter="barn(outHorizontal)">
                                      <p:cBhvr>
                                        <p:cTn id="7" dur="500"/>
                                        <p:tgtEl>
                                          <p:spTgt spid="90"/>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92"/>
                                        </p:tgtEl>
                                        <p:attrNameLst>
                                          <p:attrName>style.visibility</p:attrName>
                                        </p:attrNameLst>
                                      </p:cBhvr>
                                      <p:to>
                                        <p:strVal val="visible"/>
                                      </p:to>
                                    </p:set>
                                    <p:animEffect transition="in" filter="wipe(left)">
                                      <p:cBhvr>
                                        <p:cTn id="11" dur="500"/>
                                        <p:tgtEl>
                                          <p:spTgt spid="92"/>
                                        </p:tgtEl>
                                      </p:cBhvr>
                                    </p:animEffect>
                                  </p:childTnLst>
                                </p:cTn>
                              </p:par>
                              <p:par>
                                <p:cTn id="12" presetID="22" presetClass="entr" presetSubtype="8" fill="hold" nodeType="withEffect">
                                  <p:stCondLst>
                                    <p:cond delay="100"/>
                                  </p:stCondLst>
                                  <p:childTnLst>
                                    <p:set>
                                      <p:cBhvr>
                                        <p:cTn id="13" dur="1" fill="hold">
                                          <p:stCondLst>
                                            <p:cond delay="0"/>
                                          </p:stCondLst>
                                        </p:cTn>
                                        <p:tgtEl>
                                          <p:spTgt spid="95"/>
                                        </p:tgtEl>
                                        <p:attrNameLst>
                                          <p:attrName>style.visibility</p:attrName>
                                        </p:attrNameLst>
                                      </p:cBhvr>
                                      <p:to>
                                        <p:strVal val="visible"/>
                                      </p:to>
                                    </p:set>
                                    <p:animEffect transition="in" filter="wipe(left)">
                                      <p:cBhvr>
                                        <p:cTn id="14" dur="500"/>
                                        <p:tgtEl>
                                          <p:spTgt spid="95"/>
                                        </p:tgtEl>
                                      </p:cBhvr>
                                    </p:animEffect>
                                  </p:childTnLst>
                                </p:cTn>
                              </p:par>
                              <p:par>
                                <p:cTn id="15" presetID="22" presetClass="entr" presetSubtype="8" fill="hold" nodeType="withEffect">
                                  <p:stCondLst>
                                    <p:cond delay="200"/>
                                  </p:stCondLst>
                                  <p:childTnLst>
                                    <p:set>
                                      <p:cBhvr>
                                        <p:cTn id="16" dur="1" fill="hold">
                                          <p:stCondLst>
                                            <p:cond delay="0"/>
                                          </p:stCondLst>
                                        </p:cTn>
                                        <p:tgtEl>
                                          <p:spTgt spid="96"/>
                                        </p:tgtEl>
                                        <p:attrNameLst>
                                          <p:attrName>style.visibility</p:attrName>
                                        </p:attrNameLst>
                                      </p:cBhvr>
                                      <p:to>
                                        <p:strVal val="visible"/>
                                      </p:to>
                                    </p:set>
                                    <p:animEffect transition="in" filter="wipe(left)">
                                      <p:cBhvr>
                                        <p:cTn id="17" dur="500"/>
                                        <p:tgtEl>
                                          <p:spTgt spid="96"/>
                                        </p:tgtEl>
                                      </p:cBhvr>
                                    </p:animEffect>
                                  </p:childTnLst>
                                </p:cTn>
                              </p:par>
                              <p:par>
                                <p:cTn id="18" presetID="22" presetClass="entr" presetSubtype="8" fill="hold" nodeType="withEffect">
                                  <p:stCondLst>
                                    <p:cond delay="300"/>
                                  </p:stCondLst>
                                  <p:childTnLst>
                                    <p:set>
                                      <p:cBhvr>
                                        <p:cTn id="19" dur="1" fill="hold">
                                          <p:stCondLst>
                                            <p:cond delay="0"/>
                                          </p:stCondLst>
                                        </p:cTn>
                                        <p:tgtEl>
                                          <p:spTgt spid="93"/>
                                        </p:tgtEl>
                                        <p:attrNameLst>
                                          <p:attrName>style.visibility</p:attrName>
                                        </p:attrNameLst>
                                      </p:cBhvr>
                                      <p:to>
                                        <p:strVal val="visible"/>
                                      </p:to>
                                    </p:set>
                                    <p:animEffect transition="in" filter="wipe(left)">
                                      <p:cBhvr>
                                        <p:cTn id="20" dur="500"/>
                                        <p:tgtEl>
                                          <p:spTgt spid="93"/>
                                        </p:tgtEl>
                                      </p:cBhvr>
                                    </p:animEffect>
                                  </p:childTnLst>
                                </p:cTn>
                              </p:par>
                              <p:par>
                                <p:cTn id="21" presetID="22" presetClass="entr" presetSubtype="8" fill="hold" nodeType="withEffect">
                                  <p:stCondLst>
                                    <p:cond delay="400"/>
                                  </p:stCondLst>
                                  <p:childTnLst>
                                    <p:set>
                                      <p:cBhvr>
                                        <p:cTn id="22" dur="1" fill="hold">
                                          <p:stCondLst>
                                            <p:cond delay="0"/>
                                          </p:stCondLst>
                                        </p:cTn>
                                        <p:tgtEl>
                                          <p:spTgt spid="38"/>
                                        </p:tgtEl>
                                        <p:attrNameLst>
                                          <p:attrName>style.visibility</p:attrName>
                                        </p:attrNameLst>
                                      </p:cBhvr>
                                      <p:to>
                                        <p:strVal val="visible"/>
                                      </p:to>
                                    </p:set>
                                    <p:animEffect transition="in" filter="wipe(left)">
                                      <p:cBhvr>
                                        <p:cTn id="23" dur="500"/>
                                        <p:tgtEl>
                                          <p:spTgt spid="38"/>
                                        </p:tgtEl>
                                      </p:cBhvr>
                                    </p:animEffect>
                                  </p:childTnLst>
                                </p:cTn>
                              </p:par>
                              <p:par>
                                <p:cTn id="24" presetID="2" presetClass="entr" presetSubtype="2" decel="100000" fill="hold" grpId="0" nodeType="withEffect">
                                  <p:stCondLst>
                                    <p:cond delay="0"/>
                                  </p:stCondLst>
                                  <p:childTnLst>
                                    <p:set>
                                      <p:cBhvr>
                                        <p:cTn id="25" dur="1" fill="hold">
                                          <p:stCondLst>
                                            <p:cond delay="0"/>
                                          </p:stCondLst>
                                        </p:cTn>
                                        <p:tgtEl>
                                          <p:spTgt spid="56"/>
                                        </p:tgtEl>
                                        <p:attrNameLst>
                                          <p:attrName>style.visibility</p:attrName>
                                        </p:attrNameLst>
                                      </p:cBhvr>
                                      <p:to>
                                        <p:strVal val="visible"/>
                                      </p:to>
                                    </p:set>
                                    <p:anim calcmode="lin" valueType="num">
                                      <p:cBhvr additive="base">
                                        <p:cTn id="26" dur="500" fill="hold"/>
                                        <p:tgtEl>
                                          <p:spTgt spid="56"/>
                                        </p:tgtEl>
                                        <p:attrNameLst>
                                          <p:attrName>ppt_x</p:attrName>
                                        </p:attrNameLst>
                                      </p:cBhvr>
                                      <p:tavLst>
                                        <p:tav tm="0">
                                          <p:val>
                                            <p:strVal val="1+#ppt_w/2"/>
                                          </p:val>
                                        </p:tav>
                                        <p:tav tm="100000">
                                          <p:val>
                                            <p:strVal val="#ppt_x"/>
                                          </p:val>
                                        </p:tav>
                                      </p:tavLst>
                                    </p:anim>
                                    <p:anim calcmode="lin" valueType="num">
                                      <p:cBhvr additive="base">
                                        <p:cTn id="27" dur="500" fill="hold"/>
                                        <p:tgtEl>
                                          <p:spTgt spid="56"/>
                                        </p:tgtEl>
                                        <p:attrNameLst>
                                          <p:attrName>ppt_y</p:attrName>
                                        </p:attrNameLst>
                                      </p:cBhvr>
                                      <p:tavLst>
                                        <p:tav tm="0">
                                          <p:val>
                                            <p:strVal val="#ppt_y"/>
                                          </p:val>
                                        </p:tav>
                                        <p:tav tm="100000">
                                          <p:val>
                                            <p:strVal val="#ppt_y"/>
                                          </p:val>
                                        </p:tav>
                                      </p:tavLst>
                                    </p:anim>
                                  </p:childTnLst>
                                </p:cTn>
                              </p:par>
                              <p:par>
                                <p:cTn id="28" presetID="2" presetClass="entr" presetSubtype="2" decel="100000" fill="hold" grpId="0" nodeType="withEffect">
                                  <p:stCondLst>
                                    <p:cond delay="100"/>
                                  </p:stCondLst>
                                  <p:childTnLst>
                                    <p:set>
                                      <p:cBhvr>
                                        <p:cTn id="29" dur="1" fill="hold">
                                          <p:stCondLst>
                                            <p:cond delay="0"/>
                                          </p:stCondLst>
                                        </p:cTn>
                                        <p:tgtEl>
                                          <p:spTgt spid="57"/>
                                        </p:tgtEl>
                                        <p:attrNameLst>
                                          <p:attrName>style.visibility</p:attrName>
                                        </p:attrNameLst>
                                      </p:cBhvr>
                                      <p:to>
                                        <p:strVal val="visible"/>
                                      </p:to>
                                    </p:set>
                                    <p:anim calcmode="lin" valueType="num">
                                      <p:cBhvr additive="base">
                                        <p:cTn id="30" dur="500" fill="hold"/>
                                        <p:tgtEl>
                                          <p:spTgt spid="57"/>
                                        </p:tgtEl>
                                        <p:attrNameLst>
                                          <p:attrName>ppt_x</p:attrName>
                                        </p:attrNameLst>
                                      </p:cBhvr>
                                      <p:tavLst>
                                        <p:tav tm="0">
                                          <p:val>
                                            <p:strVal val="1+#ppt_w/2"/>
                                          </p:val>
                                        </p:tav>
                                        <p:tav tm="100000">
                                          <p:val>
                                            <p:strVal val="#ppt_x"/>
                                          </p:val>
                                        </p:tav>
                                      </p:tavLst>
                                    </p:anim>
                                    <p:anim calcmode="lin" valueType="num">
                                      <p:cBhvr additive="base">
                                        <p:cTn id="31" dur="500" fill="hold"/>
                                        <p:tgtEl>
                                          <p:spTgt spid="57"/>
                                        </p:tgtEl>
                                        <p:attrNameLst>
                                          <p:attrName>ppt_y</p:attrName>
                                        </p:attrNameLst>
                                      </p:cBhvr>
                                      <p:tavLst>
                                        <p:tav tm="0">
                                          <p:val>
                                            <p:strVal val="#ppt_y"/>
                                          </p:val>
                                        </p:tav>
                                        <p:tav tm="100000">
                                          <p:val>
                                            <p:strVal val="#ppt_y"/>
                                          </p:val>
                                        </p:tav>
                                      </p:tavLst>
                                    </p:anim>
                                  </p:childTnLst>
                                </p:cTn>
                              </p:par>
                              <p:par>
                                <p:cTn id="32" presetID="2" presetClass="entr" presetSubtype="2" decel="100000" fill="hold" grpId="0" nodeType="withEffect">
                                  <p:stCondLst>
                                    <p:cond delay="200"/>
                                  </p:stCondLst>
                                  <p:childTnLst>
                                    <p:set>
                                      <p:cBhvr>
                                        <p:cTn id="33" dur="1" fill="hold">
                                          <p:stCondLst>
                                            <p:cond delay="0"/>
                                          </p:stCondLst>
                                        </p:cTn>
                                        <p:tgtEl>
                                          <p:spTgt spid="58"/>
                                        </p:tgtEl>
                                        <p:attrNameLst>
                                          <p:attrName>style.visibility</p:attrName>
                                        </p:attrNameLst>
                                      </p:cBhvr>
                                      <p:to>
                                        <p:strVal val="visible"/>
                                      </p:to>
                                    </p:set>
                                    <p:anim calcmode="lin" valueType="num">
                                      <p:cBhvr additive="base">
                                        <p:cTn id="34" dur="500" fill="hold"/>
                                        <p:tgtEl>
                                          <p:spTgt spid="58"/>
                                        </p:tgtEl>
                                        <p:attrNameLst>
                                          <p:attrName>ppt_x</p:attrName>
                                        </p:attrNameLst>
                                      </p:cBhvr>
                                      <p:tavLst>
                                        <p:tav tm="0">
                                          <p:val>
                                            <p:strVal val="1+#ppt_w/2"/>
                                          </p:val>
                                        </p:tav>
                                        <p:tav tm="100000">
                                          <p:val>
                                            <p:strVal val="#ppt_x"/>
                                          </p:val>
                                        </p:tav>
                                      </p:tavLst>
                                    </p:anim>
                                    <p:anim calcmode="lin" valueType="num">
                                      <p:cBhvr additive="base">
                                        <p:cTn id="35" dur="500" fill="hold"/>
                                        <p:tgtEl>
                                          <p:spTgt spid="58"/>
                                        </p:tgtEl>
                                        <p:attrNameLst>
                                          <p:attrName>ppt_y</p:attrName>
                                        </p:attrNameLst>
                                      </p:cBhvr>
                                      <p:tavLst>
                                        <p:tav tm="0">
                                          <p:val>
                                            <p:strVal val="#ppt_y"/>
                                          </p:val>
                                        </p:tav>
                                        <p:tav tm="100000">
                                          <p:val>
                                            <p:strVal val="#ppt_y"/>
                                          </p:val>
                                        </p:tav>
                                      </p:tavLst>
                                    </p:anim>
                                  </p:childTnLst>
                                </p:cTn>
                              </p:par>
                              <p:par>
                                <p:cTn id="36" presetID="2" presetClass="entr" presetSubtype="2" decel="100000" fill="hold" grpId="0" nodeType="withEffect">
                                  <p:stCondLst>
                                    <p:cond delay="300"/>
                                  </p:stCondLst>
                                  <p:childTnLst>
                                    <p:set>
                                      <p:cBhvr>
                                        <p:cTn id="37" dur="1" fill="hold">
                                          <p:stCondLst>
                                            <p:cond delay="0"/>
                                          </p:stCondLst>
                                        </p:cTn>
                                        <p:tgtEl>
                                          <p:spTgt spid="59"/>
                                        </p:tgtEl>
                                        <p:attrNameLst>
                                          <p:attrName>style.visibility</p:attrName>
                                        </p:attrNameLst>
                                      </p:cBhvr>
                                      <p:to>
                                        <p:strVal val="visible"/>
                                      </p:to>
                                    </p:set>
                                    <p:anim calcmode="lin" valueType="num">
                                      <p:cBhvr additive="base">
                                        <p:cTn id="38" dur="500" fill="hold"/>
                                        <p:tgtEl>
                                          <p:spTgt spid="59"/>
                                        </p:tgtEl>
                                        <p:attrNameLst>
                                          <p:attrName>ppt_x</p:attrName>
                                        </p:attrNameLst>
                                      </p:cBhvr>
                                      <p:tavLst>
                                        <p:tav tm="0">
                                          <p:val>
                                            <p:strVal val="1+#ppt_w/2"/>
                                          </p:val>
                                        </p:tav>
                                        <p:tav tm="100000">
                                          <p:val>
                                            <p:strVal val="#ppt_x"/>
                                          </p:val>
                                        </p:tav>
                                      </p:tavLst>
                                    </p:anim>
                                    <p:anim calcmode="lin" valueType="num">
                                      <p:cBhvr additive="base">
                                        <p:cTn id="39" dur="500" fill="hold"/>
                                        <p:tgtEl>
                                          <p:spTgt spid="59"/>
                                        </p:tgtEl>
                                        <p:attrNameLst>
                                          <p:attrName>ppt_y</p:attrName>
                                        </p:attrNameLst>
                                      </p:cBhvr>
                                      <p:tavLst>
                                        <p:tav tm="0">
                                          <p:val>
                                            <p:strVal val="#ppt_y"/>
                                          </p:val>
                                        </p:tav>
                                        <p:tav tm="100000">
                                          <p:val>
                                            <p:strVal val="#ppt_y"/>
                                          </p:val>
                                        </p:tav>
                                      </p:tavLst>
                                    </p:anim>
                                  </p:childTnLst>
                                </p:cTn>
                              </p:par>
                              <p:par>
                                <p:cTn id="40" presetID="2" presetClass="entr" presetSubtype="2" decel="100000" fill="hold" grpId="0" nodeType="withEffect">
                                  <p:stCondLst>
                                    <p:cond delay="400"/>
                                  </p:stCondLst>
                                  <p:childTnLst>
                                    <p:set>
                                      <p:cBhvr>
                                        <p:cTn id="41" dur="1" fill="hold">
                                          <p:stCondLst>
                                            <p:cond delay="0"/>
                                          </p:stCondLst>
                                        </p:cTn>
                                        <p:tgtEl>
                                          <p:spTgt spid="34"/>
                                        </p:tgtEl>
                                        <p:attrNameLst>
                                          <p:attrName>style.visibility</p:attrName>
                                        </p:attrNameLst>
                                      </p:cBhvr>
                                      <p:to>
                                        <p:strVal val="visible"/>
                                      </p:to>
                                    </p:set>
                                    <p:anim calcmode="lin" valueType="num">
                                      <p:cBhvr additive="base">
                                        <p:cTn id="42" dur="500" fill="hold"/>
                                        <p:tgtEl>
                                          <p:spTgt spid="34"/>
                                        </p:tgtEl>
                                        <p:attrNameLst>
                                          <p:attrName>ppt_x</p:attrName>
                                        </p:attrNameLst>
                                      </p:cBhvr>
                                      <p:tavLst>
                                        <p:tav tm="0">
                                          <p:val>
                                            <p:strVal val="1+#ppt_w/2"/>
                                          </p:val>
                                        </p:tav>
                                        <p:tav tm="100000">
                                          <p:val>
                                            <p:strVal val="#ppt_x"/>
                                          </p:val>
                                        </p:tav>
                                      </p:tavLst>
                                    </p:anim>
                                    <p:anim calcmode="lin" valueType="num">
                                      <p:cBhvr additive="base">
                                        <p:cTn id="43" dur="500" fill="hold"/>
                                        <p:tgtEl>
                                          <p:spTgt spid="34"/>
                                        </p:tgtEl>
                                        <p:attrNameLst>
                                          <p:attrName>ppt_y</p:attrName>
                                        </p:attrNameLst>
                                      </p:cBhvr>
                                      <p:tavLst>
                                        <p:tav tm="0">
                                          <p:val>
                                            <p:strVal val="#ppt_y"/>
                                          </p:val>
                                        </p:tav>
                                        <p:tav tm="100000">
                                          <p:val>
                                            <p:strVal val="#ppt_y"/>
                                          </p:val>
                                        </p:tav>
                                      </p:tavLst>
                                    </p:anim>
                                  </p:childTnLst>
                                </p:cTn>
                              </p:par>
                            </p:childTnLst>
                          </p:cTn>
                        </p:par>
                        <p:par>
                          <p:cTn id="44" fill="hold">
                            <p:stCondLst>
                              <p:cond delay="1400"/>
                            </p:stCondLst>
                            <p:childTnLst>
                              <p:par>
                                <p:cTn id="45" presetID="10" presetClass="entr" presetSubtype="0" fill="hold" grpId="0" nodeType="afterEffect">
                                  <p:stCondLst>
                                    <p:cond delay="0"/>
                                  </p:stCondLst>
                                  <p:childTnLst>
                                    <p:set>
                                      <p:cBhvr>
                                        <p:cTn id="46" dur="1" fill="hold">
                                          <p:stCondLst>
                                            <p:cond delay="0"/>
                                          </p:stCondLst>
                                        </p:cTn>
                                        <p:tgtEl>
                                          <p:spTgt spid="52"/>
                                        </p:tgtEl>
                                        <p:attrNameLst>
                                          <p:attrName>style.visibility</p:attrName>
                                        </p:attrNameLst>
                                      </p:cBhvr>
                                      <p:to>
                                        <p:strVal val="visible"/>
                                      </p:to>
                                    </p:set>
                                    <p:animEffect transition="in" filter="fade">
                                      <p:cBhvr>
                                        <p:cTn id="47" dur="500"/>
                                        <p:tgtEl>
                                          <p:spTgt spid="52"/>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53"/>
                                        </p:tgtEl>
                                        <p:attrNameLst>
                                          <p:attrName>style.visibility</p:attrName>
                                        </p:attrNameLst>
                                      </p:cBhvr>
                                      <p:to>
                                        <p:strVal val="visible"/>
                                      </p:to>
                                    </p:set>
                                    <p:animEffect transition="in" filter="fade">
                                      <p:cBhvr>
                                        <p:cTn id="50" dur="500"/>
                                        <p:tgtEl>
                                          <p:spTgt spid="53"/>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54"/>
                                        </p:tgtEl>
                                        <p:attrNameLst>
                                          <p:attrName>style.visibility</p:attrName>
                                        </p:attrNameLst>
                                      </p:cBhvr>
                                      <p:to>
                                        <p:strVal val="visible"/>
                                      </p:to>
                                    </p:set>
                                    <p:animEffect transition="in" filter="fade">
                                      <p:cBhvr>
                                        <p:cTn id="53" dur="500"/>
                                        <p:tgtEl>
                                          <p:spTgt spid="54"/>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55"/>
                                        </p:tgtEl>
                                        <p:attrNameLst>
                                          <p:attrName>style.visibility</p:attrName>
                                        </p:attrNameLst>
                                      </p:cBhvr>
                                      <p:to>
                                        <p:strVal val="visible"/>
                                      </p:to>
                                    </p:set>
                                    <p:animEffect transition="in" filter="fade">
                                      <p:cBhvr>
                                        <p:cTn id="56" dur="500"/>
                                        <p:tgtEl>
                                          <p:spTgt spid="55"/>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39"/>
                                        </p:tgtEl>
                                        <p:attrNameLst>
                                          <p:attrName>style.visibility</p:attrName>
                                        </p:attrNameLst>
                                      </p:cBhvr>
                                      <p:to>
                                        <p:strVal val="visible"/>
                                      </p:to>
                                    </p:set>
                                    <p:animEffect transition="in" filter="fade">
                                      <p:cBhvr>
                                        <p:cTn id="59"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57" grpId="0" animBg="1"/>
      <p:bldP spid="58" grpId="0" animBg="1"/>
      <p:bldP spid="59" grpId="0" animBg="1"/>
      <p:bldP spid="34" grpId="0" animBg="1"/>
      <p:bldP spid="90" grpId="0" animBg="1"/>
      <p:bldP spid="52" grpId="0"/>
      <p:bldP spid="53" grpId="0"/>
      <p:bldP spid="54" grpId="0"/>
      <p:bldP spid="55" grpId="0"/>
      <p:bldP spid="39"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8475E4-02B9-4C0B-B4C9-BB286403DFC1}"/>
              </a:ext>
            </a:extLst>
          </p:cNvPr>
          <p:cNvSpPr>
            <a:spLocks noGrp="1"/>
          </p:cNvSpPr>
          <p:nvPr>
            <p:ph type="title"/>
          </p:nvPr>
        </p:nvSpPr>
        <p:spPr/>
        <p:txBody>
          <a:bodyPr/>
          <a:lstStyle/>
          <a:p>
            <a:r>
              <a:rPr lang="en-US"/>
              <a:t>The Azure data landscape</a:t>
            </a:r>
            <a:endParaRPr lang="en-US" dirty="0"/>
          </a:p>
        </p:txBody>
      </p:sp>
      <p:sp>
        <p:nvSpPr>
          <p:cNvPr id="201" name="Rectangle: Rounded Corners 200">
            <a:extLst>
              <a:ext uri="{FF2B5EF4-FFF2-40B4-BE49-F238E27FC236}">
                <a16:creationId xmlns:a16="http://schemas.microsoft.com/office/drawing/2014/main" id="{1C7FF36E-5D39-4274-815C-A0EA583344BB}"/>
              </a:ext>
            </a:extLst>
          </p:cNvPr>
          <p:cNvSpPr/>
          <p:nvPr/>
        </p:nvSpPr>
        <p:spPr bwMode="auto">
          <a:xfrm>
            <a:off x="274982" y="1174370"/>
            <a:ext cx="2651760" cy="1985302"/>
          </a:xfrm>
          <a:prstGeom prst="roundRect">
            <a:avLst>
              <a:gd name="adj" fmla="val 6904"/>
            </a:avLst>
          </a:prstGeom>
          <a:solidFill>
            <a:schemeClr val="bg2">
              <a:lumMod val="20000"/>
              <a:lumOff val="80000"/>
              <a:alpha val="15000"/>
            </a:schemeClr>
          </a:solidFill>
          <a:ln w="19050">
            <a:solidFill>
              <a:schemeClr val="accent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Segoe UI" pitchFamily="34" charset="0"/>
              <a:cs typeface="Segoe UI" pitchFamily="34" charset="0"/>
            </a:endParaRPr>
          </a:p>
        </p:txBody>
      </p:sp>
      <p:grpSp>
        <p:nvGrpSpPr>
          <p:cNvPr id="70" name="Group 69">
            <a:extLst>
              <a:ext uri="{FF2B5EF4-FFF2-40B4-BE49-F238E27FC236}">
                <a16:creationId xmlns:a16="http://schemas.microsoft.com/office/drawing/2014/main" id="{6D2F0113-932C-4C0A-8C30-B006651B3EAC}"/>
              </a:ext>
            </a:extLst>
          </p:cNvPr>
          <p:cNvGrpSpPr/>
          <p:nvPr/>
        </p:nvGrpSpPr>
        <p:grpSpPr>
          <a:xfrm>
            <a:off x="534804" y="1759181"/>
            <a:ext cx="2132116" cy="1311650"/>
            <a:chOff x="311597" y="2052256"/>
            <a:chExt cx="2132116" cy="1311650"/>
          </a:xfrm>
        </p:grpSpPr>
        <p:sp>
          <p:nvSpPr>
            <p:cNvPr id="79" name="Rectangle 78">
              <a:extLst>
                <a:ext uri="{FF2B5EF4-FFF2-40B4-BE49-F238E27FC236}">
                  <a16:creationId xmlns:a16="http://schemas.microsoft.com/office/drawing/2014/main" id="{642ED4E8-FBB3-49BC-A569-8FB928156803}"/>
                </a:ext>
              </a:extLst>
            </p:cNvPr>
            <p:cNvSpPr/>
            <p:nvPr/>
          </p:nvSpPr>
          <p:spPr>
            <a:xfrm>
              <a:off x="311597" y="2052256"/>
              <a:ext cx="775684" cy="369332"/>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Data Factory</a:t>
              </a:r>
            </a:p>
          </p:txBody>
        </p:sp>
        <p:grpSp>
          <p:nvGrpSpPr>
            <p:cNvPr id="69" name="Group 68">
              <a:extLst>
                <a:ext uri="{FF2B5EF4-FFF2-40B4-BE49-F238E27FC236}">
                  <a16:creationId xmlns:a16="http://schemas.microsoft.com/office/drawing/2014/main" id="{536BCBED-E4BB-4380-BD86-BE5FD883CFDA}"/>
                </a:ext>
              </a:extLst>
            </p:cNvPr>
            <p:cNvGrpSpPr/>
            <p:nvPr/>
          </p:nvGrpSpPr>
          <p:grpSpPr>
            <a:xfrm>
              <a:off x="1071883" y="2052256"/>
              <a:ext cx="1371830" cy="1311650"/>
              <a:chOff x="1211007" y="2052256"/>
              <a:chExt cx="1371830" cy="1311650"/>
            </a:xfrm>
          </p:grpSpPr>
          <p:sp>
            <p:nvSpPr>
              <p:cNvPr id="81" name="Rectangle 80">
                <a:extLst>
                  <a:ext uri="{FF2B5EF4-FFF2-40B4-BE49-F238E27FC236}">
                    <a16:creationId xmlns:a16="http://schemas.microsoft.com/office/drawing/2014/main" id="{F73A2E2C-2996-4B7D-A41E-A2EF9E1490B0}"/>
                  </a:ext>
                </a:extLst>
              </p:cNvPr>
              <p:cNvSpPr/>
              <p:nvPr/>
            </p:nvSpPr>
            <p:spPr>
              <a:xfrm>
                <a:off x="1211007" y="2052256"/>
                <a:ext cx="1371830" cy="369332"/>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Import/Export service</a:t>
                </a:r>
              </a:p>
            </p:txBody>
          </p:sp>
          <p:sp>
            <p:nvSpPr>
              <p:cNvPr id="71" name="Rectangle 70">
                <a:extLst>
                  <a:ext uri="{FF2B5EF4-FFF2-40B4-BE49-F238E27FC236}">
                    <a16:creationId xmlns:a16="http://schemas.microsoft.com/office/drawing/2014/main" id="{183A1EF0-E2C9-4A86-9B93-ED7257B42BD7}"/>
                  </a:ext>
                </a:extLst>
              </p:cNvPr>
              <p:cNvSpPr/>
              <p:nvPr/>
            </p:nvSpPr>
            <p:spPr>
              <a:xfrm>
                <a:off x="1514253" y="3133074"/>
                <a:ext cx="818361" cy="230832"/>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SDK</a:t>
                </a:r>
              </a:p>
            </p:txBody>
          </p:sp>
        </p:grpSp>
        <p:sp>
          <p:nvSpPr>
            <p:cNvPr id="83" name="Rectangle 82">
              <a:extLst>
                <a:ext uri="{FF2B5EF4-FFF2-40B4-BE49-F238E27FC236}">
                  <a16:creationId xmlns:a16="http://schemas.microsoft.com/office/drawing/2014/main" id="{2CDD860D-BC1B-4C25-8B42-91F741ACA255}"/>
                </a:ext>
              </a:extLst>
            </p:cNvPr>
            <p:cNvSpPr/>
            <p:nvPr/>
          </p:nvSpPr>
          <p:spPr>
            <a:xfrm>
              <a:off x="358029" y="3130883"/>
              <a:ext cx="736418" cy="228998"/>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CLI</a:t>
              </a:r>
            </a:p>
          </p:txBody>
        </p:sp>
      </p:grpSp>
      <p:sp>
        <p:nvSpPr>
          <p:cNvPr id="283" name="Rectangle: Rounded Corners 282">
            <a:extLst>
              <a:ext uri="{FF2B5EF4-FFF2-40B4-BE49-F238E27FC236}">
                <a16:creationId xmlns:a16="http://schemas.microsoft.com/office/drawing/2014/main" id="{0D60D8B1-A340-4A04-8755-6EE3E2CDA501}"/>
              </a:ext>
            </a:extLst>
          </p:cNvPr>
          <p:cNvSpPr/>
          <p:nvPr/>
        </p:nvSpPr>
        <p:spPr bwMode="auto">
          <a:xfrm>
            <a:off x="9262060" y="3884870"/>
            <a:ext cx="2651760" cy="1152144"/>
          </a:xfrm>
          <a:prstGeom prst="roundRect">
            <a:avLst>
              <a:gd name="adj" fmla="val 6904"/>
            </a:avLst>
          </a:prstGeom>
          <a:solidFill>
            <a:schemeClr val="bg2">
              <a:lumMod val="20000"/>
              <a:lumOff val="80000"/>
              <a:alpha val="15000"/>
            </a:schemeClr>
          </a:solidFill>
          <a:ln w="19050">
            <a:solidFill>
              <a:schemeClr val="accent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mn-ea"/>
              <a:cs typeface="Segoe UI" pitchFamily="34" charset="0"/>
            </a:endParaRPr>
          </a:p>
        </p:txBody>
      </p:sp>
      <p:grpSp>
        <p:nvGrpSpPr>
          <p:cNvPr id="285" name="Group 284">
            <a:extLst>
              <a:ext uri="{FF2B5EF4-FFF2-40B4-BE49-F238E27FC236}">
                <a16:creationId xmlns:a16="http://schemas.microsoft.com/office/drawing/2014/main" id="{A20F3485-0CD2-4C06-9A9F-3F42A5DA6387}"/>
              </a:ext>
            </a:extLst>
          </p:cNvPr>
          <p:cNvGrpSpPr/>
          <p:nvPr/>
        </p:nvGrpSpPr>
        <p:grpSpPr>
          <a:xfrm>
            <a:off x="9630896" y="4528345"/>
            <a:ext cx="1914088" cy="230832"/>
            <a:chOff x="9587374" y="4741256"/>
            <a:chExt cx="1914088" cy="230832"/>
          </a:xfrm>
        </p:grpSpPr>
        <p:sp>
          <p:nvSpPr>
            <p:cNvPr id="106" name="Rectangle 105">
              <a:extLst>
                <a:ext uri="{FF2B5EF4-FFF2-40B4-BE49-F238E27FC236}">
                  <a16:creationId xmlns:a16="http://schemas.microsoft.com/office/drawing/2014/main" id="{2129D376-6CFB-4301-BC2A-C5AAAFE960A3}"/>
                </a:ext>
              </a:extLst>
            </p:cNvPr>
            <p:cNvSpPr/>
            <p:nvPr/>
          </p:nvSpPr>
          <p:spPr>
            <a:xfrm>
              <a:off x="10363009" y="4741256"/>
              <a:ext cx="1138453"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Cognitive services</a:t>
              </a:r>
            </a:p>
          </p:txBody>
        </p:sp>
        <p:sp>
          <p:nvSpPr>
            <p:cNvPr id="109" name="Rectangle 108">
              <a:extLst>
                <a:ext uri="{FF2B5EF4-FFF2-40B4-BE49-F238E27FC236}">
                  <a16:creationId xmlns:a16="http://schemas.microsoft.com/office/drawing/2014/main" id="{FB76C4CA-9139-476F-93D7-381F863F57C0}"/>
                </a:ext>
              </a:extLst>
            </p:cNvPr>
            <p:cNvSpPr/>
            <p:nvPr/>
          </p:nvSpPr>
          <p:spPr>
            <a:xfrm>
              <a:off x="9587374" y="4741256"/>
              <a:ext cx="768160"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Bot service</a:t>
              </a:r>
            </a:p>
          </p:txBody>
        </p:sp>
      </p:grpSp>
      <p:sp>
        <p:nvSpPr>
          <p:cNvPr id="249" name="Rectangle: Rounded Corners 248">
            <a:extLst>
              <a:ext uri="{FF2B5EF4-FFF2-40B4-BE49-F238E27FC236}">
                <a16:creationId xmlns:a16="http://schemas.microsoft.com/office/drawing/2014/main" id="{E842EFD4-B328-4086-A001-D90E4C2973BB}"/>
              </a:ext>
            </a:extLst>
          </p:cNvPr>
          <p:cNvSpPr/>
          <p:nvPr/>
        </p:nvSpPr>
        <p:spPr bwMode="auto">
          <a:xfrm>
            <a:off x="3270675" y="3884870"/>
            <a:ext cx="2651760" cy="1152144"/>
          </a:xfrm>
          <a:prstGeom prst="roundRect">
            <a:avLst>
              <a:gd name="adj" fmla="val 6904"/>
            </a:avLst>
          </a:prstGeom>
          <a:solidFill>
            <a:schemeClr val="bg2">
              <a:lumMod val="20000"/>
              <a:lumOff val="80000"/>
              <a:alpha val="15000"/>
            </a:schemeClr>
          </a:solidFill>
          <a:ln w="19050">
            <a:solidFill>
              <a:schemeClr val="accent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mn-ea"/>
              <a:cs typeface="Segoe UI" pitchFamily="34" charset="0"/>
            </a:endParaRPr>
          </a:p>
        </p:txBody>
      </p:sp>
      <p:grpSp>
        <p:nvGrpSpPr>
          <p:cNvPr id="107" name="Group 106">
            <a:extLst>
              <a:ext uri="{FF2B5EF4-FFF2-40B4-BE49-F238E27FC236}">
                <a16:creationId xmlns:a16="http://schemas.microsoft.com/office/drawing/2014/main" id="{FCE5C0FC-C66A-4580-A846-C99BCE8E5FC4}"/>
              </a:ext>
            </a:extLst>
          </p:cNvPr>
          <p:cNvGrpSpPr/>
          <p:nvPr/>
        </p:nvGrpSpPr>
        <p:grpSpPr>
          <a:xfrm>
            <a:off x="3560686" y="4605946"/>
            <a:ext cx="2071739" cy="230832"/>
            <a:chOff x="3630743" y="5214841"/>
            <a:chExt cx="2071739" cy="230832"/>
          </a:xfrm>
        </p:grpSpPr>
        <p:sp>
          <p:nvSpPr>
            <p:cNvPr id="101" name="Rectangle 100">
              <a:extLst>
                <a:ext uri="{FF2B5EF4-FFF2-40B4-BE49-F238E27FC236}">
                  <a16:creationId xmlns:a16="http://schemas.microsoft.com/office/drawing/2014/main" id="{CEACDAE1-508A-4DD4-91CB-31EFDF7C22B5}"/>
                </a:ext>
              </a:extLst>
            </p:cNvPr>
            <p:cNvSpPr/>
            <p:nvPr/>
          </p:nvSpPr>
          <p:spPr>
            <a:xfrm>
              <a:off x="3630743" y="5214841"/>
              <a:ext cx="867546"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Search</a:t>
              </a:r>
            </a:p>
          </p:txBody>
        </p:sp>
        <p:sp>
          <p:nvSpPr>
            <p:cNvPr id="110" name="Rectangle 109">
              <a:extLst>
                <a:ext uri="{FF2B5EF4-FFF2-40B4-BE49-F238E27FC236}">
                  <a16:creationId xmlns:a16="http://schemas.microsoft.com/office/drawing/2014/main" id="{7A655CA9-761B-40CE-9649-C935370C1FF1}"/>
                </a:ext>
              </a:extLst>
            </p:cNvPr>
            <p:cNvSpPr/>
            <p:nvPr/>
          </p:nvSpPr>
          <p:spPr>
            <a:xfrm>
              <a:off x="4501512" y="5214841"/>
              <a:ext cx="1200970"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Data Catalog</a:t>
              </a:r>
            </a:p>
          </p:txBody>
        </p:sp>
      </p:grpSp>
      <p:sp>
        <p:nvSpPr>
          <p:cNvPr id="216" name="Rectangle: Rounded Corners 215">
            <a:extLst>
              <a:ext uri="{FF2B5EF4-FFF2-40B4-BE49-F238E27FC236}">
                <a16:creationId xmlns:a16="http://schemas.microsoft.com/office/drawing/2014/main" id="{855560D3-E4E6-4E15-8EFD-A20AFEDAB083}"/>
              </a:ext>
            </a:extLst>
          </p:cNvPr>
          <p:cNvSpPr/>
          <p:nvPr/>
        </p:nvSpPr>
        <p:spPr bwMode="auto">
          <a:xfrm>
            <a:off x="277949" y="5166816"/>
            <a:ext cx="11635871" cy="1123088"/>
          </a:xfrm>
          <a:prstGeom prst="roundRect">
            <a:avLst>
              <a:gd name="adj" fmla="val 6904"/>
            </a:avLst>
          </a:prstGeom>
          <a:solidFill>
            <a:schemeClr val="bg2">
              <a:lumMod val="20000"/>
              <a:lumOff val="80000"/>
              <a:alpha val="15000"/>
            </a:schemeClr>
          </a:solidFill>
          <a:ln w="19050">
            <a:solidFill>
              <a:schemeClr val="accent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mn-ea"/>
              <a:cs typeface="Segoe UI" pitchFamily="34" charset="0"/>
            </a:endParaRPr>
          </a:p>
        </p:txBody>
      </p:sp>
      <p:grpSp>
        <p:nvGrpSpPr>
          <p:cNvPr id="116" name="Group 115">
            <a:extLst>
              <a:ext uri="{FF2B5EF4-FFF2-40B4-BE49-F238E27FC236}">
                <a16:creationId xmlns:a16="http://schemas.microsoft.com/office/drawing/2014/main" id="{CCBEBC76-31BC-4CAC-A8A0-EC03663CA8E5}"/>
              </a:ext>
            </a:extLst>
          </p:cNvPr>
          <p:cNvGrpSpPr/>
          <p:nvPr/>
        </p:nvGrpSpPr>
        <p:grpSpPr>
          <a:xfrm>
            <a:off x="757876" y="5320816"/>
            <a:ext cx="11088899" cy="886674"/>
            <a:chOff x="757876" y="5921081"/>
            <a:chExt cx="11088899" cy="886674"/>
          </a:xfrm>
        </p:grpSpPr>
        <p:sp>
          <p:nvSpPr>
            <p:cNvPr id="91" name="Rectangle 90">
              <a:extLst>
                <a:ext uri="{FF2B5EF4-FFF2-40B4-BE49-F238E27FC236}">
                  <a16:creationId xmlns:a16="http://schemas.microsoft.com/office/drawing/2014/main" id="{12A84833-921A-4F1C-B6FB-94E5BF6E7C37}"/>
                </a:ext>
              </a:extLst>
            </p:cNvPr>
            <p:cNvSpPr/>
            <p:nvPr/>
          </p:nvSpPr>
          <p:spPr>
            <a:xfrm>
              <a:off x="757876" y="6438423"/>
              <a:ext cx="1188720"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ExpressRoute</a:t>
              </a:r>
            </a:p>
          </p:txBody>
        </p:sp>
        <p:sp>
          <p:nvSpPr>
            <p:cNvPr id="93" name="Rectangle 92">
              <a:extLst>
                <a:ext uri="{FF2B5EF4-FFF2-40B4-BE49-F238E27FC236}">
                  <a16:creationId xmlns:a16="http://schemas.microsoft.com/office/drawing/2014/main" id="{2C3972FF-1952-40C5-A30A-30A1F9A603C9}"/>
                </a:ext>
              </a:extLst>
            </p:cNvPr>
            <p:cNvSpPr/>
            <p:nvPr/>
          </p:nvSpPr>
          <p:spPr>
            <a:xfrm>
              <a:off x="4057936" y="6438423"/>
              <a:ext cx="1188720" cy="369332"/>
            </a:xfrm>
            <a:prstGeom prst="rect">
              <a:avLst/>
            </a:prstGeom>
          </p:spPr>
          <p:txBody>
            <a:bodyPr wrap="squar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network </a:t>
              </a:r>
            </a:p>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security groups</a:t>
              </a:r>
            </a:p>
          </p:txBody>
        </p:sp>
        <p:sp>
          <p:nvSpPr>
            <p:cNvPr id="96" name="Rectangle 95">
              <a:extLst>
                <a:ext uri="{FF2B5EF4-FFF2-40B4-BE49-F238E27FC236}">
                  <a16:creationId xmlns:a16="http://schemas.microsoft.com/office/drawing/2014/main" id="{2CEFB9C6-C70A-4D87-B761-3A00469F7141}"/>
                </a:ext>
              </a:extLst>
            </p:cNvPr>
            <p:cNvSpPr/>
            <p:nvPr/>
          </p:nvSpPr>
          <p:spPr>
            <a:xfrm>
              <a:off x="9008026" y="6438423"/>
              <a:ext cx="1188720"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Functions</a:t>
              </a:r>
            </a:p>
          </p:txBody>
        </p:sp>
        <p:sp>
          <p:nvSpPr>
            <p:cNvPr id="97" name="Rectangle 96">
              <a:extLst>
                <a:ext uri="{FF2B5EF4-FFF2-40B4-BE49-F238E27FC236}">
                  <a16:creationId xmlns:a16="http://schemas.microsoft.com/office/drawing/2014/main" id="{BE3575EE-C48E-40EC-BFA3-63F83A661EB2}"/>
                </a:ext>
              </a:extLst>
            </p:cNvPr>
            <p:cNvSpPr/>
            <p:nvPr/>
          </p:nvSpPr>
          <p:spPr>
            <a:xfrm>
              <a:off x="10658055" y="6438423"/>
              <a:ext cx="1188720"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Visual Studio</a:t>
              </a:r>
            </a:p>
          </p:txBody>
        </p:sp>
        <p:grpSp>
          <p:nvGrpSpPr>
            <p:cNvPr id="42" name="Group 41">
              <a:extLst>
                <a:ext uri="{FF2B5EF4-FFF2-40B4-BE49-F238E27FC236}">
                  <a16:creationId xmlns:a16="http://schemas.microsoft.com/office/drawing/2014/main" id="{87DAFC46-1270-466C-A796-D7B78F1D566E}"/>
                </a:ext>
              </a:extLst>
            </p:cNvPr>
            <p:cNvGrpSpPr/>
            <p:nvPr/>
          </p:nvGrpSpPr>
          <p:grpSpPr>
            <a:xfrm>
              <a:off x="7479312" y="5921081"/>
              <a:ext cx="946093" cy="748174"/>
              <a:chOff x="7479312" y="5921081"/>
              <a:chExt cx="946093" cy="748174"/>
            </a:xfrm>
          </p:grpSpPr>
          <p:pic>
            <p:nvPicPr>
              <p:cNvPr id="48" name="Picture 47">
                <a:extLst>
                  <a:ext uri="{FF2B5EF4-FFF2-40B4-BE49-F238E27FC236}">
                    <a16:creationId xmlns:a16="http://schemas.microsoft.com/office/drawing/2014/main" id="{66DFE93E-68A3-4886-AE1F-C618CAFD72F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87702" y="5921081"/>
                <a:ext cx="529309" cy="517342"/>
              </a:xfrm>
              <a:prstGeom prst="rect">
                <a:avLst/>
              </a:prstGeom>
            </p:spPr>
          </p:pic>
          <p:sp>
            <p:nvSpPr>
              <p:cNvPr id="99" name="Rectangle 98">
                <a:extLst>
                  <a:ext uri="{FF2B5EF4-FFF2-40B4-BE49-F238E27FC236}">
                    <a16:creationId xmlns:a16="http://schemas.microsoft.com/office/drawing/2014/main" id="{175B32D9-7B81-4734-A226-2BAC4297E85A}"/>
                  </a:ext>
                </a:extLst>
              </p:cNvPr>
              <p:cNvSpPr/>
              <p:nvPr/>
            </p:nvSpPr>
            <p:spPr>
              <a:xfrm>
                <a:off x="7479312" y="6438423"/>
                <a:ext cx="946093"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Monitor</a:t>
                </a:r>
              </a:p>
            </p:txBody>
          </p:sp>
        </p:grpSp>
        <p:grpSp>
          <p:nvGrpSpPr>
            <p:cNvPr id="38" name="Group 37">
              <a:extLst>
                <a:ext uri="{FF2B5EF4-FFF2-40B4-BE49-F238E27FC236}">
                  <a16:creationId xmlns:a16="http://schemas.microsoft.com/office/drawing/2014/main" id="{C8A253BE-F0B9-4BAB-BC28-1C488C293BEF}"/>
                </a:ext>
              </a:extLst>
            </p:cNvPr>
            <p:cNvGrpSpPr/>
            <p:nvPr/>
          </p:nvGrpSpPr>
          <p:grpSpPr>
            <a:xfrm>
              <a:off x="2407906" y="5921081"/>
              <a:ext cx="1188720" cy="748174"/>
              <a:chOff x="2407906" y="5921081"/>
              <a:chExt cx="1188720" cy="748174"/>
            </a:xfrm>
          </p:grpSpPr>
          <p:pic>
            <p:nvPicPr>
              <p:cNvPr id="54" name="Picture 53">
                <a:extLst>
                  <a:ext uri="{FF2B5EF4-FFF2-40B4-BE49-F238E27FC236}">
                    <a16:creationId xmlns:a16="http://schemas.microsoft.com/office/drawing/2014/main" id="{E7C8C45B-1CD1-436E-9517-417AA6CF6D3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737612" y="5921081"/>
                <a:ext cx="529309" cy="517342"/>
              </a:xfrm>
              <a:prstGeom prst="rect">
                <a:avLst/>
              </a:prstGeom>
            </p:spPr>
          </p:pic>
          <p:sp>
            <p:nvSpPr>
              <p:cNvPr id="105" name="Rectangle 104">
                <a:extLst>
                  <a:ext uri="{FF2B5EF4-FFF2-40B4-BE49-F238E27FC236}">
                    <a16:creationId xmlns:a16="http://schemas.microsoft.com/office/drawing/2014/main" id="{4F40D9EF-F54B-4310-9675-9EF95E7CA7D2}"/>
                  </a:ext>
                </a:extLst>
              </p:cNvPr>
              <p:cNvSpPr/>
              <p:nvPr/>
            </p:nvSpPr>
            <p:spPr>
              <a:xfrm>
                <a:off x="2407906" y="6438423"/>
                <a:ext cx="1188720"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Active Directory</a:t>
                </a:r>
              </a:p>
            </p:txBody>
          </p:sp>
        </p:grpSp>
        <p:sp>
          <p:nvSpPr>
            <p:cNvPr id="111" name="Rectangle 110">
              <a:extLst>
                <a:ext uri="{FF2B5EF4-FFF2-40B4-BE49-F238E27FC236}">
                  <a16:creationId xmlns:a16="http://schemas.microsoft.com/office/drawing/2014/main" id="{9E5A569E-3AC4-4E09-8086-FE38784E2062}"/>
                </a:ext>
              </a:extLst>
            </p:cNvPr>
            <p:cNvSpPr/>
            <p:nvPr/>
          </p:nvSpPr>
          <p:spPr>
            <a:xfrm>
              <a:off x="5707966" y="6438423"/>
              <a:ext cx="1188720" cy="3693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key </a:t>
              </a:r>
            </a:p>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management service</a:t>
              </a:r>
            </a:p>
          </p:txBody>
        </p:sp>
      </p:grpSp>
      <p:sp>
        <p:nvSpPr>
          <p:cNvPr id="218" name="Rectangle: Rounded Corners 217">
            <a:extLst>
              <a:ext uri="{FF2B5EF4-FFF2-40B4-BE49-F238E27FC236}">
                <a16:creationId xmlns:a16="http://schemas.microsoft.com/office/drawing/2014/main" id="{810E8575-215D-418A-832C-D7F510244F8D}"/>
              </a:ext>
            </a:extLst>
          </p:cNvPr>
          <p:cNvSpPr/>
          <p:nvPr/>
        </p:nvSpPr>
        <p:spPr bwMode="auto">
          <a:xfrm>
            <a:off x="3270675" y="2530489"/>
            <a:ext cx="2651760" cy="1150406"/>
          </a:xfrm>
          <a:prstGeom prst="roundRect">
            <a:avLst>
              <a:gd name="adj" fmla="val 6904"/>
            </a:avLst>
          </a:prstGeom>
          <a:solidFill>
            <a:schemeClr val="bg2">
              <a:lumMod val="20000"/>
              <a:lumOff val="80000"/>
              <a:alpha val="15000"/>
            </a:schemeClr>
          </a:solidFill>
          <a:ln w="19050">
            <a:solidFill>
              <a:schemeClr val="accent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mn-ea"/>
              <a:cs typeface="Segoe UI" pitchFamily="34" charset="0"/>
            </a:endParaRPr>
          </a:p>
        </p:txBody>
      </p:sp>
      <p:sp>
        <p:nvSpPr>
          <p:cNvPr id="118" name="Rectangle 117">
            <a:extLst>
              <a:ext uri="{FF2B5EF4-FFF2-40B4-BE49-F238E27FC236}">
                <a16:creationId xmlns:a16="http://schemas.microsoft.com/office/drawing/2014/main" id="{1BD680FA-C081-469F-8A86-9B452026AE6A}"/>
              </a:ext>
            </a:extLst>
          </p:cNvPr>
          <p:cNvSpPr/>
          <p:nvPr/>
        </p:nvSpPr>
        <p:spPr>
          <a:xfrm>
            <a:off x="3462515" y="3173269"/>
            <a:ext cx="1194558"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Blob Storage</a:t>
            </a:r>
          </a:p>
        </p:txBody>
      </p:sp>
      <p:sp>
        <p:nvSpPr>
          <p:cNvPr id="120" name="Rectangle 119">
            <a:extLst>
              <a:ext uri="{FF2B5EF4-FFF2-40B4-BE49-F238E27FC236}">
                <a16:creationId xmlns:a16="http://schemas.microsoft.com/office/drawing/2014/main" id="{A536EE2C-DE3E-4E6C-88C6-8DC95BCF58F6}"/>
              </a:ext>
            </a:extLst>
          </p:cNvPr>
          <p:cNvSpPr/>
          <p:nvPr/>
        </p:nvSpPr>
        <p:spPr>
          <a:xfrm>
            <a:off x="4662675" y="3173269"/>
            <a:ext cx="1067921" cy="369332"/>
          </a:xfrm>
          <a:prstGeom prst="rect">
            <a:avLst/>
          </a:prstGeom>
        </p:spPr>
        <p:txBody>
          <a:bodyPr wrap="squar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Data Lake Store</a:t>
            </a:r>
          </a:p>
        </p:txBody>
      </p:sp>
      <p:sp>
        <p:nvSpPr>
          <p:cNvPr id="182" name="Rectangle: Rounded Corners 181">
            <a:extLst>
              <a:ext uri="{FF2B5EF4-FFF2-40B4-BE49-F238E27FC236}">
                <a16:creationId xmlns:a16="http://schemas.microsoft.com/office/drawing/2014/main" id="{44CA547E-A86C-4F4F-B72D-6214BC4C6961}"/>
              </a:ext>
            </a:extLst>
          </p:cNvPr>
          <p:cNvSpPr/>
          <p:nvPr/>
        </p:nvSpPr>
        <p:spPr bwMode="auto">
          <a:xfrm>
            <a:off x="274985" y="3288183"/>
            <a:ext cx="2648946" cy="1748831"/>
          </a:xfrm>
          <a:prstGeom prst="roundRect">
            <a:avLst>
              <a:gd name="adj" fmla="val 6904"/>
            </a:avLst>
          </a:prstGeom>
          <a:solidFill>
            <a:schemeClr val="bg2">
              <a:lumMod val="20000"/>
              <a:lumOff val="80000"/>
              <a:alpha val="15000"/>
            </a:schemeClr>
          </a:solidFill>
          <a:ln w="19050">
            <a:solidFill>
              <a:schemeClr val="accent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mn-ea"/>
              <a:cs typeface="Segoe UI" pitchFamily="34" charset="0"/>
            </a:endParaRPr>
          </a:p>
        </p:txBody>
      </p:sp>
      <p:sp>
        <p:nvSpPr>
          <p:cNvPr id="86" name="Rectangle 85">
            <a:extLst>
              <a:ext uri="{FF2B5EF4-FFF2-40B4-BE49-F238E27FC236}">
                <a16:creationId xmlns:a16="http://schemas.microsoft.com/office/drawing/2014/main" id="{64E6ACDE-3E13-4554-B23E-BBD4DB7287F3}"/>
              </a:ext>
            </a:extLst>
          </p:cNvPr>
          <p:cNvSpPr/>
          <p:nvPr/>
        </p:nvSpPr>
        <p:spPr>
          <a:xfrm>
            <a:off x="533924" y="3912859"/>
            <a:ext cx="938077"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IoT Hub</a:t>
            </a:r>
          </a:p>
        </p:txBody>
      </p:sp>
      <p:sp>
        <p:nvSpPr>
          <p:cNvPr id="87" name="Rectangle 86">
            <a:extLst>
              <a:ext uri="{FF2B5EF4-FFF2-40B4-BE49-F238E27FC236}">
                <a16:creationId xmlns:a16="http://schemas.microsoft.com/office/drawing/2014/main" id="{8D25E3DF-C927-4518-9AF6-A587E276DD5E}"/>
              </a:ext>
            </a:extLst>
          </p:cNvPr>
          <p:cNvSpPr/>
          <p:nvPr/>
        </p:nvSpPr>
        <p:spPr>
          <a:xfrm>
            <a:off x="1571424" y="3917155"/>
            <a:ext cx="1093569" cy="230832"/>
          </a:xfrm>
          <a:prstGeom prst="rect">
            <a:avLst/>
          </a:prstGeom>
        </p:spPr>
        <p:txBody>
          <a:bodyPr wrap="squar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event hubs</a:t>
            </a:r>
          </a:p>
        </p:txBody>
      </p:sp>
      <p:sp>
        <p:nvSpPr>
          <p:cNvPr id="136" name="Rectangle 135">
            <a:extLst>
              <a:ext uri="{FF2B5EF4-FFF2-40B4-BE49-F238E27FC236}">
                <a16:creationId xmlns:a16="http://schemas.microsoft.com/office/drawing/2014/main" id="{04682749-7420-4456-A64D-A4D8ADE4F04A}"/>
              </a:ext>
            </a:extLst>
          </p:cNvPr>
          <p:cNvSpPr/>
          <p:nvPr/>
        </p:nvSpPr>
        <p:spPr>
          <a:xfrm>
            <a:off x="819589" y="4707616"/>
            <a:ext cx="1559738" cy="230832"/>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Kafka on Azure HDInsight</a:t>
            </a:r>
          </a:p>
        </p:txBody>
      </p:sp>
      <p:sp>
        <p:nvSpPr>
          <p:cNvPr id="214" name="Rectangle: Rounded Corners 213">
            <a:extLst>
              <a:ext uri="{FF2B5EF4-FFF2-40B4-BE49-F238E27FC236}">
                <a16:creationId xmlns:a16="http://schemas.microsoft.com/office/drawing/2014/main" id="{61B4A561-35FC-4BB8-8732-F73D67694B62}"/>
              </a:ext>
            </a:extLst>
          </p:cNvPr>
          <p:cNvSpPr/>
          <p:nvPr/>
        </p:nvSpPr>
        <p:spPr bwMode="auto">
          <a:xfrm>
            <a:off x="6266368" y="1167011"/>
            <a:ext cx="2651760" cy="1152144"/>
          </a:xfrm>
          <a:prstGeom prst="roundRect">
            <a:avLst>
              <a:gd name="adj" fmla="val 6904"/>
            </a:avLst>
          </a:prstGeom>
          <a:solidFill>
            <a:schemeClr val="bg2">
              <a:lumMod val="20000"/>
              <a:lumOff val="80000"/>
              <a:alpha val="15000"/>
            </a:schemeClr>
          </a:solidFill>
          <a:ln w="19050">
            <a:solidFill>
              <a:schemeClr val="accent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mn-ea"/>
              <a:cs typeface="Segoe UI" pitchFamily="34" charset="0"/>
            </a:endParaRPr>
          </a:p>
        </p:txBody>
      </p:sp>
      <p:sp>
        <p:nvSpPr>
          <p:cNvPr id="149" name="Rectangle 148">
            <a:extLst>
              <a:ext uri="{FF2B5EF4-FFF2-40B4-BE49-F238E27FC236}">
                <a16:creationId xmlns:a16="http://schemas.microsoft.com/office/drawing/2014/main" id="{34621479-3753-4D47-84E0-68139672C7D0}"/>
              </a:ext>
            </a:extLst>
          </p:cNvPr>
          <p:cNvSpPr/>
          <p:nvPr/>
        </p:nvSpPr>
        <p:spPr>
          <a:xfrm>
            <a:off x="6665145" y="1889971"/>
            <a:ext cx="1854205" cy="228998"/>
          </a:xfrm>
          <a:prstGeom prst="rect">
            <a:avLst/>
          </a:prstGeom>
        </p:spPr>
        <p:txBody>
          <a:bodyPr wrap="squar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SQL data warehouse</a:t>
            </a:r>
          </a:p>
        </p:txBody>
      </p:sp>
      <p:sp>
        <p:nvSpPr>
          <p:cNvPr id="208" name="Rectangle: Rounded Corners 207">
            <a:extLst>
              <a:ext uri="{FF2B5EF4-FFF2-40B4-BE49-F238E27FC236}">
                <a16:creationId xmlns:a16="http://schemas.microsoft.com/office/drawing/2014/main" id="{B1DB3211-A2EC-439F-AC0D-C2B9B8692747}"/>
              </a:ext>
            </a:extLst>
          </p:cNvPr>
          <p:cNvSpPr/>
          <p:nvPr/>
        </p:nvSpPr>
        <p:spPr bwMode="auto">
          <a:xfrm>
            <a:off x="3270675" y="1174370"/>
            <a:ext cx="2651760" cy="1152144"/>
          </a:xfrm>
          <a:prstGeom prst="roundRect">
            <a:avLst>
              <a:gd name="adj" fmla="val 6904"/>
            </a:avLst>
          </a:prstGeom>
          <a:solidFill>
            <a:schemeClr val="bg2">
              <a:lumMod val="20000"/>
              <a:lumOff val="80000"/>
              <a:alpha val="15000"/>
            </a:schemeClr>
          </a:solidFill>
          <a:ln w="19050">
            <a:solidFill>
              <a:schemeClr val="accent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mn-ea"/>
              <a:cs typeface="Segoe UI" pitchFamily="34" charset="0"/>
            </a:endParaRPr>
          </a:p>
        </p:txBody>
      </p:sp>
      <p:sp>
        <p:nvSpPr>
          <p:cNvPr id="152" name="Rectangle 151">
            <a:extLst>
              <a:ext uri="{FF2B5EF4-FFF2-40B4-BE49-F238E27FC236}">
                <a16:creationId xmlns:a16="http://schemas.microsoft.com/office/drawing/2014/main" id="{80637646-CB72-4C88-B47E-B2162EEB6CAA}"/>
              </a:ext>
            </a:extLst>
          </p:cNvPr>
          <p:cNvSpPr/>
          <p:nvPr/>
        </p:nvSpPr>
        <p:spPr>
          <a:xfrm>
            <a:off x="3570008" y="1894337"/>
            <a:ext cx="907621"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SQL DB</a:t>
            </a:r>
          </a:p>
        </p:txBody>
      </p:sp>
      <p:sp>
        <p:nvSpPr>
          <p:cNvPr id="155" name="Rectangle 154">
            <a:extLst>
              <a:ext uri="{FF2B5EF4-FFF2-40B4-BE49-F238E27FC236}">
                <a16:creationId xmlns:a16="http://schemas.microsoft.com/office/drawing/2014/main" id="{CF2A9E85-E7A3-4F4F-A773-175CDED14B19}"/>
              </a:ext>
            </a:extLst>
          </p:cNvPr>
          <p:cNvSpPr/>
          <p:nvPr/>
        </p:nvSpPr>
        <p:spPr>
          <a:xfrm>
            <a:off x="4508693" y="1894337"/>
            <a:ext cx="1114409"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Cosmos DB</a:t>
            </a:r>
          </a:p>
        </p:txBody>
      </p:sp>
      <p:sp>
        <p:nvSpPr>
          <p:cNvPr id="213" name="Rectangle: Rounded Corners 212">
            <a:extLst>
              <a:ext uri="{FF2B5EF4-FFF2-40B4-BE49-F238E27FC236}">
                <a16:creationId xmlns:a16="http://schemas.microsoft.com/office/drawing/2014/main" id="{855F4468-04C3-4925-B3DF-29CE2319B86F}"/>
              </a:ext>
            </a:extLst>
          </p:cNvPr>
          <p:cNvSpPr/>
          <p:nvPr/>
        </p:nvSpPr>
        <p:spPr bwMode="auto">
          <a:xfrm>
            <a:off x="9262060" y="1174370"/>
            <a:ext cx="2651760" cy="1152144"/>
          </a:xfrm>
          <a:prstGeom prst="roundRect">
            <a:avLst>
              <a:gd name="adj" fmla="val 6904"/>
            </a:avLst>
          </a:prstGeom>
          <a:solidFill>
            <a:schemeClr val="bg2">
              <a:lumMod val="20000"/>
              <a:lumOff val="80000"/>
              <a:alpha val="15000"/>
            </a:schemeClr>
          </a:solidFill>
          <a:ln w="19050">
            <a:solidFill>
              <a:schemeClr val="accent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mn-ea"/>
              <a:cs typeface="Segoe UI" pitchFamily="34" charset="0"/>
            </a:endParaRPr>
          </a:p>
        </p:txBody>
      </p:sp>
      <p:grpSp>
        <p:nvGrpSpPr>
          <p:cNvPr id="64" name="Group 63">
            <a:extLst>
              <a:ext uri="{FF2B5EF4-FFF2-40B4-BE49-F238E27FC236}">
                <a16:creationId xmlns:a16="http://schemas.microsoft.com/office/drawing/2014/main" id="{C2A1695E-CC73-47A8-A778-BE42EC946206}"/>
              </a:ext>
            </a:extLst>
          </p:cNvPr>
          <p:cNvGrpSpPr/>
          <p:nvPr/>
        </p:nvGrpSpPr>
        <p:grpSpPr>
          <a:xfrm>
            <a:off x="9541568" y="1894337"/>
            <a:ext cx="2092745" cy="230832"/>
            <a:chOff x="9699984" y="2109846"/>
            <a:chExt cx="2092745" cy="230832"/>
          </a:xfrm>
        </p:grpSpPr>
        <p:sp>
          <p:nvSpPr>
            <p:cNvPr id="165" name="Rectangle 164">
              <a:extLst>
                <a:ext uri="{FF2B5EF4-FFF2-40B4-BE49-F238E27FC236}">
                  <a16:creationId xmlns:a16="http://schemas.microsoft.com/office/drawing/2014/main" id="{F48AE85D-4C0D-4450-B321-BCE1986ED92A}"/>
                </a:ext>
              </a:extLst>
            </p:cNvPr>
            <p:cNvSpPr/>
            <p:nvPr/>
          </p:nvSpPr>
          <p:spPr>
            <a:xfrm>
              <a:off x="9699984" y="2109846"/>
              <a:ext cx="1396537"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Analysis Services</a:t>
              </a:r>
            </a:p>
          </p:txBody>
        </p:sp>
        <p:sp>
          <p:nvSpPr>
            <p:cNvPr id="168" name="Rectangle 167">
              <a:extLst>
                <a:ext uri="{FF2B5EF4-FFF2-40B4-BE49-F238E27FC236}">
                  <a16:creationId xmlns:a16="http://schemas.microsoft.com/office/drawing/2014/main" id="{798510FE-3B68-4247-8281-66111A303DD7}"/>
                </a:ext>
              </a:extLst>
            </p:cNvPr>
            <p:cNvSpPr/>
            <p:nvPr/>
          </p:nvSpPr>
          <p:spPr>
            <a:xfrm>
              <a:off x="11146398" y="2109846"/>
              <a:ext cx="646331"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Power BI</a:t>
              </a:r>
            </a:p>
          </p:txBody>
        </p:sp>
      </p:grpSp>
      <p:sp>
        <p:nvSpPr>
          <p:cNvPr id="248" name="Rectangle: Rounded Corners 247">
            <a:extLst>
              <a:ext uri="{FF2B5EF4-FFF2-40B4-BE49-F238E27FC236}">
                <a16:creationId xmlns:a16="http://schemas.microsoft.com/office/drawing/2014/main" id="{8807D870-9F55-462D-846E-30DE0637DAA1}"/>
              </a:ext>
            </a:extLst>
          </p:cNvPr>
          <p:cNvSpPr/>
          <p:nvPr/>
        </p:nvSpPr>
        <p:spPr bwMode="auto">
          <a:xfrm>
            <a:off x="6266368" y="2530489"/>
            <a:ext cx="2651760" cy="1150406"/>
          </a:xfrm>
          <a:prstGeom prst="roundRect">
            <a:avLst>
              <a:gd name="adj" fmla="val 6904"/>
            </a:avLst>
          </a:prstGeom>
          <a:solidFill>
            <a:schemeClr val="bg2">
              <a:lumMod val="20000"/>
              <a:lumOff val="80000"/>
              <a:alpha val="15000"/>
            </a:schemeClr>
          </a:solidFill>
          <a:ln w="19050">
            <a:solidFill>
              <a:schemeClr val="accent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mn-ea"/>
              <a:cs typeface="Segoe UI" pitchFamily="34" charset="0"/>
            </a:endParaRPr>
          </a:p>
        </p:txBody>
      </p:sp>
      <p:pic>
        <p:nvPicPr>
          <p:cNvPr id="196" name="Picture 195">
            <a:extLst>
              <a:ext uri="{FF2B5EF4-FFF2-40B4-BE49-F238E27FC236}">
                <a16:creationId xmlns:a16="http://schemas.microsoft.com/office/drawing/2014/main" id="{A3404894-9FE3-4A59-87E4-42EEB4980BD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582912" y="2730193"/>
            <a:ext cx="466981" cy="456426"/>
          </a:xfrm>
          <a:prstGeom prst="rect">
            <a:avLst/>
          </a:prstGeom>
        </p:spPr>
      </p:pic>
      <p:sp>
        <p:nvSpPr>
          <p:cNvPr id="202" name="Rectangle 201">
            <a:extLst>
              <a:ext uri="{FF2B5EF4-FFF2-40B4-BE49-F238E27FC236}">
                <a16:creationId xmlns:a16="http://schemas.microsoft.com/office/drawing/2014/main" id="{A2200639-5D12-452A-83FC-4D03F58D6B9A}"/>
              </a:ext>
            </a:extLst>
          </p:cNvPr>
          <p:cNvSpPr/>
          <p:nvPr/>
        </p:nvSpPr>
        <p:spPr>
          <a:xfrm>
            <a:off x="6342863" y="3173269"/>
            <a:ext cx="947078" cy="369332"/>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Data Lake Analytics</a:t>
            </a:r>
          </a:p>
        </p:txBody>
      </p:sp>
      <p:sp>
        <p:nvSpPr>
          <p:cNvPr id="224" name="Rectangle 223">
            <a:extLst>
              <a:ext uri="{FF2B5EF4-FFF2-40B4-BE49-F238E27FC236}">
                <a16:creationId xmlns:a16="http://schemas.microsoft.com/office/drawing/2014/main" id="{7C48A13F-2864-4E28-8DD2-5CC8CC7C70B2}"/>
              </a:ext>
            </a:extLst>
          </p:cNvPr>
          <p:cNvSpPr/>
          <p:nvPr/>
        </p:nvSpPr>
        <p:spPr>
          <a:xfrm>
            <a:off x="7260848" y="3173269"/>
            <a:ext cx="755342" cy="369332"/>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a:t>
            </a:r>
            <a:b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b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HDInsight</a:t>
            </a:r>
          </a:p>
        </p:txBody>
      </p:sp>
      <p:sp>
        <p:nvSpPr>
          <p:cNvPr id="226" name="Rectangle 225">
            <a:extLst>
              <a:ext uri="{FF2B5EF4-FFF2-40B4-BE49-F238E27FC236}">
                <a16:creationId xmlns:a16="http://schemas.microsoft.com/office/drawing/2014/main" id="{87144978-AC28-4DB6-A740-957358EDD337}"/>
              </a:ext>
            </a:extLst>
          </p:cNvPr>
          <p:cNvSpPr/>
          <p:nvPr/>
        </p:nvSpPr>
        <p:spPr>
          <a:xfrm>
            <a:off x="8025232" y="3173269"/>
            <a:ext cx="763416" cy="369332"/>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a:t>
            </a:r>
          </a:p>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Databricks</a:t>
            </a:r>
          </a:p>
        </p:txBody>
      </p:sp>
      <p:sp>
        <p:nvSpPr>
          <p:cNvPr id="262" name="Rectangle: Rounded Corners 261">
            <a:extLst>
              <a:ext uri="{FF2B5EF4-FFF2-40B4-BE49-F238E27FC236}">
                <a16:creationId xmlns:a16="http://schemas.microsoft.com/office/drawing/2014/main" id="{0F4E1515-2556-4A06-8BE5-7411EACD59B1}"/>
              </a:ext>
            </a:extLst>
          </p:cNvPr>
          <p:cNvSpPr/>
          <p:nvPr/>
        </p:nvSpPr>
        <p:spPr bwMode="auto">
          <a:xfrm>
            <a:off x="6266368" y="3884870"/>
            <a:ext cx="2651760" cy="1152144"/>
          </a:xfrm>
          <a:prstGeom prst="roundRect">
            <a:avLst>
              <a:gd name="adj" fmla="val 6904"/>
            </a:avLst>
          </a:prstGeom>
          <a:solidFill>
            <a:schemeClr val="bg2">
              <a:lumMod val="20000"/>
              <a:lumOff val="80000"/>
              <a:alpha val="15000"/>
            </a:schemeClr>
          </a:solidFill>
          <a:ln w="19050">
            <a:solidFill>
              <a:schemeClr val="accent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mn-ea"/>
              <a:cs typeface="Segoe UI" pitchFamily="34" charset="0"/>
            </a:endParaRPr>
          </a:p>
        </p:txBody>
      </p:sp>
      <p:sp>
        <p:nvSpPr>
          <p:cNvPr id="270" name="Rectangle 269">
            <a:extLst>
              <a:ext uri="{FF2B5EF4-FFF2-40B4-BE49-F238E27FC236}">
                <a16:creationId xmlns:a16="http://schemas.microsoft.com/office/drawing/2014/main" id="{E57F4E5F-28CE-4D37-9918-2EE890B4F8A4}"/>
              </a:ext>
            </a:extLst>
          </p:cNvPr>
          <p:cNvSpPr/>
          <p:nvPr/>
        </p:nvSpPr>
        <p:spPr>
          <a:xfrm>
            <a:off x="7260848" y="4522496"/>
            <a:ext cx="755342" cy="369332"/>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a:t>
            </a:r>
            <a:b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b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HDInsight</a:t>
            </a:r>
          </a:p>
        </p:txBody>
      </p:sp>
      <p:sp>
        <p:nvSpPr>
          <p:cNvPr id="268" name="Rectangle 267">
            <a:extLst>
              <a:ext uri="{FF2B5EF4-FFF2-40B4-BE49-F238E27FC236}">
                <a16:creationId xmlns:a16="http://schemas.microsoft.com/office/drawing/2014/main" id="{B4E9EF5F-9F3C-4A2B-9FA3-A3703278B0F2}"/>
              </a:ext>
            </a:extLst>
          </p:cNvPr>
          <p:cNvSpPr/>
          <p:nvPr/>
        </p:nvSpPr>
        <p:spPr>
          <a:xfrm>
            <a:off x="8025232" y="4522496"/>
            <a:ext cx="763416" cy="369332"/>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a:t>
            </a:r>
          </a:p>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Databricks</a:t>
            </a:r>
          </a:p>
        </p:txBody>
      </p:sp>
      <p:grpSp>
        <p:nvGrpSpPr>
          <p:cNvPr id="131" name="Group 130">
            <a:extLst>
              <a:ext uri="{FF2B5EF4-FFF2-40B4-BE49-F238E27FC236}">
                <a16:creationId xmlns:a16="http://schemas.microsoft.com/office/drawing/2014/main" id="{DF0E277B-57A6-4382-BD07-A0378F0130B9}"/>
              </a:ext>
            </a:extLst>
          </p:cNvPr>
          <p:cNvGrpSpPr/>
          <p:nvPr/>
        </p:nvGrpSpPr>
        <p:grpSpPr>
          <a:xfrm>
            <a:off x="6342863" y="4014504"/>
            <a:ext cx="947078" cy="877324"/>
            <a:chOff x="6339108" y="4233264"/>
            <a:chExt cx="947078" cy="877324"/>
          </a:xfrm>
        </p:grpSpPr>
        <p:sp>
          <p:nvSpPr>
            <p:cNvPr id="272" name="Rectangle 271">
              <a:extLst>
                <a:ext uri="{FF2B5EF4-FFF2-40B4-BE49-F238E27FC236}">
                  <a16:creationId xmlns:a16="http://schemas.microsoft.com/office/drawing/2014/main" id="{DCEB1499-12AA-4DD8-A476-9CC5E294F792}"/>
                </a:ext>
              </a:extLst>
            </p:cNvPr>
            <p:cNvSpPr/>
            <p:nvPr/>
          </p:nvSpPr>
          <p:spPr>
            <a:xfrm>
              <a:off x="6339108" y="4741256"/>
              <a:ext cx="947078" cy="369332"/>
            </a:xfrm>
            <a:prstGeom prst="rect">
              <a:avLst/>
            </a:prstGeom>
          </p:spPr>
          <p:txBody>
            <a:bodyPr wrap="squar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Stream </a:t>
              </a:r>
            </a:p>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Analytics</a:t>
              </a:r>
            </a:p>
          </p:txBody>
        </p:sp>
        <p:pic>
          <p:nvPicPr>
            <p:cNvPr id="273" name="Picture 272">
              <a:extLst>
                <a:ext uri="{FF2B5EF4-FFF2-40B4-BE49-F238E27FC236}">
                  <a16:creationId xmlns:a16="http://schemas.microsoft.com/office/drawing/2014/main" id="{9F629CC2-28FF-45D8-9DF3-8C12099402AD}"/>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522419" y="4233264"/>
              <a:ext cx="580456" cy="567335"/>
            </a:xfrm>
            <a:prstGeom prst="rect">
              <a:avLst/>
            </a:prstGeom>
          </p:spPr>
        </p:pic>
      </p:grpSp>
      <p:sp>
        <p:nvSpPr>
          <p:cNvPr id="275" name="Rectangle: Rounded Corners 274">
            <a:extLst>
              <a:ext uri="{FF2B5EF4-FFF2-40B4-BE49-F238E27FC236}">
                <a16:creationId xmlns:a16="http://schemas.microsoft.com/office/drawing/2014/main" id="{F58ABD18-987C-4702-BE0C-16BF1EF16940}"/>
              </a:ext>
            </a:extLst>
          </p:cNvPr>
          <p:cNvSpPr/>
          <p:nvPr/>
        </p:nvSpPr>
        <p:spPr bwMode="auto">
          <a:xfrm>
            <a:off x="9262060" y="2530489"/>
            <a:ext cx="2651760" cy="1150406"/>
          </a:xfrm>
          <a:prstGeom prst="roundRect">
            <a:avLst>
              <a:gd name="adj" fmla="val 6904"/>
            </a:avLst>
          </a:prstGeom>
          <a:solidFill>
            <a:schemeClr val="bg2">
              <a:lumMod val="20000"/>
              <a:lumOff val="80000"/>
              <a:alpha val="15000"/>
            </a:schemeClr>
          </a:solidFill>
          <a:ln w="19050">
            <a:solidFill>
              <a:schemeClr val="accent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mn-ea"/>
              <a:cs typeface="Segoe UI" pitchFamily="34" charset="0"/>
            </a:endParaRPr>
          </a:p>
        </p:txBody>
      </p:sp>
      <p:grpSp>
        <p:nvGrpSpPr>
          <p:cNvPr id="142" name="Group 141">
            <a:extLst>
              <a:ext uri="{FF2B5EF4-FFF2-40B4-BE49-F238E27FC236}">
                <a16:creationId xmlns:a16="http://schemas.microsoft.com/office/drawing/2014/main" id="{8B62C19C-8BC9-49F2-A444-828E5F6A13E7}"/>
              </a:ext>
            </a:extLst>
          </p:cNvPr>
          <p:cNvGrpSpPr/>
          <p:nvPr/>
        </p:nvGrpSpPr>
        <p:grpSpPr>
          <a:xfrm>
            <a:off x="9383541" y="2750451"/>
            <a:ext cx="2412500" cy="781368"/>
            <a:chOff x="9448335" y="2957620"/>
            <a:chExt cx="2412500" cy="781368"/>
          </a:xfrm>
        </p:grpSpPr>
        <p:sp>
          <p:nvSpPr>
            <p:cNvPr id="239" name="Rectangle 238">
              <a:extLst>
                <a:ext uri="{FF2B5EF4-FFF2-40B4-BE49-F238E27FC236}">
                  <a16:creationId xmlns:a16="http://schemas.microsoft.com/office/drawing/2014/main" id="{6674D301-1F7E-4FEF-ABEE-C7F6E7CEC80F}"/>
                </a:ext>
              </a:extLst>
            </p:cNvPr>
            <p:cNvSpPr/>
            <p:nvPr/>
          </p:nvSpPr>
          <p:spPr>
            <a:xfrm>
              <a:off x="9448335" y="3369656"/>
              <a:ext cx="686266" cy="233557"/>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ML</a:t>
              </a:r>
            </a:p>
          </p:txBody>
        </p:sp>
        <p:sp>
          <p:nvSpPr>
            <p:cNvPr id="280" name="Rectangle 279">
              <a:extLst>
                <a:ext uri="{FF2B5EF4-FFF2-40B4-BE49-F238E27FC236}">
                  <a16:creationId xmlns:a16="http://schemas.microsoft.com/office/drawing/2014/main" id="{5FA34CDA-FEFD-4C4A-AE47-B053B4782281}"/>
                </a:ext>
              </a:extLst>
            </p:cNvPr>
            <p:cNvSpPr/>
            <p:nvPr/>
          </p:nvSpPr>
          <p:spPr>
            <a:xfrm>
              <a:off x="11097419" y="3369656"/>
              <a:ext cx="763416" cy="369332"/>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a:t>
              </a:r>
            </a:p>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Databricks</a:t>
              </a:r>
            </a:p>
          </p:txBody>
        </p:sp>
        <p:grpSp>
          <p:nvGrpSpPr>
            <p:cNvPr id="141" name="Group 140">
              <a:extLst>
                <a:ext uri="{FF2B5EF4-FFF2-40B4-BE49-F238E27FC236}">
                  <a16:creationId xmlns:a16="http://schemas.microsoft.com/office/drawing/2014/main" id="{6454EE6E-7C3A-4715-AF79-DA1D79CA1F0D}"/>
                </a:ext>
              </a:extLst>
            </p:cNvPr>
            <p:cNvGrpSpPr/>
            <p:nvPr/>
          </p:nvGrpSpPr>
          <p:grpSpPr>
            <a:xfrm>
              <a:off x="9938975" y="2957620"/>
              <a:ext cx="1351439" cy="645593"/>
              <a:chOff x="9931273" y="2957620"/>
              <a:chExt cx="1351439" cy="645593"/>
            </a:xfrm>
          </p:grpSpPr>
          <p:sp>
            <p:nvSpPr>
              <p:cNvPr id="243" name="Rectangle 242">
                <a:extLst>
                  <a:ext uri="{FF2B5EF4-FFF2-40B4-BE49-F238E27FC236}">
                    <a16:creationId xmlns:a16="http://schemas.microsoft.com/office/drawing/2014/main" id="{616ECFB4-F0AC-4000-8AFE-9951B16C3257}"/>
                  </a:ext>
                </a:extLst>
              </p:cNvPr>
              <p:cNvSpPr/>
              <p:nvPr/>
            </p:nvSpPr>
            <p:spPr>
              <a:xfrm>
                <a:off x="9931273" y="3369656"/>
                <a:ext cx="1351439" cy="233557"/>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ML Server</a:t>
                </a:r>
              </a:p>
            </p:txBody>
          </p:sp>
          <p:pic>
            <p:nvPicPr>
              <p:cNvPr id="281" name="Picture 280">
                <a:extLst>
                  <a:ext uri="{FF2B5EF4-FFF2-40B4-BE49-F238E27FC236}">
                    <a16:creationId xmlns:a16="http://schemas.microsoft.com/office/drawing/2014/main" id="{493D5F5F-8BE3-44ED-911D-AAD2BF0B1FD3}"/>
                  </a:ext>
                </a:extLst>
              </p:cNvPr>
              <p:cNvPicPr>
                <a:picLocks noChangeAspect="1"/>
              </p:cNvPicPr>
              <p:nvPr/>
            </p:nvPicPr>
            <p:blipFill>
              <a:blip r:embed="rId8">
                <a:extLst/>
              </a:blip>
              <a:stretch>
                <a:fillRect/>
              </a:stretch>
            </p:blipFill>
            <p:spPr>
              <a:xfrm>
                <a:off x="10200295" y="2957620"/>
                <a:ext cx="580781" cy="354299"/>
              </a:xfrm>
              <a:prstGeom prst="rect">
                <a:avLst/>
              </a:prstGeom>
            </p:spPr>
          </p:pic>
        </p:grpSp>
      </p:grpSp>
      <p:grpSp>
        <p:nvGrpSpPr>
          <p:cNvPr id="170" name="Group 169">
            <a:extLst>
              <a:ext uri="{FF2B5EF4-FFF2-40B4-BE49-F238E27FC236}">
                <a16:creationId xmlns:a16="http://schemas.microsoft.com/office/drawing/2014/main" id="{8C685BF8-A4B2-D846-8A31-882155DC4A4B}"/>
              </a:ext>
            </a:extLst>
          </p:cNvPr>
          <p:cNvGrpSpPr/>
          <p:nvPr/>
        </p:nvGrpSpPr>
        <p:grpSpPr>
          <a:xfrm>
            <a:off x="9921574" y="1477191"/>
            <a:ext cx="443256" cy="345106"/>
            <a:chOff x="2062250" y="1828801"/>
            <a:chExt cx="438091" cy="341085"/>
          </a:xfrm>
        </p:grpSpPr>
        <p:grpSp>
          <p:nvGrpSpPr>
            <p:cNvPr id="183" name="Group 182">
              <a:extLst>
                <a:ext uri="{FF2B5EF4-FFF2-40B4-BE49-F238E27FC236}">
                  <a16:creationId xmlns:a16="http://schemas.microsoft.com/office/drawing/2014/main" id="{4D9BC49D-4CE7-E146-8B99-C26FE9FA9174}"/>
                </a:ext>
              </a:extLst>
            </p:cNvPr>
            <p:cNvGrpSpPr/>
            <p:nvPr/>
          </p:nvGrpSpPr>
          <p:grpSpPr>
            <a:xfrm>
              <a:off x="2062250" y="1828801"/>
              <a:ext cx="180067" cy="140947"/>
              <a:chOff x="2438399" y="1828800"/>
              <a:chExt cx="1923143" cy="1799771"/>
            </a:xfrm>
            <a:noFill/>
          </p:grpSpPr>
          <p:sp>
            <p:nvSpPr>
              <p:cNvPr id="198" name="Rectangle 197">
                <a:extLst>
                  <a:ext uri="{FF2B5EF4-FFF2-40B4-BE49-F238E27FC236}">
                    <a16:creationId xmlns:a16="http://schemas.microsoft.com/office/drawing/2014/main" id="{7EEA0A01-9BBA-434F-BED1-CEFB1CD817C6}"/>
                  </a:ext>
                </a:extLst>
              </p:cNvPr>
              <p:cNvSpPr/>
              <p:nvPr/>
            </p:nvSpPr>
            <p:spPr bwMode="auto">
              <a:xfrm>
                <a:off x="2438399" y="1828800"/>
                <a:ext cx="1923143" cy="1799771"/>
              </a:xfrm>
              <a:prstGeom prst="rect">
                <a:avLst/>
              </a:prstGeom>
              <a:grpFill/>
              <a:ln w="1905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99" name="Straight Connector 198">
                <a:extLst>
                  <a:ext uri="{FF2B5EF4-FFF2-40B4-BE49-F238E27FC236}">
                    <a16:creationId xmlns:a16="http://schemas.microsoft.com/office/drawing/2014/main" id="{7DB740D7-071C-714B-8F3F-D0BA3C12848A}"/>
                  </a:ext>
                </a:extLst>
              </p:cNvPr>
              <p:cNvCxnSpPr>
                <a:cxnSpLocks/>
              </p:cNvCxnSpPr>
              <p:nvPr/>
            </p:nvCxnSpPr>
            <p:spPr>
              <a:xfrm>
                <a:off x="2438399" y="2258786"/>
                <a:ext cx="1923143" cy="0"/>
              </a:xfrm>
              <a:prstGeom prst="line">
                <a:avLst/>
              </a:prstGeom>
              <a:grpFill/>
              <a:ln w="19050">
                <a:solidFill>
                  <a:srgbClr val="0078D7"/>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84" name="Group 183">
              <a:extLst>
                <a:ext uri="{FF2B5EF4-FFF2-40B4-BE49-F238E27FC236}">
                  <a16:creationId xmlns:a16="http://schemas.microsoft.com/office/drawing/2014/main" id="{F47F6226-59AD-6F4A-A6F0-0300CB0F0C34}"/>
                </a:ext>
              </a:extLst>
            </p:cNvPr>
            <p:cNvGrpSpPr/>
            <p:nvPr/>
          </p:nvGrpSpPr>
          <p:grpSpPr>
            <a:xfrm>
              <a:off x="2093480" y="2028939"/>
              <a:ext cx="180067" cy="140947"/>
              <a:chOff x="2438399" y="1828800"/>
              <a:chExt cx="1923143" cy="1799771"/>
            </a:xfrm>
            <a:noFill/>
          </p:grpSpPr>
          <p:sp>
            <p:nvSpPr>
              <p:cNvPr id="195" name="Rectangle 194">
                <a:extLst>
                  <a:ext uri="{FF2B5EF4-FFF2-40B4-BE49-F238E27FC236}">
                    <a16:creationId xmlns:a16="http://schemas.microsoft.com/office/drawing/2014/main" id="{00E9C226-2DC5-414D-9F98-785A64D9FC0C}"/>
                  </a:ext>
                </a:extLst>
              </p:cNvPr>
              <p:cNvSpPr/>
              <p:nvPr/>
            </p:nvSpPr>
            <p:spPr bwMode="auto">
              <a:xfrm>
                <a:off x="2438399" y="1828800"/>
                <a:ext cx="1923143" cy="1799771"/>
              </a:xfrm>
              <a:prstGeom prst="rect">
                <a:avLst/>
              </a:prstGeom>
              <a:grpFill/>
              <a:ln w="1905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97" name="Straight Connector 196">
                <a:extLst>
                  <a:ext uri="{FF2B5EF4-FFF2-40B4-BE49-F238E27FC236}">
                    <a16:creationId xmlns:a16="http://schemas.microsoft.com/office/drawing/2014/main" id="{0C83A40D-0654-4644-A62A-D6CB50BB3DA5}"/>
                  </a:ext>
                </a:extLst>
              </p:cNvPr>
              <p:cNvCxnSpPr>
                <a:cxnSpLocks/>
              </p:cNvCxnSpPr>
              <p:nvPr/>
            </p:nvCxnSpPr>
            <p:spPr>
              <a:xfrm>
                <a:off x="2438399" y="2258786"/>
                <a:ext cx="1923143" cy="0"/>
              </a:xfrm>
              <a:prstGeom prst="line">
                <a:avLst/>
              </a:prstGeom>
              <a:grpFill/>
              <a:ln w="19050">
                <a:solidFill>
                  <a:srgbClr val="0078D7"/>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85" name="Group 184">
              <a:extLst>
                <a:ext uri="{FF2B5EF4-FFF2-40B4-BE49-F238E27FC236}">
                  <a16:creationId xmlns:a16="http://schemas.microsoft.com/office/drawing/2014/main" id="{E4F70BA5-288D-8846-8485-17DCFE1A445B}"/>
                </a:ext>
              </a:extLst>
            </p:cNvPr>
            <p:cNvGrpSpPr/>
            <p:nvPr/>
          </p:nvGrpSpPr>
          <p:grpSpPr>
            <a:xfrm>
              <a:off x="2320274" y="1907031"/>
              <a:ext cx="180067" cy="140947"/>
              <a:chOff x="2438399" y="1828800"/>
              <a:chExt cx="1923143" cy="1799771"/>
            </a:xfrm>
            <a:noFill/>
          </p:grpSpPr>
          <p:sp>
            <p:nvSpPr>
              <p:cNvPr id="193" name="Rectangle 192">
                <a:extLst>
                  <a:ext uri="{FF2B5EF4-FFF2-40B4-BE49-F238E27FC236}">
                    <a16:creationId xmlns:a16="http://schemas.microsoft.com/office/drawing/2014/main" id="{8527700D-E749-FC4C-AA14-07441162B554}"/>
                  </a:ext>
                </a:extLst>
              </p:cNvPr>
              <p:cNvSpPr/>
              <p:nvPr/>
            </p:nvSpPr>
            <p:spPr bwMode="auto">
              <a:xfrm>
                <a:off x="2438399" y="1828800"/>
                <a:ext cx="1923143" cy="1799771"/>
              </a:xfrm>
              <a:prstGeom prst="rect">
                <a:avLst/>
              </a:prstGeom>
              <a:grpFill/>
              <a:ln w="1905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94" name="Straight Connector 193">
                <a:extLst>
                  <a:ext uri="{FF2B5EF4-FFF2-40B4-BE49-F238E27FC236}">
                    <a16:creationId xmlns:a16="http://schemas.microsoft.com/office/drawing/2014/main" id="{FC940945-832E-744D-8D18-B89F4667888A}"/>
                  </a:ext>
                </a:extLst>
              </p:cNvPr>
              <p:cNvCxnSpPr>
                <a:cxnSpLocks/>
              </p:cNvCxnSpPr>
              <p:nvPr/>
            </p:nvCxnSpPr>
            <p:spPr>
              <a:xfrm>
                <a:off x="2438399" y="2258786"/>
                <a:ext cx="1923143" cy="0"/>
              </a:xfrm>
              <a:prstGeom prst="line">
                <a:avLst/>
              </a:prstGeom>
              <a:grpFill/>
              <a:ln w="19050">
                <a:solidFill>
                  <a:srgbClr val="0078D7"/>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86" name="Group 185">
              <a:extLst>
                <a:ext uri="{FF2B5EF4-FFF2-40B4-BE49-F238E27FC236}">
                  <a16:creationId xmlns:a16="http://schemas.microsoft.com/office/drawing/2014/main" id="{BF3A78B4-28C9-A448-A4F3-2A99CA068C59}"/>
                </a:ext>
              </a:extLst>
            </p:cNvPr>
            <p:cNvGrpSpPr/>
            <p:nvPr/>
          </p:nvGrpSpPr>
          <p:grpSpPr>
            <a:xfrm>
              <a:off x="2129218" y="1891046"/>
              <a:ext cx="303775" cy="247510"/>
              <a:chOff x="2129218" y="1898304"/>
              <a:chExt cx="303775" cy="247510"/>
            </a:xfrm>
          </p:grpSpPr>
          <p:sp>
            <p:nvSpPr>
              <p:cNvPr id="187" name="Oval 186">
                <a:extLst>
                  <a:ext uri="{FF2B5EF4-FFF2-40B4-BE49-F238E27FC236}">
                    <a16:creationId xmlns:a16="http://schemas.microsoft.com/office/drawing/2014/main" id="{968B787F-7F93-6148-AD39-714813643714}"/>
                  </a:ext>
                </a:extLst>
              </p:cNvPr>
              <p:cNvSpPr/>
              <p:nvPr/>
            </p:nvSpPr>
            <p:spPr bwMode="auto">
              <a:xfrm rot="20526251">
                <a:off x="2129218" y="1898304"/>
                <a:ext cx="45467" cy="45467"/>
              </a:xfrm>
              <a:prstGeom prst="ellipse">
                <a:avLst/>
              </a:prstGeom>
              <a:noFill/>
              <a:ln w="1905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8" name="Oval 187">
                <a:extLst>
                  <a:ext uri="{FF2B5EF4-FFF2-40B4-BE49-F238E27FC236}">
                    <a16:creationId xmlns:a16="http://schemas.microsoft.com/office/drawing/2014/main" id="{C47BF6AC-F752-3249-BC4F-6CF7DE3A2368}"/>
                  </a:ext>
                </a:extLst>
              </p:cNvPr>
              <p:cNvSpPr/>
              <p:nvPr/>
            </p:nvSpPr>
            <p:spPr bwMode="auto">
              <a:xfrm>
                <a:off x="2160192" y="2100347"/>
                <a:ext cx="45467" cy="45467"/>
              </a:xfrm>
              <a:prstGeom prst="ellipse">
                <a:avLst/>
              </a:prstGeom>
              <a:noFill/>
              <a:ln w="1905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9" name="Oval 188">
                <a:extLst>
                  <a:ext uri="{FF2B5EF4-FFF2-40B4-BE49-F238E27FC236}">
                    <a16:creationId xmlns:a16="http://schemas.microsoft.com/office/drawing/2014/main" id="{DD725C28-297B-4642-9AD3-9444DDD662A5}"/>
                  </a:ext>
                </a:extLst>
              </p:cNvPr>
              <p:cNvSpPr/>
              <p:nvPr/>
            </p:nvSpPr>
            <p:spPr bwMode="auto">
              <a:xfrm rot="19893199">
                <a:off x="2387526" y="1977587"/>
                <a:ext cx="45467" cy="45467"/>
              </a:xfrm>
              <a:prstGeom prst="ellipse">
                <a:avLst/>
              </a:prstGeom>
              <a:noFill/>
              <a:ln w="1905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90" name="Straight Connector 189">
                <a:extLst>
                  <a:ext uri="{FF2B5EF4-FFF2-40B4-BE49-F238E27FC236}">
                    <a16:creationId xmlns:a16="http://schemas.microsoft.com/office/drawing/2014/main" id="{82E36A52-F3E1-F149-AFB2-50CAB5AF2DD5}"/>
                  </a:ext>
                </a:extLst>
              </p:cNvPr>
              <p:cNvCxnSpPr>
                <a:cxnSpLocks/>
              </p:cNvCxnSpPr>
              <p:nvPr/>
            </p:nvCxnSpPr>
            <p:spPr>
              <a:xfrm>
                <a:off x="2172188" y="1931395"/>
                <a:ext cx="216280" cy="62448"/>
              </a:xfrm>
              <a:prstGeom prst="line">
                <a:avLst/>
              </a:prstGeom>
              <a:ln w="19050">
                <a:solidFill>
                  <a:srgbClr val="0078D7"/>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E4F3DD65-0953-1B48-B918-4551995637B8}"/>
                  </a:ext>
                </a:extLst>
              </p:cNvPr>
              <p:cNvCxnSpPr>
                <a:cxnSpLocks/>
              </p:cNvCxnSpPr>
              <p:nvPr/>
            </p:nvCxnSpPr>
            <p:spPr>
              <a:xfrm>
                <a:off x="2158937" y="1942671"/>
                <a:ext cx="23989" cy="157676"/>
              </a:xfrm>
              <a:prstGeom prst="line">
                <a:avLst/>
              </a:prstGeom>
              <a:ln w="19050">
                <a:solidFill>
                  <a:srgbClr val="0078D7"/>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683778B9-745E-D54F-97D9-8E67D5E806E2}"/>
                  </a:ext>
                </a:extLst>
              </p:cNvPr>
              <p:cNvCxnSpPr>
                <a:cxnSpLocks/>
              </p:cNvCxnSpPr>
              <p:nvPr/>
            </p:nvCxnSpPr>
            <p:spPr>
              <a:xfrm flipH="1">
                <a:off x="2199001" y="2011149"/>
                <a:ext cx="191271" cy="95857"/>
              </a:xfrm>
              <a:prstGeom prst="line">
                <a:avLst/>
              </a:prstGeom>
              <a:ln w="19050">
                <a:solidFill>
                  <a:srgbClr val="0078D7"/>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209" name="Group 208">
            <a:extLst>
              <a:ext uri="{FF2B5EF4-FFF2-40B4-BE49-F238E27FC236}">
                <a16:creationId xmlns:a16="http://schemas.microsoft.com/office/drawing/2014/main" id="{4D44A19C-CC7C-CD45-A1A5-E5CE6AE3B73B}"/>
              </a:ext>
            </a:extLst>
          </p:cNvPr>
          <p:cNvGrpSpPr/>
          <p:nvPr/>
        </p:nvGrpSpPr>
        <p:grpSpPr>
          <a:xfrm>
            <a:off x="721833" y="1402981"/>
            <a:ext cx="345953" cy="347461"/>
            <a:chOff x="5279190" y="5401430"/>
            <a:chExt cx="1101836" cy="1106637"/>
          </a:xfrm>
          <a:noFill/>
        </p:grpSpPr>
        <p:sp>
          <p:nvSpPr>
            <p:cNvPr id="210" name="Freeform: Shape 815">
              <a:extLst>
                <a:ext uri="{FF2B5EF4-FFF2-40B4-BE49-F238E27FC236}">
                  <a16:creationId xmlns:a16="http://schemas.microsoft.com/office/drawing/2014/main" id="{46660744-2BC1-CC43-8398-AC65FEE8E059}"/>
                </a:ext>
              </a:extLst>
            </p:cNvPr>
            <p:cNvSpPr/>
            <p:nvPr/>
          </p:nvSpPr>
          <p:spPr bwMode="auto">
            <a:xfrm>
              <a:off x="5708249"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grpFill/>
            <a:ln w="1905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211" name="Freeform: Shape 816">
              <a:extLst>
                <a:ext uri="{FF2B5EF4-FFF2-40B4-BE49-F238E27FC236}">
                  <a16:creationId xmlns:a16="http://schemas.microsoft.com/office/drawing/2014/main" id="{70E0CDD1-F8FA-1840-8A93-DC5B74EE3DC6}"/>
                </a:ext>
              </a:extLst>
            </p:cNvPr>
            <p:cNvSpPr/>
            <p:nvPr/>
          </p:nvSpPr>
          <p:spPr bwMode="auto">
            <a:xfrm>
              <a:off x="5921817"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grpFill/>
            <a:ln w="1905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212" name="Freeform: Shape 817">
              <a:extLst>
                <a:ext uri="{FF2B5EF4-FFF2-40B4-BE49-F238E27FC236}">
                  <a16:creationId xmlns:a16="http://schemas.microsoft.com/office/drawing/2014/main" id="{80029A4D-3B37-134C-A4D5-F943BBE1D276}"/>
                </a:ext>
              </a:extLst>
            </p:cNvPr>
            <p:cNvSpPr/>
            <p:nvPr/>
          </p:nvSpPr>
          <p:spPr bwMode="auto">
            <a:xfrm>
              <a:off x="6135385"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grpFill/>
            <a:ln w="1905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215" name="Freeform: Shape 818">
              <a:extLst>
                <a:ext uri="{FF2B5EF4-FFF2-40B4-BE49-F238E27FC236}">
                  <a16:creationId xmlns:a16="http://schemas.microsoft.com/office/drawing/2014/main" id="{FFB8EC0D-5324-904C-AA88-524B636970AA}"/>
                </a:ext>
              </a:extLst>
            </p:cNvPr>
            <p:cNvSpPr/>
            <p:nvPr/>
          </p:nvSpPr>
          <p:spPr bwMode="auto">
            <a:xfrm>
              <a:off x="5279191" y="5499596"/>
              <a:ext cx="1101835" cy="1008471"/>
            </a:xfrm>
            <a:custGeom>
              <a:avLst/>
              <a:gdLst>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245153 w 1101835"/>
                <a:gd name="connsiteY9" fmla="*/ 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336593 w 1101835"/>
                <a:gd name="connsiteY9" fmla="*/ 9144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0" fmla="*/ 489041 w 1101835"/>
                <a:gd name="connsiteY0" fmla="*/ 0 h 1008471"/>
                <a:gd name="connsiteX1" fmla="*/ 490307 w 1101835"/>
                <a:gd name="connsiteY1" fmla="*/ 551557 h 1008471"/>
                <a:gd name="connsiteX2" fmla="*/ 796071 w 1101835"/>
                <a:gd name="connsiteY2" fmla="*/ 284445 h 1008471"/>
                <a:gd name="connsiteX3" fmla="*/ 796071 w 1101835"/>
                <a:gd name="connsiteY3" fmla="*/ 551557 h 1008471"/>
                <a:gd name="connsiteX4" fmla="*/ 1101835 w 1101835"/>
                <a:gd name="connsiteY4" fmla="*/ 284445 h 1008471"/>
                <a:gd name="connsiteX5" fmla="*/ 1101835 w 1101835"/>
                <a:gd name="connsiteY5" fmla="*/ 1008471 h 1008471"/>
                <a:gd name="connsiteX6" fmla="*/ 0 w 1101835"/>
                <a:gd name="connsiteY6" fmla="*/ 1008471 h 1008471"/>
                <a:gd name="connsiteX7" fmla="*/ 1265 w 1101835"/>
                <a:gd name="connsiteY7" fmla="*/ 0 h 1008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1835" h="1008471">
                  <a:moveTo>
                    <a:pt x="489041" y="0"/>
                  </a:moveTo>
                  <a:lnTo>
                    <a:pt x="490307" y="551557"/>
                  </a:lnTo>
                  <a:lnTo>
                    <a:pt x="796071" y="284445"/>
                  </a:lnTo>
                  <a:lnTo>
                    <a:pt x="796071" y="551557"/>
                  </a:lnTo>
                  <a:lnTo>
                    <a:pt x="1101835" y="284445"/>
                  </a:lnTo>
                  <a:lnTo>
                    <a:pt x="1101835" y="1008471"/>
                  </a:lnTo>
                  <a:lnTo>
                    <a:pt x="0" y="1008471"/>
                  </a:lnTo>
                  <a:cubicBezTo>
                    <a:pt x="422" y="672314"/>
                    <a:pt x="843" y="336157"/>
                    <a:pt x="1265" y="0"/>
                  </a:cubicBezTo>
                </a:path>
              </a:pathLst>
            </a:custGeom>
            <a:grpFill/>
            <a:ln w="1905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useBgFill="1">
          <p:nvSpPr>
            <p:cNvPr id="217" name="Freeform: Shape 819">
              <a:extLst>
                <a:ext uri="{FF2B5EF4-FFF2-40B4-BE49-F238E27FC236}">
                  <a16:creationId xmlns:a16="http://schemas.microsoft.com/office/drawing/2014/main" id="{2DAFBEEA-C922-1543-A9CC-6AD1AA53D747}"/>
                </a:ext>
              </a:extLst>
            </p:cNvPr>
            <p:cNvSpPr/>
            <p:nvPr/>
          </p:nvSpPr>
          <p:spPr bwMode="auto">
            <a:xfrm>
              <a:off x="5279190" y="5401430"/>
              <a:ext cx="488333" cy="201776"/>
            </a:xfrm>
            <a:custGeom>
              <a:avLst/>
              <a:gdLst>
                <a:gd name="connsiteX0" fmla="*/ 246301 w 492602"/>
                <a:gd name="connsiteY0" fmla="*/ 0 h 201776"/>
                <a:gd name="connsiteX1" fmla="*/ 492602 w 492602"/>
                <a:gd name="connsiteY1" fmla="*/ 100888 h 201776"/>
                <a:gd name="connsiteX2" fmla="*/ 246301 w 492602"/>
                <a:gd name="connsiteY2" fmla="*/ 201776 h 201776"/>
                <a:gd name="connsiteX3" fmla="*/ 0 w 492602"/>
                <a:gd name="connsiteY3" fmla="*/ 100888 h 201776"/>
                <a:gd name="connsiteX4" fmla="*/ 246301 w 492602"/>
                <a:gd name="connsiteY4" fmla="*/ 0 h 201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602" h="201776">
                  <a:moveTo>
                    <a:pt x="246301" y="0"/>
                  </a:moveTo>
                  <a:cubicBezTo>
                    <a:pt x="382329" y="0"/>
                    <a:pt x="492602" y="45169"/>
                    <a:pt x="492602" y="100888"/>
                  </a:cubicBezTo>
                  <a:cubicBezTo>
                    <a:pt x="492602" y="156607"/>
                    <a:pt x="382329" y="201776"/>
                    <a:pt x="246301" y="201776"/>
                  </a:cubicBezTo>
                  <a:cubicBezTo>
                    <a:pt x="110273" y="201776"/>
                    <a:pt x="0" y="156607"/>
                    <a:pt x="0" y="100888"/>
                  </a:cubicBezTo>
                  <a:cubicBezTo>
                    <a:pt x="0" y="45169"/>
                    <a:pt x="110273" y="0"/>
                    <a:pt x="246301" y="0"/>
                  </a:cubicBezTo>
                  <a:close/>
                </a:path>
              </a:pathLst>
            </a:custGeom>
            <a:grpFill/>
            <a:ln w="1905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grpSp>
      <p:sp>
        <p:nvSpPr>
          <p:cNvPr id="219" name="Freeform 218">
            <a:extLst>
              <a:ext uri="{FF2B5EF4-FFF2-40B4-BE49-F238E27FC236}">
                <a16:creationId xmlns:a16="http://schemas.microsoft.com/office/drawing/2014/main" id="{C5A7969D-6335-FA41-99F7-856AA635FEFA}"/>
              </a:ext>
            </a:extLst>
          </p:cNvPr>
          <p:cNvSpPr/>
          <p:nvPr/>
        </p:nvSpPr>
        <p:spPr bwMode="auto">
          <a:xfrm>
            <a:off x="9550505" y="2781593"/>
            <a:ext cx="322383" cy="339309"/>
          </a:xfrm>
          <a:custGeom>
            <a:avLst/>
            <a:gdLst>
              <a:gd name="connsiteX0" fmla="*/ 2182745 w 5136567"/>
              <a:gd name="connsiteY0" fmla="*/ 631371 h 5406253"/>
              <a:gd name="connsiteX1" fmla="*/ 2182745 w 5136567"/>
              <a:gd name="connsiteY1" fmla="*/ 1735832 h 5406253"/>
              <a:gd name="connsiteX2" fmla="*/ 697528 w 5136567"/>
              <a:gd name="connsiteY2" fmla="*/ 4553298 h 5406253"/>
              <a:gd name="connsiteX3" fmla="*/ 824661 w 5136567"/>
              <a:gd name="connsiteY3" fmla="*/ 4771571 h 5406253"/>
              <a:gd name="connsiteX4" fmla="*/ 1110209 w 5136567"/>
              <a:gd name="connsiteY4" fmla="*/ 4771571 h 5406253"/>
              <a:gd name="connsiteX5" fmla="*/ 2337230 w 5136567"/>
              <a:gd name="connsiteY5" fmla="*/ 2307772 h 5406253"/>
              <a:gd name="connsiteX6" fmla="*/ 3250167 w 5136567"/>
              <a:gd name="connsiteY6" fmla="*/ 2307772 h 5406253"/>
              <a:gd name="connsiteX7" fmla="*/ 2952394 w 5136567"/>
              <a:gd name="connsiteY7" fmla="*/ 1745343 h 5406253"/>
              <a:gd name="connsiteX8" fmla="*/ 2952394 w 5136567"/>
              <a:gd name="connsiteY8" fmla="*/ 631371 h 5406253"/>
              <a:gd name="connsiteX9" fmla="*/ 1250202 w 5136567"/>
              <a:gd name="connsiteY9" fmla="*/ 0 h 5406253"/>
              <a:gd name="connsiteX10" fmla="*/ 3888174 w 5136567"/>
              <a:gd name="connsiteY10" fmla="*/ 0 h 5406253"/>
              <a:gd name="connsiteX11" fmla="*/ 3888174 w 5136567"/>
              <a:gd name="connsiteY11" fmla="*/ 631371 h 5406253"/>
              <a:gd name="connsiteX12" fmla="*/ 3561994 w 5136567"/>
              <a:gd name="connsiteY12" fmla="*/ 631371 h 5406253"/>
              <a:gd name="connsiteX13" fmla="*/ 3561994 w 5136567"/>
              <a:gd name="connsiteY13" fmla="*/ 1585587 h 5406253"/>
              <a:gd name="connsiteX14" fmla="*/ 5135065 w 5136567"/>
              <a:gd name="connsiteY14" fmla="*/ 4566049 h 5406253"/>
              <a:gd name="connsiteX15" fmla="*/ 5136567 w 5136567"/>
              <a:gd name="connsiteY15" fmla="*/ 4566924 h 5406253"/>
              <a:gd name="connsiteX16" fmla="*/ 5136021 w 5136567"/>
              <a:gd name="connsiteY16" fmla="*/ 4567861 h 5406253"/>
              <a:gd name="connsiteX17" fmla="*/ 5136564 w 5136567"/>
              <a:gd name="connsiteY17" fmla="*/ 4568890 h 5406253"/>
              <a:gd name="connsiteX18" fmla="*/ 5134916 w 5136567"/>
              <a:gd name="connsiteY18" fmla="*/ 4569760 h 5406253"/>
              <a:gd name="connsiteX19" fmla="*/ 4647701 w 5136567"/>
              <a:gd name="connsiteY19" fmla="*/ 5406253 h 5406253"/>
              <a:gd name="connsiteX20" fmla="*/ 488866 w 5136567"/>
              <a:gd name="connsiteY20" fmla="*/ 5406253 h 5406253"/>
              <a:gd name="connsiteX21" fmla="*/ 1650 w 5136567"/>
              <a:gd name="connsiteY21" fmla="*/ 4569758 h 5406253"/>
              <a:gd name="connsiteX22" fmla="*/ 2 w 5136567"/>
              <a:gd name="connsiteY22" fmla="*/ 4568888 h 5406253"/>
              <a:gd name="connsiteX23" fmla="*/ 545 w 5136567"/>
              <a:gd name="connsiteY23" fmla="*/ 4567860 h 5406253"/>
              <a:gd name="connsiteX24" fmla="*/ 0 w 5136567"/>
              <a:gd name="connsiteY24" fmla="*/ 4566924 h 5406253"/>
              <a:gd name="connsiteX25" fmla="*/ 1500 w 5136567"/>
              <a:gd name="connsiteY25" fmla="*/ 4566051 h 5406253"/>
              <a:gd name="connsiteX26" fmla="*/ 1573145 w 5136567"/>
              <a:gd name="connsiteY26" fmla="*/ 1588289 h 5406253"/>
              <a:gd name="connsiteX27" fmla="*/ 1573145 w 5136567"/>
              <a:gd name="connsiteY27" fmla="*/ 631371 h 5406253"/>
              <a:gd name="connsiteX28" fmla="*/ 1250202 w 5136567"/>
              <a:gd name="connsiteY28" fmla="*/ 631371 h 5406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136567" h="5406253">
                <a:moveTo>
                  <a:pt x="2182745" y="631371"/>
                </a:moveTo>
                <a:lnTo>
                  <a:pt x="2182745" y="1735832"/>
                </a:lnTo>
                <a:lnTo>
                  <a:pt x="697528" y="4553298"/>
                </a:lnTo>
                <a:lnTo>
                  <a:pt x="824661" y="4771571"/>
                </a:lnTo>
                <a:lnTo>
                  <a:pt x="1110209" y="4771571"/>
                </a:lnTo>
                <a:lnTo>
                  <a:pt x="2337230" y="2307772"/>
                </a:lnTo>
                <a:lnTo>
                  <a:pt x="3250167" y="2307772"/>
                </a:lnTo>
                <a:lnTo>
                  <a:pt x="2952394" y="1745343"/>
                </a:lnTo>
                <a:lnTo>
                  <a:pt x="2952394" y="631371"/>
                </a:lnTo>
                <a:close/>
                <a:moveTo>
                  <a:pt x="1250202" y="0"/>
                </a:moveTo>
                <a:lnTo>
                  <a:pt x="3888174" y="0"/>
                </a:lnTo>
                <a:lnTo>
                  <a:pt x="3888174" y="631371"/>
                </a:lnTo>
                <a:lnTo>
                  <a:pt x="3561994" y="631371"/>
                </a:lnTo>
                <a:lnTo>
                  <a:pt x="3561994" y="1585587"/>
                </a:lnTo>
                <a:lnTo>
                  <a:pt x="5135065" y="4566049"/>
                </a:lnTo>
                <a:lnTo>
                  <a:pt x="5136567" y="4566924"/>
                </a:lnTo>
                <a:lnTo>
                  <a:pt x="5136021" y="4567861"/>
                </a:lnTo>
                <a:lnTo>
                  <a:pt x="5136564" y="4568890"/>
                </a:lnTo>
                <a:lnTo>
                  <a:pt x="5134916" y="4569760"/>
                </a:lnTo>
                <a:lnTo>
                  <a:pt x="4647701" y="5406253"/>
                </a:lnTo>
                <a:lnTo>
                  <a:pt x="488866" y="5406253"/>
                </a:lnTo>
                <a:lnTo>
                  <a:pt x="1650" y="4569758"/>
                </a:lnTo>
                <a:lnTo>
                  <a:pt x="2" y="4568888"/>
                </a:lnTo>
                <a:lnTo>
                  <a:pt x="545" y="4567860"/>
                </a:lnTo>
                <a:lnTo>
                  <a:pt x="0" y="4566924"/>
                </a:lnTo>
                <a:lnTo>
                  <a:pt x="1500" y="4566051"/>
                </a:lnTo>
                <a:lnTo>
                  <a:pt x="1573145" y="1588289"/>
                </a:lnTo>
                <a:lnTo>
                  <a:pt x="1573145" y="631371"/>
                </a:lnTo>
                <a:lnTo>
                  <a:pt x="1250202" y="631371"/>
                </a:lnTo>
                <a:close/>
              </a:path>
            </a:pathLst>
          </a:custGeom>
          <a:no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grpSp>
        <p:nvGrpSpPr>
          <p:cNvPr id="220" name="Group 219">
            <a:extLst>
              <a:ext uri="{FF2B5EF4-FFF2-40B4-BE49-F238E27FC236}">
                <a16:creationId xmlns:a16="http://schemas.microsoft.com/office/drawing/2014/main" id="{9D4496D9-4F8D-C041-9F04-95A8A929666F}"/>
              </a:ext>
            </a:extLst>
          </p:cNvPr>
          <p:cNvGrpSpPr/>
          <p:nvPr/>
        </p:nvGrpSpPr>
        <p:grpSpPr>
          <a:xfrm>
            <a:off x="11119548" y="1501341"/>
            <a:ext cx="383197" cy="291716"/>
            <a:chOff x="2502877" y="2643553"/>
            <a:chExt cx="3651737" cy="2779942"/>
          </a:xfrm>
        </p:grpSpPr>
        <p:cxnSp>
          <p:nvCxnSpPr>
            <p:cNvPr id="221" name="Straight Connector 220">
              <a:extLst>
                <a:ext uri="{FF2B5EF4-FFF2-40B4-BE49-F238E27FC236}">
                  <a16:creationId xmlns:a16="http://schemas.microsoft.com/office/drawing/2014/main" id="{21039AB2-31A7-D74F-83AB-078F453A8637}"/>
                </a:ext>
              </a:extLst>
            </p:cNvPr>
            <p:cNvCxnSpPr>
              <a:cxnSpLocks/>
            </p:cNvCxnSpPr>
            <p:nvPr/>
          </p:nvCxnSpPr>
          <p:spPr>
            <a:xfrm>
              <a:off x="3303655" y="4505747"/>
              <a:ext cx="0" cy="917748"/>
            </a:xfrm>
            <a:prstGeom prst="line">
              <a:avLst/>
            </a:prstGeom>
            <a:ln w="19050" cap="rnd">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5A7DAB0A-A387-D04A-BE65-7D41FABF7A9B}"/>
                </a:ext>
              </a:extLst>
            </p:cNvPr>
            <p:cNvCxnSpPr>
              <a:cxnSpLocks/>
            </p:cNvCxnSpPr>
            <p:nvPr/>
          </p:nvCxnSpPr>
          <p:spPr>
            <a:xfrm>
              <a:off x="3983069" y="3734649"/>
              <a:ext cx="0" cy="1688846"/>
            </a:xfrm>
            <a:prstGeom prst="line">
              <a:avLst/>
            </a:prstGeom>
            <a:ln w="19050" cap="rnd">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7C9849D2-54B2-2648-AE6F-B8AC4E3D59C2}"/>
                </a:ext>
              </a:extLst>
            </p:cNvPr>
            <p:cNvCxnSpPr>
              <a:cxnSpLocks/>
            </p:cNvCxnSpPr>
            <p:nvPr/>
          </p:nvCxnSpPr>
          <p:spPr>
            <a:xfrm>
              <a:off x="4662482" y="4051603"/>
              <a:ext cx="0" cy="1371892"/>
            </a:xfrm>
            <a:prstGeom prst="line">
              <a:avLst/>
            </a:prstGeom>
            <a:ln w="19050" cap="rnd">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60F1AA6A-E318-B740-839B-3DC3197278E7}"/>
                </a:ext>
              </a:extLst>
            </p:cNvPr>
            <p:cNvCxnSpPr>
              <a:cxnSpLocks/>
            </p:cNvCxnSpPr>
            <p:nvPr/>
          </p:nvCxnSpPr>
          <p:spPr>
            <a:xfrm>
              <a:off x="5330632" y="3185667"/>
              <a:ext cx="0" cy="2237828"/>
            </a:xfrm>
            <a:prstGeom prst="line">
              <a:avLst/>
            </a:prstGeom>
            <a:ln w="19050" cap="rnd">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30" name="Freeform: Shape 581">
              <a:extLst>
                <a:ext uri="{FF2B5EF4-FFF2-40B4-BE49-F238E27FC236}">
                  <a16:creationId xmlns:a16="http://schemas.microsoft.com/office/drawing/2014/main" id="{F85CFA35-E74F-C540-8CFA-55768DBC3DF7}"/>
                </a:ext>
              </a:extLst>
            </p:cNvPr>
            <p:cNvSpPr/>
            <p:nvPr/>
          </p:nvSpPr>
          <p:spPr bwMode="auto">
            <a:xfrm>
              <a:off x="2502877" y="2643553"/>
              <a:ext cx="3651737" cy="2288931"/>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no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44" name="Group 243">
            <a:extLst>
              <a:ext uri="{FF2B5EF4-FFF2-40B4-BE49-F238E27FC236}">
                <a16:creationId xmlns:a16="http://schemas.microsoft.com/office/drawing/2014/main" id="{FE49AA68-9AE0-D540-995F-36B7689716E9}"/>
              </a:ext>
            </a:extLst>
          </p:cNvPr>
          <p:cNvGrpSpPr/>
          <p:nvPr/>
        </p:nvGrpSpPr>
        <p:grpSpPr>
          <a:xfrm>
            <a:off x="10742721" y="4213783"/>
            <a:ext cx="466072" cy="272418"/>
            <a:chOff x="4660062" y="959354"/>
            <a:chExt cx="3869807" cy="2261894"/>
          </a:xfrm>
          <a:noFill/>
        </p:grpSpPr>
        <p:sp>
          <p:nvSpPr>
            <p:cNvPr id="245" name="Freeform: Shape 164">
              <a:extLst>
                <a:ext uri="{FF2B5EF4-FFF2-40B4-BE49-F238E27FC236}">
                  <a16:creationId xmlns:a16="http://schemas.microsoft.com/office/drawing/2014/main" id="{5148D81C-3188-D140-A9E3-58452EE8F4BA}"/>
                </a:ext>
              </a:extLst>
            </p:cNvPr>
            <p:cNvSpPr/>
            <p:nvPr/>
          </p:nvSpPr>
          <p:spPr bwMode="auto">
            <a:xfrm>
              <a:off x="4660062" y="959354"/>
              <a:ext cx="3869807" cy="2261894"/>
            </a:xfrm>
            <a:custGeom>
              <a:avLst/>
              <a:gdLst>
                <a:gd name="connsiteX0" fmla="*/ 1718020 w 3869807"/>
                <a:gd name="connsiteY0" fmla="*/ 0 h 2261894"/>
                <a:gd name="connsiteX1" fmla="*/ 1940931 w 3869807"/>
                <a:gd name="connsiteY1" fmla="*/ 49419 h 2261894"/>
                <a:gd name="connsiteX2" fmla="*/ 2005754 w 3869807"/>
                <a:gd name="connsiteY2" fmla="*/ 88056 h 2261894"/>
                <a:gd name="connsiteX3" fmla="*/ 2071212 w 3869807"/>
                <a:gd name="connsiteY3" fmla="*/ 49419 h 2261894"/>
                <a:gd name="connsiteX4" fmla="*/ 2296308 w 3869807"/>
                <a:gd name="connsiteY4" fmla="*/ 0 h 2261894"/>
                <a:gd name="connsiteX5" fmla="*/ 2705220 w 3869807"/>
                <a:gd name="connsiteY5" fmla="*/ 184188 h 2261894"/>
                <a:gd name="connsiteX6" fmla="*/ 2707126 w 3869807"/>
                <a:gd name="connsiteY6" fmla="*/ 186700 h 2261894"/>
                <a:gd name="connsiteX7" fmla="*/ 2770078 w 3869807"/>
                <a:gd name="connsiteY7" fmla="*/ 179799 h 2261894"/>
                <a:gd name="connsiteX8" fmla="*/ 3336618 w 3869807"/>
                <a:gd name="connsiteY8" fmla="*/ 681919 h 2261894"/>
                <a:gd name="connsiteX9" fmla="*/ 3339441 w 3869807"/>
                <a:gd name="connsiteY9" fmla="*/ 712375 h 2261894"/>
                <a:gd name="connsiteX10" fmla="*/ 3412548 w 3869807"/>
                <a:gd name="connsiteY10" fmla="*/ 720468 h 2261894"/>
                <a:gd name="connsiteX11" fmla="*/ 3869807 w 3869807"/>
                <a:gd name="connsiteY11" fmla="*/ 1336549 h 2261894"/>
                <a:gd name="connsiteX12" fmla="*/ 3297134 w 3869807"/>
                <a:gd name="connsiteY12" fmla="*/ 1965406 h 2261894"/>
                <a:gd name="connsiteX13" fmla="*/ 3181721 w 3869807"/>
                <a:gd name="connsiteY13" fmla="*/ 1952630 h 2261894"/>
                <a:gd name="connsiteX14" fmla="*/ 3131470 w 3869807"/>
                <a:gd name="connsiteY14" fmla="*/ 1935501 h 2261894"/>
                <a:gd name="connsiteX15" fmla="*/ 3074367 w 3869807"/>
                <a:gd name="connsiteY15" fmla="*/ 2006225 h 2261894"/>
                <a:gd name="connsiteX16" fmla="*/ 2639217 w 3869807"/>
                <a:gd name="connsiteY16" fmla="*/ 2190413 h 2261894"/>
                <a:gd name="connsiteX17" fmla="*/ 2399678 w 3869807"/>
                <a:gd name="connsiteY17" fmla="*/ 2140994 h 2261894"/>
                <a:gd name="connsiteX18" fmla="*/ 2387414 w 3869807"/>
                <a:gd name="connsiteY18" fmla="*/ 2134192 h 2261894"/>
                <a:gd name="connsiteX19" fmla="*/ 2376353 w 3869807"/>
                <a:gd name="connsiteY19" fmla="*/ 2142287 h 2261894"/>
                <a:gd name="connsiteX20" fmla="*/ 1934904 w 3869807"/>
                <a:gd name="connsiteY20" fmla="*/ 2261894 h 2261894"/>
                <a:gd name="connsiteX21" fmla="*/ 1493456 w 3869807"/>
                <a:gd name="connsiteY21" fmla="*/ 2142287 h 2261894"/>
                <a:gd name="connsiteX22" fmla="*/ 1462383 w 3869807"/>
                <a:gd name="connsiteY22" fmla="*/ 2119547 h 2261894"/>
                <a:gd name="connsiteX23" fmla="*/ 1394617 w 3869807"/>
                <a:gd name="connsiteY23" fmla="*/ 2141043 h 2261894"/>
                <a:gd name="connsiteX24" fmla="*/ 1270593 w 3869807"/>
                <a:gd name="connsiteY24" fmla="*/ 2153819 h 2261894"/>
                <a:gd name="connsiteX25" fmla="*/ 926521 w 3869807"/>
                <a:gd name="connsiteY25" fmla="*/ 2046420 h 2261894"/>
                <a:gd name="connsiteX26" fmla="*/ 858726 w 3869807"/>
                <a:gd name="connsiteY26" fmla="*/ 1989261 h 2261894"/>
                <a:gd name="connsiteX27" fmla="*/ 803831 w 3869807"/>
                <a:gd name="connsiteY27" fmla="*/ 2005965 h 2261894"/>
                <a:gd name="connsiteX28" fmla="*/ 669003 w 3869807"/>
                <a:gd name="connsiteY28" fmla="*/ 2019288 h 2261894"/>
                <a:gd name="connsiteX29" fmla="*/ 0 w 3869807"/>
                <a:gd name="connsiteY29" fmla="*/ 1363490 h 2261894"/>
                <a:gd name="connsiteX30" fmla="*/ 534175 w 3869807"/>
                <a:gd name="connsiteY30" fmla="*/ 721015 h 2261894"/>
                <a:gd name="connsiteX31" fmla="*/ 572825 w 3869807"/>
                <a:gd name="connsiteY31" fmla="*/ 717196 h 2261894"/>
                <a:gd name="connsiteX32" fmla="*/ 574899 w 3869807"/>
                <a:gd name="connsiteY32" fmla="*/ 696829 h 2261894"/>
                <a:gd name="connsiteX33" fmla="*/ 1223715 w 3869807"/>
                <a:gd name="connsiteY33" fmla="*/ 173197 h 2261894"/>
                <a:gd name="connsiteX34" fmla="*/ 1315138 w 3869807"/>
                <a:gd name="connsiteY34" fmla="*/ 182323 h 2261894"/>
                <a:gd name="connsiteX35" fmla="*/ 1397833 w 3869807"/>
                <a:gd name="connsiteY35" fmla="*/ 107399 h 2261894"/>
                <a:gd name="connsiteX36" fmla="*/ 1718020 w 3869807"/>
                <a:gd name="connsiteY36" fmla="*/ 0 h 2261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869807" h="2261894">
                  <a:moveTo>
                    <a:pt x="1718020" y="0"/>
                  </a:moveTo>
                  <a:cubicBezTo>
                    <a:pt x="1797090" y="0"/>
                    <a:pt x="1872417" y="17597"/>
                    <a:pt x="1940931" y="49419"/>
                  </a:cubicBezTo>
                  <a:lnTo>
                    <a:pt x="2005754" y="88056"/>
                  </a:lnTo>
                  <a:lnTo>
                    <a:pt x="2071212" y="49419"/>
                  </a:lnTo>
                  <a:cubicBezTo>
                    <a:pt x="2140398" y="17597"/>
                    <a:pt x="2216463" y="0"/>
                    <a:pt x="2296308" y="0"/>
                  </a:cubicBezTo>
                  <a:cubicBezTo>
                    <a:pt x="2455998" y="0"/>
                    <a:pt x="2600570" y="70387"/>
                    <a:pt x="2705220" y="184188"/>
                  </a:cubicBezTo>
                  <a:lnTo>
                    <a:pt x="2707126" y="186700"/>
                  </a:lnTo>
                  <a:lnTo>
                    <a:pt x="2770078" y="179799"/>
                  </a:lnTo>
                  <a:cubicBezTo>
                    <a:pt x="3049536" y="179799"/>
                    <a:pt x="3282694" y="395360"/>
                    <a:pt x="3336618" y="681919"/>
                  </a:cubicBezTo>
                  <a:lnTo>
                    <a:pt x="3339441" y="712375"/>
                  </a:lnTo>
                  <a:lnTo>
                    <a:pt x="3412548" y="720468"/>
                  </a:lnTo>
                  <a:cubicBezTo>
                    <a:pt x="3673506" y="779107"/>
                    <a:pt x="3869807" y="1032655"/>
                    <a:pt x="3869807" y="1336549"/>
                  </a:cubicBezTo>
                  <a:cubicBezTo>
                    <a:pt x="3869807" y="1683857"/>
                    <a:pt x="3613413" y="1965406"/>
                    <a:pt x="3297134" y="1965406"/>
                  </a:cubicBezTo>
                  <a:cubicBezTo>
                    <a:pt x="3257599" y="1965406"/>
                    <a:pt x="3219000" y="1961007"/>
                    <a:pt x="3181721" y="1952630"/>
                  </a:cubicBezTo>
                  <a:lnTo>
                    <a:pt x="3131470" y="1935501"/>
                  </a:lnTo>
                  <a:lnTo>
                    <a:pt x="3074367" y="2006225"/>
                  </a:lnTo>
                  <a:cubicBezTo>
                    <a:pt x="2963002" y="2120026"/>
                    <a:pt x="2809154" y="2190413"/>
                    <a:pt x="2639217" y="2190413"/>
                  </a:cubicBezTo>
                  <a:cubicBezTo>
                    <a:pt x="2554249" y="2190413"/>
                    <a:pt x="2473303" y="2172816"/>
                    <a:pt x="2399678" y="2140994"/>
                  </a:cubicBezTo>
                  <a:lnTo>
                    <a:pt x="2387414" y="2134192"/>
                  </a:lnTo>
                  <a:lnTo>
                    <a:pt x="2376353" y="2142287"/>
                  </a:lnTo>
                  <a:cubicBezTo>
                    <a:pt x="2250339" y="2217801"/>
                    <a:pt x="2098427" y="2261894"/>
                    <a:pt x="1934904" y="2261894"/>
                  </a:cubicBezTo>
                  <a:cubicBezTo>
                    <a:pt x="1771382" y="2261894"/>
                    <a:pt x="1619470" y="2217801"/>
                    <a:pt x="1493456" y="2142287"/>
                  </a:cubicBezTo>
                  <a:lnTo>
                    <a:pt x="1462383" y="2119547"/>
                  </a:lnTo>
                  <a:lnTo>
                    <a:pt x="1394617" y="2141043"/>
                  </a:lnTo>
                  <a:cubicBezTo>
                    <a:pt x="1354556" y="2149420"/>
                    <a:pt x="1313077" y="2153819"/>
                    <a:pt x="1270593" y="2153819"/>
                  </a:cubicBezTo>
                  <a:cubicBezTo>
                    <a:pt x="1143141" y="2153819"/>
                    <a:pt x="1024738" y="2114226"/>
                    <a:pt x="926521" y="2046420"/>
                  </a:cubicBezTo>
                  <a:lnTo>
                    <a:pt x="858726" y="1989261"/>
                  </a:lnTo>
                  <a:lnTo>
                    <a:pt x="803831" y="2005965"/>
                  </a:lnTo>
                  <a:cubicBezTo>
                    <a:pt x="760280" y="2014700"/>
                    <a:pt x="715188" y="2019288"/>
                    <a:pt x="669003" y="2019288"/>
                  </a:cubicBezTo>
                  <a:cubicBezTo>
                    <a:pt x="299523" y="2019288"/>
                    <a:pt x="0" y="1725677"/>
                    <a:pt x="0" y="1363490"/>
                  </a:cubicBezTo>
                  <a:cubicBezTo>
                    <a:pt x="0" y="1046576"/>
                    <a:pt x="229322" y="782166"/>
                    <a:pt x="534175" y="721015"/>
                  </a:cubicBezTo>
                  <a:lnTo>
                    <a:pt x="572825" y="717196"/>
                  </a:lnTo>
                  <a:lnTo>
                    <a:pt x="574899" y="696829"/>
                  </a:lnTo>
                  <a:cubicBezTo>
                    <a:pt x="636653" y="397993"/>
                    <a:pt x="903674" y="173197"/>
                    <a:pt x="1223715" y="173197"/>
                  </a:cubicBezTo>
                  <a:lnTo>
                    <a:pt x="1315138" y="182323"/>
                  </a:lnTo>
                  <a:lnTo>
                    <a:pt x="1397833" y="107399"/>
                  </a:lnTo>
                  <a:cubicBezTo>
                    <a:pt x="1489232" y="39593"/>
                    <a:pt x="1599416" y="0"/>
                    <a:pt x="1718020" y="0"/>
                  </a:cubicBezTo>
                  <a:close/>
                </a:path>
              </a:pathLst>
            </a:custGeom>
            <a:grp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6" name="Oval 245">
              <a:extLst>
                <a:ext uri="{FF2B5EF4-FFF2-40B4-BE49-F238E27FC236}">
                  <a16:creationId xmlns:a16="http://schemas.microsoft.com/office/drawing/2014/main" id="{220898F7-B76F-3341-A686-321C80EC0E8C}"/>
                </a:ext>
              </a:extLst>
            </p:cNvPr>
            <p:cNvSpPr/>
            <p:nvPr/>
          </p:nvSpPr>
          <p:spPr bwMode="auto">
            <a:xfrm>
              <a:off x="6396421" y="1389756"/>
              <a:ext cx="397226" cy="397042"/>
            </a:xfrm>
            <a:prstGeom prst="ellipse">
              <a:avLst/>
            </a:prstGeom>
            <a:grp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7" name="Oval 246">
              <a:extLst>
                <a:ext uri="{FF2B5EF4-FFF2-40B4-BE49-F238E27FC236}">
                  <a16:creationId xmlns:a16="http://schemas.microsoft.com/office/drawing/2014/main" id="{63DEBB54-53FC-4646-AD66-A0D17FE284B8}"/>
                </a:ext>
              </a:extLst>
            </p:cNvPr>
            <p:cNvSpPr/>
            <p:nvPr/>
          </p:nvSpPr>
          <p:spPr bwMode="auto">
            <a:xfrm>
              <a:off x="7539697" y="1939914"/>
              <a:ext cx="397226" cy="397042"/>
            </a:xfrm>
            <a:prstGeom prst="ellipse">
              <a:avLst/>
            </a:prstGeom>
            <a:grp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0" name="Oval 249">
              <a:extLst>
                <a:ext uri="{FF2B5EF4-FFF2-40B4-BE49-F238E27FC236}">
                  <a16:creationId xmlns:a16="http://schemas.microsoft.com/office/drawing/2014/main" id="{A16208B2-26D4-4C47-B974-D206778756AB}"/>
                </a:ext>
              </a:extLst>
            </p:cNvPr>
            <p:cNvSpPr/>
            <p:nvPr/>
          </p:nvSpPr>
          <p:spPr bwMode="auto">
            <a:xfrm>
              <a:off x="5107942" y="2175810"/>
              <a:ext cx="397226" cy="397042"/>
            </a:xfrm>
            <a:prstGeom prst="ellipse">
              <a:avLst/>
            </a:prstGeom>
            <a:grp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1" name="Oval 250">
              <a:extLst>
                <a:ext uri="{FF2B5EF4-FFF2-40B4-BE49-F238E27FC236}">
                  <a16:creationId xmlns:a16="http://schemas.microsoft.com/office/drawing/2014/main" id="{A342EBB3-E6B9-6D4E-A7BF-03019DDACB1A}"/>
                </a:ext>
              </a:extLst>
            </p:cNvPr>
            <p:cNvSpPr/>
            <p:nvPr/>
          </p:nvSpPr>
          <p:spPr bwMode="auto">
            <a:xfrm>
              <a:off x="6259972" y="2398580"/>
              <a:ext cx="397226" cy="397042"/>
            </a:xfrm>
            <a:prstGeom prst="ellipse">
              <a:avLst/>
            </a:prstGeom>
            <a:grp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252" name="Connector: Elbow 169">
              <a:extLst>
                <a:ext uri="{FF2B5EF4-FFF2-40B4-BE49-F238E27FC236}">
                  <a16:creationId xmlns:a16="http://schemas.microsoft.com/office/drawing/2014/main" id="{B4872349-BD3E-DE44-B804-441F639EA35F}"/>
                </a:ext>
              </a:extLst>
            </p:cNvPr>
            <p:cNvCxnSpPr>
              <a:stCxn id="250" idx="6"/>
            </p:cNvCxnSpPr>
            <p:nvPr/>
          </p:nvCxnSpPr>
          <p:spPr>
            <a:xfrm>
              <a:off x="5505168" y="2374331"/>
              <a:ext cx="311340" cy="718784"/>
            </a:xfrm>
            <a:prstGeom prst="bentConnector2">
              <a:avLst/>
            </a:prstGeom>
            <a:grpFill/>
            <a:ln w="19050">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3" name="Connector: Elbow 170">
              <a:extLst>
                <a:ext uri="{FF2B5EF4-FFF2-40B4-BE49-F238E27FC236}">
                  <a16:creationId xmlns:a16="http://schemas.microsoft.com/office/drawing/2014/main" id="{A75AF931-8E79-5841-8755-234902946139}"/>
                </a:ext>
              </a:extLst>
            </p:cNvPr>
            <p:cNvCxnSpPr>
              <a:cxnSpLocks/>
              <a:stCxn id="251" idx="0"/>
            </p:cNvCxnSpPr>
            <p:nvPr/>
          </p:nvCxnSpPr>
          <p:spPr>
            <a:xfrm rot="16200000" flipV="1">
              <a:off x="5541469" y="1481464"/>
              <a:ext cx="1259426" cy="574806"/>
            </a:xfrm>
            <a:prstGeom prst="bentConnector3">
              <a:avLst>
                <a:gd name="adj1" fmla="val 21955"/>
              </a:avLst>
            </a:prstGeom>
            <a:grpFill/>
            <a:ln w="19050">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4" name="Connector: Elbow 171">
              <a:extLst>
                <a:ext uri="{FF2B5EF4-FFF2-40B4-BE49-F238E27FC236}">
                  <a16:creationId xmlns:a16="http://schemas.microsoft.com/office/drawing/2014/main" id="{38E40AEB-4964-3E47-9A99-05E67FBB4586}"/>
                </a:ext>
              </a:extLst>
            </p:cNvPr>
            <p:cNvCxnSpPr>
              <a:cxnSpLocks/>
              <a:stCxn id="246" idx="6"/>
            </p:cNvCxnSpPr>
            <p:nvPr/>
          </p:nvCxnSpPr>
          <p:spPr>
            <a:xfrm>
              <a:off x="6793647" y="1588277"/>
              <a:ext cx="376193" cy="1553213"/>
            </a:xfrm>
            <a:prstGeom prst="bentConnector2">
              <a:avLst/>
            </a:prstGeom>
            <a:grpFill/>
            <a:ln w="19050">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5" name="Connector: Elbow 172">
              <a:extLst>
                <a:ext uri="{FF2B5EF4-FFF2-40B4-BE49-F238E27FC236}">
                  <a16:creationId xmlns:a16="http://schemas.microsoft.com/office/drawing/2014/main" id="{CDBF4972-73E0-B44D-A21A-66D7439BE31D}"/>
                </a:ext>
              </a:extLst>
            </p:cNvPr>
            <p:cNvCxnSpPr>
              <a:stCxn id="247" idx="4"/>
            </p:cNvCxnSpPr>
            <p:nvPr/>
          </p:nvCxnSpPr>
          <p:spPr>
            <a:xfrm rot="5400000">
              <a:off x="7356644" y="2150264"/>
              <a:ext cx="194975" cy="568358"/>
            </a:xfrm>
            <a:prstGeom prst="bentConnector2">
              <a:avLst/>
            </a:prstGeom>
            <a:grpFill/>
            <a:ln w="19050">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56" name="Group 255">
            <a:extLst>
              <a:ext uri="{FF2B5EF4-FFF2-40B4-BE49-F238E27FC236}">
                <a16:creationId xmlns:a16="http://schemas.microsoft.com/office/drawing/2014/main" id="{D49EFC0C-647B-7046-88FA-9BE890188E43}"/>
              </a:ext>
            </a:extLst>
          </p:cNvPr>
          <p:cNvGrpSpPr/>
          <p:nvPr/>
        </p:nvGrpSpPr>
        <p:grpSpPr>
          <a:xfrm>
            <a:off x="9793581" y="4172442"/>
            <a:ext cx="442059" cy="318875"/>
            <a:chOff x="5103699" y="5244811"/>
            <a:chExt cx="402950" cy="290664"/>
          </a:xfrm>
        </p:grpSpPr>
        <p:grpSp>
          <p:nvGrpSpPr>
            <p:cNvPr id="257" name="Group 256">
              <a:extLst>
                <a:ext uri="{FF2B5EF4-FFF2-40B4-BE49-F238E27FC236}">
                  <a16:creationId xmlns:a16="http://schemas.microsoft.com/office/drawing/2014/main" id="{ACF592C7-EFC6-4848-8507-343BACE26223}"/>
                </a:ext>
              </a:extLst>
            </p:cNvPr>
            <p:cNvGrpSpPr/>
            <p:nvPr/>
          </p:nvGrpSpPr>
          <p:grpSpPr>
            <a:xfrm rot="18900000">
              <a:off x="5103699" y="5244811"/>
              <a:ext cx="402950" cy="290664"/>
              <a:chOff x="5103699" y="5244811"/>
              <a:chExt cx="402950" cy="290664"/>
            </a:xfrm>
          </p:grpSpPr>
          <p:sp>
            <p:nvSpPr>
              <p:cNvPr id="260" name="Freeform: Shape 91">
                <a:extLst>
                  <a:ext uri="{FF2B5EF4-FFF2-40B4-BE49-F238E27FC236}">
                    <a16:creationId xmlns:a16="http://schemas.microsoft.com/office/drawing/2014/main" id="{B96A050D-9C48-E248-A253-82CE242AB294}"/>
                  </a:ext>
                </a:extLst>
              </p:cNvPr>
              <p:cNvSpPr/>
              <p:nvPr/>
            </p:nvSpPr>
            <p:spPr bwMode="auto">
              <a:xfrm>
                <a:off x="5103699" y="5244811"/>
                <a:ext cx="138009" cy="290664"/>
              </a:xfrm>
              <a:custGeom>
                <a:avLst/>
                <a:gdLst>
                  <a:gd name="connsiteX0" fmla="*/ 1605716 w 1884207"/>
                  <a:gd name="connsiteY0" fmla="*/ 0 h 3381830"/>
                  <a:gd name="connsiteX1" fmla="*/ 1884206 w 1884207"/>
                  <a:gd name="connsiteY1" fmla="*/ 278490 h 3381830"/>
                  <a:gd name="connsiteX2" fmla="*/ 471783 w 1884207"/>
                  <a:gd name="connsiteY2" fmla="*/ 1690914 h 3381830"/>
                  <a:gd name="connsiteX3" fmla="*/ 1884207 w 1884207"/>
                  <a:gd name="connsiteY3" fmla="*/ 3103339 h 3381830"/>
                  <a:gd name="connsiteX4" fmla="*/ 1605717 w 1884207"/>
                  <a:gd name="connsiteY4" fmla="*/ 3381830 h 3381830"/>
                  <a:gd name="connsiteX5" fmla="*/ 60246 w 1884207"/>
                  <a:gd name="connsiteY5" fmla="*/ 1836358 h 3381830"/>
                  <a:gd name="connsiteX6" fmla="*/ 60246 w 1884207"/>
                  <a:gd name="connsiteY6" fmla="*/ 1545470 h 3381830"/>
                  <a:gd name="connsiteX7" fmla="*/ 1605716 w 1884207"/>
                  <a:gd name="connsiteY7" fmla="*/ 0 h 3381830"/>
                  <a:gd name="connsiteX0" fmla="*/ 1605716 w 1884207"/>
                  <a:gd name="connsiteY0" fmla="*/ 0 h 3381830"/>
                  <a:gd name="connsiteX1" fmla="*/ 1884206 w 1884207"/>
                  <a:gd name="connsiteY1" fmla="*/ 278490 h 3381830"/>
                  <a:gd name="connsiteX2" fmla="*/ 1884207 w 1884207"/>
                  <a:gd name="connsiteY2" fmla="*/ 3103339 h 3381830"/>
                  <a:gd name="connsiteX3" fmla="*/ 1605717 w 1884207"/>
                  <a:gd name="connsiteY3" fmla="*/ 3381830 h 3381830"/>
                  <a:gd name="connsiteX4" fmla="*/ 60246 w 1884207"/>
                  <a:gd name="connsiteY4" fmla="*/ 1836358 h 3381830"/>
                  <a:gd name="connsiteX5" fmla="*/ 60246 w 1884207"/>
                  <a:gd name="connsiteY5" fmla="*/ 1545470 h 3381830"/>
                  <a:gd name="connsiteX6" fmla="*/ 1605716 w 1884207"/>
                  <a:gd name="connsiteY6" fmla="*/ 0 h 3381830"/>
                  <a:gd name="connsiteX0" fmla="*/ 1884207 w 1975647"/>
                  <a:gd name="connsiteY0" fmla="*/ 3103339 h 3381830"/>
                  <a:gd name="connsiteX1" fmla="*/ 1605717 w 1975647"/>
                  <a:gd name="connsiteY1" fmla="*/ 3381830 h 3381830"/>
                  <a:gd name="connsiteX2" fmla="*/ 60246 w 1975647"/>
                  <a:gd name="connsiteY2" fmla="*/ 1836358 h 3381830"/>
                  <a:gd name="connsiteX3" fmla="*/ 60246 w 1975647"/>
                  <a:gd name="connsiteY3" fmla="*/ 1545470 h 3381830"/>
                  <a:gd name="connsiteX4" fmla="*/ 1605716 w 1975647"/>
                  <a:gd name="connsiteY4" fmla="*/ 0 h 3381830"/>
                  <a:gd name="connsiteX5" fmla="*/ 1884206 w 1975647"/>
                  <a:gd name="connsiteY5" fmla="*/ 278490 h 3381830"/>
                  <a:gd name="connsiteX6" fmla="*/ 1975647 w 1975647"/>
                  <a:gd name="connsiteY6" fmla="*/ 3194779 h 3381830"/>
                  <a:gd name="connsiteX0" fmla="*/ 1884207 w 1884207"/>
                  <a:gd name="connsiteY0" fmla="*/ 3103339 h 3381830"/>
                  <a:gd name="connsiteX1" fmla="*/ 1605717 w 1884207"/>
                  <a:gd name="connsiteY1" fmla="*/ 3381830 h 3381830"/>
                  <a:gd name="connsiteX2" fmla="*/ 60246 w 1884207"/>
                  <a:gd name="connsiteY2" fmla="*/ 1836358 h 3381830"/>
                  <a:gd name="connsiteX3" fmla="*/ 60246 w 1884207"/>
                  <a:gd name="connsiteY3" fmla="*/ 1545470 h 3381830"/>
                  <a:gd name="connsiteX4" fmla="*/ 1605716 w 1884207"/>
                  <a:gd name="connsiteY4" fmla="*/ 0 h 3381830"/>
                  <a:gd name="connsiteX5" fmla="*/ 1884206 w 1884207"/>
                  <a:gd name="connsiteY5" fmla="*/ 278490 h 3381830"/>
                  <a:gd name="connsiteX0" fmla="*/ 1884207 w 1884207"/>
                  <a:gd name="connsiteY0" fmla="*/ 3103339 h 3381830"/>
                  <a:gd name="connsiteX1" fmla="*/ 1605717 w 1884207"/>
                  <a:gd name="connsiteY1" fmla="*/ 3381830 h 3381830"/>
                  <a:gd name="connsiteX2" fmla="*/ 60246 w 1884207"/>
                  <a:gd name="connsiteY2" fmla="*/ 1836358 h 3381830"/>
                  <a:gd name="connsiteX3" fmla="*/ 60246 w 1884207"/>
                  <a:gd name="connsiteY3" fmla="*/ 1545470 h 3381830"/>
                  <a:gd name="connsiteX4" fmla="*/ 1605716 w 1884207"/>
                  <a:gd name="connsiteY4" fmla="*/ 0 h 3381830"/>
                  <a:gd name="connsiteX0" fmla="*/ 1605717 w 1605717"/>
                  <a:gd name="connsiteY0" fmla="*/ 3381830 h 3381830"/>
                  <a:gd name="connsiteX1" fmla="*/ 60246 w 1605717"/>
                  <a:gd name="connsiteY1" fmla="*/ 1836358 h 3381830"/>
                  <a:gd name="connsiteX2" fmla="*/ 60246 w 1605717"/>
                  <a:gd name="connsiteY2" fmla="*/ 1545470 h 3381830"/>
                  <a:gd name="connsiteX3" fmla="*/ 1605716 w 1605717"/>
                  <a:gd name="connsiteY3" fmla="*/ 0 h 3381830"/>
                </a:gdLst>
                <a:ahLst/>
                <a:cxnLst>
                  <a:cxn ang="0">
                    <a:pos x="connsiteX0" y="connsiteY0"/>
                  </a:cxn>
                  <a:cxn ang="0">
                    <a:pos x="connsiteX1" y="connsiteY1"/>
                  </a:cxn>
                  <a:cxn ang="0">
                    <a:pos x="connsiteX2" y="connsiteY2"/>
                  </a:cxn>
                  <a:cxn ang="0">
                    <a:pos x="connsiteX3" y="connsiteY3"/>
                  </a:cxn>
                </a:cxnLst>
                <a:rect l="l" t="t" r="r" b="b"/>
                <a:pathLst>
                  <a:path w="1605717" h="3381830">
                    <a:moveTo>
                      <a:pt x="1605717" y="3381830"/>
                    </a:moveTo>
                    <a:lnTo>
                      <a:pt x="60246" y="1836358"/>
                    </a:lnTo>
                    <a:cubicBezTo>
                      <a:pt x="-20081" y="1756032"/>
                      <a:pt x="-20081" y="1625797"/>
                      <a:pt x="60246" y="1545470"/>
                    </a:cubicBezTo>
                    <a:lnTo>
                      <a:pt x="1605716" y="0"/>
                    </a:lnTo>
                  </a:path>
                </a:pathLst>
              </a:custGeom>
              <a:no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1" name="Freeform: Shape 92">
                <a:extLst>
                  <a:ext uri="{FF2B5EF4-FFF2-40B4-BE49-F238E27FC236}">
                    <a16:creationId xmlns:a16="http://schemas.microsoft.com/office/drawing/2014/main" id="{DF55E4CB-4D92-DB47-B301-0A6D1B697DCE}"/>
                  </a:ext>
                </a:extLst>
              </p:cNvPr>
              <p:cNvSpPr/>
              <p:nvPr/>
            </p:nvSpPr>
            <p:spPr bwMode="auto">
              <a:xfrm>
                <a:off x="5368640" y="5244811"/>
                <a:ext cx="138009" cy="290664"/>
              </a:xfrm>
              <a:custGeom>
                <a:avLst/>
                <a:gdLst>
                  <a:gd name="connsiteX0" fmla="*/ 278491 w 1884205"/>
                  <a:gd name="connsiteY0" fmla="*/ 0 h 3381828"/>
                  <a:gd name="connsiteX1" fmla="*/ 1823961 w 1884205"/>
                  <a:gd name="connsiteY1" fmla="*/ 1545469 h 3381828"/>
                  <a:gd name="connsiteX2" fmla="*/ 1823961 w 1884205"/>
                  <a:gd name="connsiteY2" fmla="*/ 1836357 h 3381828"/>
                  <a:gd name="connsiteX3" fmla="*/ 278490 w 1884205"/>
                  <a:gd name="connsiteY3" fmla="*/ 3381828 h 3381828"/>
                  <a:gd name="connsiteX4" fmla="*/ 0 w 1884205"/>
                  <a:gd name="connsiteY4" fmla="*/ 3103337 h 3381828"/>
                  <a:gd name="connsiteX5" fmla="*/ 1412423 w 1884205"/>
                  <a:gd name="connsiteY5" fmla="*/ 1690912 h 3381828"/>
                  <a:gd name="connsiteX6" fmla="*/ 1 w 1884205"/>
                  <a:gd name="connsiteY6" fmla="*/ 278491 h 3381828"/>
                  <a:gd name="connsiteX7" fmla="*/ 278491 w 1884205"/>
                  <a:gd name="connsiteY7" fmla="*/ 0 h 3381828"/>
                  <a:gd name="connsiteX0" fmla="*/ 1412423 w 1884205"/>
                  <a:gd name="connsiteY0" fmla="*/ 1690912 h 3381828"/>
                  <a:gd name="connsiteX1" fmla="*/ 1 w 1884205"/>
                  <a:gd name="connsiteY1" fmla="*/ 278491 h 3381828"/>
                  <a:gd name="connsiteX2" fmla="*/ 278491 w 1884205"/>
                  <a:gd name="connsiteY2" fmla="*/ 0 h 3381828"/>
                  <a:gd name="connsiteX3" fmla="*/ 1823961 w 1884205"/>
                  <a:gd name="connsiteY3" fmla="*/ 1545469 h 3381828"/>
                  <a:gd name="connsiteX4" fmla="*/ 1823961 w 1884205"/>
                  <a:gd name="connsiteY4" fmla="*/ 1836357 h 3381828"/>
                  <a:gd name="connsiteX5" fmla="*/ 278490 w 1884205"/>
                  <a:gd name="connsiteY5" fmla="*/ 3381828 h 3381828"/>
                  <a:gd name="connsiteX6" fmla="*/ 0 w 1884205"/>
                  <a:gd name="connsiteY6" fmla="*/ 3103337 h 3381828"/>
                  <a:gd name="connsiteX7" fmla="*/ 1503863 w 1884205"/>
                  <a:gd name="connsiteY7" fmla="*/ 1782352 h 3381828"/>
                  <a:gd name="connsiteX0" fmla="*/ 1412423 w 1884205"/>
                  <a:gd name="connsiteY0" fmla="*/ 1690912 h 3381828"/>
                  <a:gd name="connsiteX1" fmla="*/ 1 w 1884205"/>
                  <a:gd name="connsiteY1" fmla="*/ 278491 h 3381828"/>
                  <a:gd name="connsiteX2" fmla="*/ 278491 w 1884205"/>
                  <a:gd name="connsiteY2" fmla="*/ 0 h 3381828"/>
                  <a:gd name="connsiteX3" fmla="*/ 1823961 w 1884205"/>
                  <a:gd name="connsiteY3" fmla="*/ 1545469 h 3381828"/>
                  <a:gd name="connsiteX4" fmla="*/ 1823961 w 1884205"/>
                  <a:gd name="connsiteY4" fmla="*/ 1836357 h 3381828"/>
                  <a:gd name="connsiteX5" fmla="*/ 278490 w 1884205"/>
                  <a:gd name="connsiteY5" fmla="*/ 3381828 h 3381828"/>
                  <a:gd name="connsiteX6" fmla="*/ 0 w 1884205"/>
                  <a:gd name="connsiteY6" fmla="*/ 3103337 h 3381828"/>
                  <a:gd name="connsiteX0" fmla="*/ 1 w 1884205"/>
                  <a:gd name="connsiteY0" fmla="*/ 278491 h 3381828"/>
                  <a:gd name="connsiteX1" fmla="*/ 278491 w 1884205"/>
                  <a:gd name="connsiteY1" fmla="*/ 0 h 3381828"/>
                  <a:gd name="connsiteX2" fmla="*/ 1823961 w 1884205"/>
                  <a:gd name="connsiteY2" fmla="*/ 1545469 h 3381828"/>
                  <a:gd name="connsiteX3" fmla="*/ 1823961 w 1884205"/>
                  <a:gd name="connsiteY3" fmla="*/ 1836357 h 3381828"/>
                  <a:gd name="connsiteX4" fmla="*/ 278490 w 1884205"/>
                  <a:gd name="connsiteY4" fmla="*/ 3381828 h 3381828"/>
                  <a:gd name="connsiteX5" fmla="*/ 0 w 1884205"/>
                  <a:gd name="connsiteY5" fmla="*/ 3103337 h 3381828"/>
                  <a:gd name="connsiteX0" fmla="*/ 0 w 1884204"/>
                  <a:gd name="connsiteY0" fmla="*/ 278491 h 3381828"/>
                  <a:gd name="connsiteX1" fmla="*/ 278490 w 1884204"/>
                  <a:gd name="connsiteY1" fmla="*/ 0 h 3381828"/>
                  <a:gd name="connsiteX2" fmla="*/ 1823960 w 1884204"/>
                  <a:gd name="connsiteY2" fmla="*/ 1545469 h 3381828"/>
                  <a:gd name="connsiteX3" fmla="*/ 1823960 w 1884204"/>
                  <a:gd name="connsiteY3" fmla="*/ 1836357 h 3381828"/>
                  <a:gd name="connsiteX4" fmla="*/ 278489 w 1884204"/>
                  <a:gd name="connsiteY4" fmla="*/ 3381828 h 3381828"/>
                  <a:gd name="connsiteX0" fmla="*/ 1 w 1605715"/>
                  <a:gd name="connsiteY0" fmla="*/ 0 h 3381828"/>
                  <a:gd name="connsiteX1" fmla="*/ 1545471 w 1605715"/>
                  <a:gd name="connsiteY1" fmla="*/ 1545469 h 3381828"/>
                  <a:gd name="connsiteX2" fmla="*/ 1545471 w 1605715"/>
                  <a:gd name="connsiteY2" fmla="*/ 1836357 h 3381828"/>
                  <a:gd name="connsiteX3" fmla="*/ 0 w 1605715"/>
                  <a:gd name="connsiteY3" fmla="*/ 3381828 h 3381828"/>
                </a:gdLst>
                <a:ahLst/>
                <a:cxnLst>
                  <a:cxn ang="0">
                    <a:pos x="connsiteX0" y="connsiteY0"/>
                  </a:cxn>
                  <a:cxn ang="0">
                    <a:pos x="connsiteX1" y="connsiteY1"/>
                  </a:cxn>
                  <a:cxn ang="0">
                    <a:pos x="connsiteX2" y="connsiteY2"/>
                  </a:cxn>
                  <a:cxn ang="0">
                    <a:pos x="connsiteX3" y="connsiteY3"/>
                  </a:cxn>
                </a:cxnLst>
                <a:rect l="l" t="t" r="r" b="b"/>
                <a:pathLst>
                  <a:path w="1605715" h="3381828">
                    <a:moveTo>
                      <a:pt x="1" y="0"/>
                    </a:moveTo>
                    <a:lnTo>
                      <a:pt x="1545471" y="1545469"/>
                    </a:lnTo>
                    <a:cubicBezTo>
                      <a:pt x="1625797" y="1625796"/>
                      <a:pt x="1625797" y="1756031"/>
                      <a:pt x="1545471" y="1836357"/>
                    </a:cubicBezTo>
                    <a:lnTo>
                      <a:pt x="0" y="3381828"/>
                    </a:lnTo>
                  </a:path>
                </a:pathLst>
              </a:custGeom>
              <a:no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58" name="Freeform: Shape 93">
              <a:extLst>
                <a:ext uri="{FF2B5EF4-FFF2-40B4-BE49-F238E27FC236}">
                  <a16:creationId xmlns:a16="http://schemas.microsoft.com/office/drawing/2014/main" id="{CC3A934F-3C5D-8842-BEC6-8FBF52A5AD63}"/>
                </a:ext>
              </a:extLst>
            </p:cNvPr>
            <p:cNvSpPr/>
            <p:nvPr/>
          </p:nvSpPr>
          <p:spPr bwMode="auto">
            <a:xfrm>
              <a:off x="5224243" y="5363166"/>
              <a:ext cx="53954" cy="53954"/>
            </a:xfrm>
            <a:custGeom>
              <a:avLst/>
              <a:gdLst>
                <a:gd name="connsiteX0" fmla="*/ 250371 w 500742"/>
                <a:gd name="connsiteY0" fmla="*/ 0 h 500742"/>
                <a:gd name="connsiteX1" fmla="*/ 500742 w 500742"/>
                <a:gd name="connsiteY1" fmla="*/ 250371 h 500742"/>
                <a:gd name="connsiteX2" fmla="*/ 250371 w 500742"/>
                <a:gd name="connsiteY2" fmla="*/ 500742 h 500742"/>
                <a:gd name="connsiteX3" fmla="*/ 0 w 500742"/>
                <a:gd name="connsiteY3" fmla="*/ 250371 h 500742"/>
                <a:gd name="connsiteX4" fmla="*/ 250371 w 500742"/>
                <a:gd name="connsiteY4" fmla="*/ 0 h 500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742" h="500742">
                  <a:moveTo>
                    <a:pt x="250371" y="0"/>
                  </a:moveTo>
                  <a:cubicBezTo>
                    <a:pt x="388647" y="0"/>
                    <a:pt x="500742" y="112095"/>
                    <a:pt x="500742" y="250371"/>
                  </a:cubicBezTo>
                  <a:cubicBezTo>
                    <a:pt x="500742" y="388647"/>
                    <a:pt x="388647" y="500742"/>
                    <a:pt x="250371" y="500742"/>
                  </a:cubicBezTo>
                  <a:cubicBezTo>
                    <a:pt x="112095" y="500742"/>
                    <a:pt x="0" y="388647"/>
                    <a:pt x="0" y="250371"/>
                  </a:cubicBezTo>
                  <a:cubicBezTo>
                    <a:pt x="0" y="112095"/>
                    <a:pt x="112095" y="0"/>
                    <a:pt x="250371" y="0"/>
                  </a:cubicBezTo>
                  <a:close/>
                </a:path>
              </a:pathLst>
            </a:custGeom>
            <a:no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9" name="Freeform: Shape 94">
              <a:extLst>
                <a:ext uri="{FF2B5EF4-FFF2-40B4-BE49-F238E27FC236}">
                  <a16:creationId xmlns:a16="http://schemas.microsoft.com/office/drawing/2014/main" id="{96BCA544-BFB5-964F-9178-FC7601A0F0EE}"/>
                </a:ext>
              </a:extLst>
            </p:cNvPr>
            <p:cNvSpPr/>
            <p:nvPr/>
          </p:nvSpPr>
          <p:spPr bwMode="auto">
            <a:xfrm>
              <a:off x="5332151" y="5363166"/>
              <a:ext cx="53954" cy="53954"/>
            </a:xfrm>
            <a:custGeom>
              <a:avLst/>
              <a:gdLst>
                <a:gd name="connsiteX0" fmla="*/ 250371 w 500742"/>
                <a:gd name="connsiteY0" fmla="*/ 0 h 500742"/>
                <a:gd name="connsiteX1" fmla="*/ 500742 w 500742"/>
                <a:gd name="connsiteY1" fmla="*/ 250371 h 500742"/>
                <a:gd name="connsiteX2" fmla="*/ 250371 w 500742"/>
                <a:gd name="connsiteY2" fmla="*/ 500742 h 500742"/>
                <a:gd name="connsiteX3" fmla="*/ 0 w 500742"/>
                <a:gd name="connsiteY3" fmla="*/ 250371 h 500742"/>
                <a:gd name="connsiteX4" fmla="*/ 250371 w 500742"/>
                <a:gd name="connsiteY4" fmla="*/ 0 h 500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742" h="500742">
                  <a:moveTo>
                    <a:pt x="250371" y="0"/>
                  </a:moveTo>
                  <a:cubicBezTo>
                    <a:pt x="388647" y="0"/>
                    <a:pt x="500742" y="112095"/>
                    <a:pt x="500742" y="250371"/>
                  </a:cubicBezTo>
                  <a:cubicBezTo>
                    <a:pt x="500742" y="388647"/>
                    <a:pt x="388647" y="500742"/>
                    <a:pt x="250371" y="500742"/>
                  </a:cubicBezTo>
                  <a:cubicBezTo>
                    <a:pt x="112095" y="500742"/>
                    <a:pt x="0" y="388647"/>
                    <a:pt x="0" y="250371"/>
                  </a:cubicBezTo>
                  <a:cubicBezTo>
                    <a:pt x="0" y="112095"/>
                    <a:pt x="112095" y="0"/>
                    <a:pt x="250371" y="0"/>
                  </a:cubicBezTo>
                  <a:close/>
                </a:path>
              </a:pathLst>
            </a:custGeom>
            <a:no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63" name="Group 262"/>
          <p:cNvGrpSpPr/>
          <p:nvPr/>
        </p:nvGrpSpPr>
        <p:grpSpPr>
          <a:xfrm>
            <a:off x="7446100" y="2810493"/>
            <a:ext cx="369988" cy="274261"/>
            <a:chOff x="-2575176" y="-1203590"/>
            <a:chExt cx="3082012" cy="2284628"/>
          </a:xfrm>
          <a:solidFill>
            <a:schemeClr val="tx2"/>
          </a:solidFill>
        </p:grpSpPr>
        <p:sp>
          <p:nvSpPr>
            <p:cNvPr id="264" name="Freeform 42"/>
            <p:cNvSpPr>
              <a:spLocks/>
            </p:cNvSpPr>
            <p:nvPr/>
          </p:nvSpPr>
          <p:spPr bwMode="auto">
            <a:xfrm>
              <a:off x="-2542324" y="188092"/>
              <a:ext cx="462897" cy="621177"/>
            </a:xfrm>
            <a:custGeom>
              <a:avLst/>
              <a:gdLst>
                <a:gd name="T0" fmla="*/ 363 w 2335"/>
                <a:gd name="T1" fmla="*/ 2397 h 3120"/>
                <a:gd name="T2" fmla="*/ 250 w 2335"/>
                <a:gd name="T3" fmla="*/ 2251 h 3120"/>
                <a:gd name="T4" fmla="*/ 168 w 2335"/>
                <a:gd name="T5" fmla="*/ 2133 h 3120"/>
                <a:gd name="T6" fmla="*/ 122 w 2335"/>
                <a:gd name="T7" fmla="*/ 2060 h 3120"/>
                <a:gd name="T8" fmla="*/ 40 w 2335"/>
                <a:gd name="T9" fmla="*/ 1892 h 3120"/>
                <a:gd name="T10" fmla="*/ 5 w 2335"/>
                <a:gd name="T11" fmla="*/ 1733 h 3120"/>
                <a:gd name="T12" fmla="*/ 3 w 2335"/>
                <a:gd name="T13" fmla="*/ 1613 h 3120"/>
                <a:gd name="T14" fmla="*/ 20 w 2335"/>
                <a:gd name="T15" fmla="*/ 1485 h 3120"/>
                <a:gd name="T16" fmla="*/ 63 w 2335"/>
                <a:gd name="T17" fmla="*/ 1347 h 3120"/>
                <a:gd name="T18" fmla="*/ 136 w 2335"/>
                <a:gd name="T19" fmla="*/ 1200 h 3120"/>
                <a:gd name="T20" fmla="*/ 264 w 2335"/>
                <a:gd name="T21" fmla="*/ 1014 h 3120"/>
                <a:gd name="T22" fmla="*/ 411 w 2335"/>
                <a:gd name="T23" fmla="*/ 815 h 3120"/>
                <a:gd name="T24" fmla="*/ 625 w 2335"/>
                <a:gd name="T25" fmla="*/ 551 h 3120"/>
                <a:gd name="T26" fmla="*/ 1110 w 2335"/>
                <a:gd name="T27" fmla="*/ 0 h 3120"/>
                <a:gd name="T28" fmla="*/ 1021 w 2335"/>
                <a:gd name="T29" fmla="*/ 632 h 3120"/>
                <a:gd name="T30" fmla="*/ 993 w 2335"/>
                <a:gd name="T31" fmla="*/ 666 h 3120"/>
                <a:gd name="T32" fmla="*/ 940 w 2335"/>
                <a:gd name="T33" fmla="*/ 730 h 3120"/>
                <a:gd name="T34" fmla="*/ 868 w 2335"/>
                <a:gd name="T35" fmla="*/ 815 h 3120"/>
                <a:gd name="T36" fmla="*/ 691 w 2335"/>
                <a:gd name="T37" fmla="*/ 1029 h 3120"/>
                <a:gd name="T38" fmla="*/ 507 w 2335"/>
                <a:gd name="T39" fmla="*/ 1258 h 3120"/>
                <a:gd name="T40" fmla="*/ 412 w 2335"/>
                <a:gd name="T41" fmla="*/ 1397 h 3120"/>
                <a:gd name="T42" fmla="*/ 370 w 2335"/>
                <a:gd name="T43" fmla="*/ 1498 h 3120"/>
                <a:gd name="T44" fmla="*/ 350 w 2335"/>
                <a:gd name="T45" fmla="*/ 1587 h 3120"/>
                <a:gd name="T46" fmla="*/ 358 w 2335"/>
                <a:gd name="T47" fmla="*/ 1709 h 3120"/>
                <a:gd name="T48" fmla="*/ 390 w 2335"/>
                <a:gd name="T49" fmla="*/ 1792 h 3120"/>
                <a:gd name="T50" fmla="*/ 401 w 2335"/>
                <a:gd name="T51" fmla="*/ 1809 h 3120"/>
                <a:gd name="T52" fmla="*/ 404 w 2335"/>
                <a:gd name="T53" fmla="*/ 1813 h 3120"/>
                <a:gd name="T54" fmla="*/ 418 w 2335"/>
                <a:gd name="T55" fmla="*/ 1833 h 3120"/>
                <a:gd name="T56" fmla="*/ 460 w 2335"/>
                <a:gd name="T57" fmla="*/ 1895 h 3120"/>
                <a:gd name="T58" fmla="*/ 555 w 2335"/>
                <a:gd name="T59" fmla="*/ 2020 h 3120"/>
                <a:gd name="T60" fmla="*/ 684 w 2335"/>
                <a:gd name="T61" fmla="*/ 2179 h 3120"/>
                <a:gd name="T62" fmla="*/ 839 w 2335"/>
                <a:gd name="T63" fmla="*/ 2347 h 3120"/>
                <a:gd name="T64" fmla="*/ 1011 w 2335"/>
                <a:gd name="T65" fmla="*/ 2505 h 3120"/>
                <a:gd name="T66" fmla="*/ 1192 w 2335"/>
                <a:gd name="T67" fmla="*/ 2631 h 3120"/>
                <a:gd name="T68" fmla="*/ 1329 w 2335"/>
                <a:gd name="T69" fmla="*/ 2693 h 3120"/>
                <a:gd name="T70" fmla="*/ 1418 w 2335"/>
                <a:gd name="T71" fmla="*/ 2712 h 3120"/>
                <a:gd name="T72" fmla="*/ 1581 w 2335"/>
                <a:gd name="T73" fmla="*/ 2713 h 3120"/>
                <a:gd name="T74" fmla="*/ 1680 w 2335"/>
                <a:gd name="T75" fmla="*/ 2691 h 3120"/>
                <a:gd name="T76" fmla="*/ 1771 w 2335"/>
                <a:gd name="T77" fmla="*/ 2642 h 3120"/>
                <a:gd name="T78" fmla="*/ 1875 w 2335"/>
                <a:gd name="T79" fmla="*/ 2556 h 3120"/>
                <a:gd name="T80" fmla="*/ 2029 w 2335"/>
                <a:gd name="T81" fmla="*/ 2386 h 3120"/>
                <a:gd name="T82" fmla="*/ 2173 w 2335"/>
                <a:gd name="T83" fmla="*/ 2220 h 3120"/>
                <a:gd name="T84" fmla="*/ 2241 w 2335"/>
                <a:gd name="T85" fmla="*/ 2559 h 3120"/>
                <a:gd name="T86" fmla="*/ 2212 w 2335"/>
                <a:gd name="T87" fmla="*/ 2604 h 3120"/>
                <a:gd name="T88" fmla="*/ 2146 w 2335"/>
                <a:gd name="T89" fmla="*/ 2704 h 3120"/>
                <a:gd name="T90" fmla="*/ 2018 w 2335"/>
                <a:gd name="T91" fmla="*/ 2865 h 3120"/>
                <a:gd name="T92" fmla="*/ 1842 w 2335"/>
                <a:gd name="T93" fmla="*/ 3013 h 3120"/>
                <a:gd name="T94" fmla="*/ 1737 w 2335"/>
                <a:gd name="T95" fmla="*/ 3069 h 3120"/>
                <a:gd name="T96" fmla="*/ 1634 w 2335"/>
                <a:gd name="T97" fmla="*/ 3107 h 3120"/>
                <a:gd name="T98" fmla="*/ 1540 w 2335"/>
                <a:gd name="T99" fmla="*/ 3119 h 3120"/>
                <a:gd name="T100" fmla="*/ 1404 w 2335"/>
                <a:gd name="T101" fmla="*/ 3115 h 3120"/>
                <a:gd name="T102" fmla="*/ 1285 w 2335"/>
                <a:gd name="T103" fmla="*/ 3093 h 3120"/>
                <a:gd name="T104" fmla="*/ 1162 w 2335"/>
                <a:gd name="T105" fmla="*/ 3053 h 3120"/>
                <a:gd name="T106" fmla="*/ 1038 w 2335"/>
                <a:gd name="T107" fmla="*/ 2997 h 3120"/>
                <a:gd name="T108" fmla="*/ 912 w 2335"/>
                <a:gd name="T109" fmla="*/ 2922 h 3120"/>
                <a:gd name="T110" fmla="*/ 784 w 2335"/>
                <a:gd name="T111" fmla="*/ 2830 h 3120"/>
                <a:gd name="T112" fmla="*/ 656 w 2335"/>
                <a:gd name="T113" fmla="*/ 2721 h 3120"/>
                <a:gd name="T114" fmla="*/ 528 w 2335"/>
                <a:gd name="T115" fmla="*/ 2593 h 3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335" h="3120">
                  <a:moveTo>
                    <a:pt x="496" y="2559"/>
                  </a:moveTo>
                  <a:lnTo>
                    <a:pt x="427" y="2478"/>
                  </a:lnTo>
                  <a:lnTo>
                    <a:pt x="395" y="2437"/>
                  </a:lnTo>
                  <a:lnTo>
                    <a:pt x="363" y="2397"/>
                  </a:lnTo>
                  <a:lnTo>
                    <a:pt x="333" y="2359"/>
                  </a:lnTo>
                  <a:lnTo>
                    <a:pt x="304" y="2322"/>
                  </a:lnTo>
                  <a:lnTo>
                    <a:pt x="276" y="2286"/>
                  </a:lnTo>
                  <a:lnTo>
                    <a:pt x="250" y="2251"/>
                  </a:lnTo>
                  <a:lnTo>
                    <a:pt x="227" y="2218"/>
                  </a:lnTo>
                  <a:lnTo>
                    <a:pt x="205" y="2188"/>
                  </a:lnTo>
                  <a:lnTo>
                    <a:pt x="185" y="2159"/>
                  </a:lnTo>
                  <a:lnTo>
                    <a:pt x="168" y="2133"/>
                  </a:lnTo>
                  <a:lnTo>
                    <a:pt x="152" y="2111"/>
                  </a:lnTo>
                  <a:lnTo>
                    <a:pt x="140" y="2090"/>
                  </a:lnTo>
                  <a:lnTo>
                    <a:pt x="130" y="2074"/>
                  </a:lnTo>
                  <a:lnTo>
                    <a:pt x="122" y="2060"/>
                  </a:lnTo>
                  <a:lnTo>
                    <a:pt x="100" y="2023"/>
                  </a:lnTo>
                  <a:lnTo>
                    <a:pt x="77" y="1983"/>
                  </a:lnTo>
                  <a:lnTo>
                    <a:pt x="57" y="1939"/>
                  </a:lnTo>
                  <a:lnTo>
                    <a:pt x="40" y="1892"/>
                  </a:lnTo>
                  <a:lnTo>
                    <a:pt x="24" y="1842"/>
                  </a:lnTo>
                  <a:lnTo>
                    <a:pt x="13" y="1789"/>
                  </a:lnTo>
                  <a:lnTo>
                    <a:pt x="9" y="1762"/>
                  </a:lnTo>
                  <a:lnTo>
                    <a:pt x="5" y="1733"/>
                  </a:lnTo>
                  <a:lnTo>
                    <a:pt x="3" y="1704"/>
                  </a:lnTo>
                  <a:lnTo>
                    <a:pt x="1" y="1675"/>
                  </a:lnTo>
                  <a:lnTo>
                    <a:pt x="0" y="1644"/>
                  </a:lnTo>
                  <a:lnTo>
                    <a:pt x="3" y="1613"/>
                  </a:lnTo>
                  <a:lnTo>
                    <a:pt x="5" y="1582"/>
                  </a:lnTo>
                  <a:lnTo>
                    <a:pt x="9" y="1549"/>
                  </a:lnTo>
                  <a:lnTo>
                    <a:pt x="14" y="1518"/>
                  </a:lnTo>
                  <a:lnTo>
                    <a:pt x="20" y="1485"/>
                  </a:lnTo>
                  <a:lnTo>
                    <a:pt x="28" y="1451"/>
                  </a:lnTo>
                  <a:lnTo>
                    <a:pt x="39" y="1417"/>
                  </a:lnTo>
                  <a:lnTo>
                    <a:pt x="50" y="1382"/>
                  </a:lnTo>
                  <a:lnTo>
                    <a:pt x="63" y="1347"/>
                  </a:lnTo>
                  <a:lnTo>
                    <a:pt x="79" y="1310"/>
                  </a:lnTo>
                  <a:lnTo>
                    <a:pt x="95" y="1274"/>
                  </a:lnTo>
                  <a:lnTo>
                    <a:pt x="115" y="1237"/>
                  </a:lnTo>
                  <a:lnTo>
                    <a:pt x="136" y="1200"/>
                  </a:lnTo>
                  <a:lnTo>
                    <a:pt x="158" y="1163"/>
                  </a:lnTo>
                  <a:lnTo>
                    <a:pt x="184" y="1125"/>
                  </a:lnTo>
                  <a:lnTo>
                    <a:pt x="224" y="1068"/>
                  </a:lnTo>
                  <a:lnTo>
                    <a:pt x="264" y="1014"/>
                  </a:lnTo>
                  <a:lnTo>
                    <a:pt x="302" y="961"/>
                  </a:lnTo>
                  <a:lnTo>
                    <a:pt x="339" y="911"/>
                  </a:lnTo>
                  <a:lnTo>
                    <a:pt x="375" y="861"/>
                  </a:lnTo>
                  <a:lnTo>
                    <a:pt x="411" y="815"/>
                  </a:lnTo>
                  <a:lnTo>
                    <a:pt x="447" y="769"/>
                  </a:lnTo>
                  <a:lnTo>
                    <a:pt x="483" y="723"/>
                  </a:lnTo>
                  <a:lnTo>
                    <a:pt x="554" y="637"/>
                  </a:lnTo>
                  <a:lnTo>
                    <a:pt x="625" y="551"/>
                  </a:lnTo>
                  <a:lnTo>
                    <a:pt x="699" y="465"/>
                  </a:lnTo>
                  <a:lnTo>
                    <a:pt x="738" y="422"/>
                  </a:lnTo>
                  <a:lnTo>
                    <a:pt x="776" y="377"/>
                  </a:lnTo>
                  <a:lnTo>
                    <a:pt x="1110" y="0"/>
                  </a:lnTo>
                  <a:lnTo>
                    <a:pt x="1277" y="433"/>
                  </a:lnTo>
                  <a:lnTo>
                    <a:pt x="1026" y="627"/>
                  </a:lnTo>
                  <a:lnTo>
                    <a:pt x="1025" y="628"/>
                  </a:lnTo>
                  <a:lnTo>
                    <a:pt x="1021" y="632"/>
                  </a:lnTo>
                  <a:lnTo>
                    <a:pt x="1017" y="637"/>
                  </a:lnTo>
                  <a:lnTo>
                    <a:pt x="1011" y="645"/>
                  </a:lnTo>
                  <a:lnTo>
                    <a:pt x="1003" y="654"/>
                  </a:lnTo>
                  <a:lnTo>
                    <a:pt x="993" y="666"/>
                  </a:lnTo>
                  <a:lnTo>
                    <a:pt x="981" y="679"/>
                  </a:lnTo>
                  <a:lnTo>
                    <a:pt x="969" y="695"/>
                  </a:lnTo>
                  <a:lnTo>
                    <a:pt x="954" y="711"/>
                  </a:lnTo>
                  <a:lnTo>
                    <a:pt x="940" y="730"/>
                  </a:lnTo>
                  <a:lnTo>
                    <a:pt x="923" y="749"/>
                  </a:lnTo>
                  <a:lnTo>
                    <a:pt x="906" y="770"/>
                  </a:lnTo>
                  <a:lnTo>
                    <a:pt x="887" y="792"/>
                  </a:lnTo>
                  <a:lnTo>
                    <a:pt x="868" y="815"/>
                  </a:lnTo>
                  <a:lnTo>
                    <a:pt x="827" y="864"/>
                  </a:lnTo>
                  <a:lnTo>
                    <a:pt x="783" y="917"/>
                  </a:lnTo>
                  <a:lnTo>
                    <a:pt x="738" y="973"/>
                  </a:lnTo>
                  <a:lnTo>
                    <a:pt x="691" y="1029"/>
                  </a:lnTo>
                  <a:lnTo>
                    <a:pt x="645" y="1087"/>
                  </a:lnTo>
                  <a:lnTo>
                    <a:pt x="597" y="1145"/>
                  </a:lnTo>
                  <a:lnTo>
                    <a:pt x="552" y="1202"/>
                  </a:lnTo>
                  <a:lnTo>
                    <a:pt x="507" y="1258"/>
                  </a:lnTo>
                  <a:lnTo>
                    <a:pt x="465" y="1313"/>
                  </a:lnTo>
                  <a:lnTo>
                    <a:pt x="445" y="1341"/>
                  </a:lnTo>
                  <a:lnTo>
                    <a:pt x="428" y="1369"/>
                  </a:lnTo>
                  <a:lnTo>
                    <a:pt x="412" y="1397"/>
                  </a:lnTo>
                  <a:lnTo>
                    <a:pt x="399" y="1423"/>
                  </a:lnTo>
                  <a:lnTo>
                    <a:pt x="388" y="1448"/>
                  </a:lnTo>
                  <a:lnTo>
                    <a:pt x="378" y="1474"/>
                  </a:lnTo>
                  <a:lnTo>
                    <a:pt x="370" y="1498"/>
                  </a:lnTo>
                  <a:lnTo>
                    <a:pt x="363" y="1522"/>
                  </a:lnTo>
                  <a:lnTo>
                    <a:pt x="358" y="1544"/>
                  </a:lnTo>
                  <a:lnTo>
                    <a:pt x="354" y="1566"/>
                  </a:lnTo>
                  <a:lnTo>
                    <a:pt x="350" y="1587"/>
                  </a:lnTo>
                  <a:lnTo>
                    <a:pt x="349" y="1607"/>
                  </a:lnTo>
                  <a:lnTo>
                    <a:pt x="348" y="1644"/>
                  </a:lnTo>
                  <a:lnTo>
                    <a:pt x="351" y="1678"/>
                  </a:lnTo>
                  <a:lnTo>
                    <a:pt x="358" y="1709"/>
                  </a:lnTo>
                  <a:lnTo>
                    <a:pt x="365" y="1735"/>
                  </a:lnTo>
                  <a:lnTo>
                    <a:pt x="373" y="1758"/>
                  </a:lnTo>
                  <a:lnTo>
                    <a:pt x="381" y="1777"/>
                  </a:lnTo>
                  <a:lnTo>
                    <a:pt x="390" y="1792"/>
                  </a:lnTo>
                  <a:lnTo>
                    <a:pt x="393" y="1798"/>
                  </a:lnTo>
                  <a:lnTo>
                    <a:pt x="396" y="1802"/>
                  </a:lnTo>
                  <a:lnTo>
                    <a:pt x="399" y="1806"/>
                  </a:lnTo>
                  <a:lnTo>
                    <a:pt x="401" y="1809"/>
                  </a:lnTo>
                  <a:lnTo>
                    <a:pt x="402" y="1810"/>
                  </a:lnTo>
                  <a:lnTo>
                    <a:pt x="402" y="1811"/>
                  </a:lnTo>
                  <a:lnTo>
                    <a:pt x="403" y="1811"/>
                  </a:lnTo>
                  <a:lnTo>
                    <a:pt x="404" y="1813"/>
                  </a:lnTo>
                  <a:lnTo>
                    <a:pt x="406" y="1816"/>
                  </a:lnTo>
                  <a:lnTo>
                    <a:pt x="409" y="1821"/>
                  </a:lnTo>
                  <a:lnTo>
                    <a:pt x="413" y="1827"/>
                  </a:lnTo>
                  <a:lnTo>
                    <a:pt x="418" y="1833"/>
                  </a:lnTo>
                  <a:lnTo>
                    <a:pt x="423" y="1841"/>
                  </a:lnTo>
                  <a:lnTo>
                    <a:pt x="429" y="1849"/>
                  </a:lnTo>
                  <a:lnTo>
                    <a:pt x="443" y="1870"/>
                  </a:lnTo>
                  <a:lnTo>
                    <a:pt x="460" y="1895"/>
                  </a:lnTo>
                  <a:lnTo>
                    <a:pt x="480" y="1921"/>
                  </a:lnTo>
                  <a:lnTo>
                    <a:pt x="502" y="1952"/>
                  </a:lnTo>
                  <a:lnTo>
                    <a:pt x="528" y="1985"/>
                  </a:lnTo>
                  <a:lnTo>
                    <a:pt x="555" y="2020"/>
                  </a:lnTo>
                  <a:lnTo>
                    <a:pt x="584" y="2058"/>
                  </a:lnTo>
                  <a:lnTo>
                    <a:pt x="616" y="2096"/>
                  </a:lnTo>
                  <a:lnTo>
                    <a:pt x="649" y="2138"/>
                  </a:lnTo>
                  <a:lnTo>
                    <a:pt x="684" y="2179"/>
                  </a:lnTo>
                  <a:lnTo>
                    <a:pt x="720" y="2220"/>
                  </a:lnTo>
                  <a:lnTo>
                    <a:pt x="758" y="2263"/>
                  </a:lnTo>
                  <a:lnTo>
                    <a:pt x="797" y="2305"/>
                  </a:lnTo>
                  <a:lnTo>
                    <a:pt x="839" y="2347"/>
                  </a:lnTo>
                  <a:lnTo>
                    <a:pt x="880" y="2388"/>
                  </a:lnTo>
                  <a:lnTo>
                    <a:pt x="922" y="2429"/>
                  </a:lnTo>
                  <a:lnTo>
                    <a:pt x="967" y="2468"/>
                  </a:lnTo>
                  <a:lnTo>
                    <a:pt x="1011" y="2505"/>
                  </a:lnTo>
                  <a:lnTo>
                    <a:pt x="1055" y="2540"/>
                  </a:lnTo>
                  <a:lnTo>
                    <a:pt x="1101" y="2573"/>
                  </a:lnTo>
                  <a:lnTo>
                    <a:pt x="1146" y="2604"/>
                  </a:lnTo>
                  <a:lnTo>
                    <a:pt x="1192" y="2631"/>
                  </a:lnTo>
                  <a:lnTo>
                    <a:pt x="1237" y="2656"/>
                  </a:lnTo>
                  <a:lnTo>
                    <a:pt x="1284" y="2676"/>
                  </a:lnTo>
                  <a:lnTo>
                    <a:pt x="1306" y="2685"/>
                  </a:lnTo>
                  <a:lnTo>
                    <a:pt x="1329" y="2693"/>
                  </a:lnTo>
                  <a:lnTo>
                    <a:pt x="1351" y="2699"/>
                  </a:lnTo>
                  <a:lnTo>
                    <a:pt x="1373" y="2704"/>
                  </a:lnTo>
                  <a:lnTo>
                    <a:pt x="1396" y="2709"/>
                  </a:lnTo>
                  <a:lnTo>
                    <a:pt x="1418" y="2712"/>
                  </a:lnTo>
                  <a:lnTo>
                    <a:pt x="1441" y="2714"/>
                  </a:lnTo>
                  <a:lnTo>
                    <a:pt x="1462" y="2714"/>
                  </a:lnTo>
                  <a:lnTo>
                    <a:pt x="1555" y="2714"/>
                  </a:lnTo>
                  <a:lnTo>
                    <a:pt x="1581" y="2713"/>
                  </a:lnTo>
                  <a:lnTo>
                    <a:pt x="1607" y="2710"/>
                  </a:lnTo>
                  <a:lnTo>
                    <a:pt x="1632" y="2706"/>
                  </a:lnTo>
                  <a:lnTo>
                    <a:pt x="1656" y="2699"/>
                  </a:lnTo>
                  <a:lnTo>
                    <a:pt x="1680" y="2691"/>
                  </a:lnTo>
                  <a:lnTo>
                    <a:pt x="1704" y="2681"/>
                  </a:lnTo>
                  <a:lnTo>
                    <a:pt x="1727" y="2669"/>
                  </a:lnTo>
                  <a:lnTo>
                    <a:pt x="1749" y="2657"/>
                  </a:lnTo>
                  <a:lnTo>
                    <a:pt x="1771" y="2642"/>
                  </a:lnTo>
                  <a:lnTo>
                    <a:pt x="1793" y="2628"/>
                  </a:lnTo>
                  <a:lnTo>
                    <a:pt x="1814" y="2611"/>
                  </a:lnTo>
                  <a:lnTo>
                    <a:pt x="1835" y="2594"/>
                  </a:lnTo>
                  <a:lnTo>
                    <a:pt x="1875" y="2556"/>
                  </a:lnTo>
                  <a:lnTo>
                    <a:pt x="1915" y="2516"/>
                  </a:lnTo>
                  <a:lnTo>
                    <a:pt x="1954" y="2473"/>
                  </a:lnTo>
                  <a:lnTo>
                    <a:pt x="1992" y="2430"/>
                  </a:lnTo>
                  <a:lnTo>
                    <a:pt x="2029" y="2386"/>
                  </a:lnTo>
                  <a:lnTo>
                    <a:pt x="2065" y="2343"/>
                  </a:lnTo>
                  <a:lnTo>
                    <a:pt x="2101" y="2299"/>
                  </a:lnTo>
                  <a:lnTo>
                    <a:pt x="2137" y="2258"/>
                  </a:lnTo>
                  <a:lnTo>
                    <a:pt x="2173" y="2220"/>
                  </a:lnTo>
                  <a:lnTo>
                    <a:pt x="2192" y="2202"/>
                  </a:lnTo>
                  <a:lnTo>
                    <a:pt x="2210" y="2185"/>
                  </a:lnTo>
                  <a:lnTo>
                    <a:pt x="2335" y="2371"/>
                  </a:lnTo>
                  <a:lnTo>
                    <a:pt x="2241" y="2559"/>
                  </a:lnTo>
                  <a:lnTo>
                    <a:pt x="2234" y="2568"/>
                  </a:lnTo>
                  <a:lnTo>
                    <a:pt x="2228" y="2579"/>
                  </a:lnTo>
                  <a:lnTo>
                    <a:pt x="2220" y="2591"/>
                  </a:lnTo>
                  <a:lnTo>
                    <a:pt x="2212" y="2604"/>
                  </a:lnTo>
                  <a:lnTo>
                    <a:pt x="2202" y="2619"/>
                  </a:lnTo>
                  <a:lnTo>
                    <a:pt x="2193" y="2634"/>
                  </a:lnTo>
                  <a:lnTo>
                    <a:pt x="2171" y="2668"/>
                  </a:lnTo>
                  <a:lnTo>
                    <a:pt x="2146" y="2704"/>
                  </a:lnTo>
                  <a:lnTo>
                    <a:pt x="2119" y="2743"/>
                  </a:lnTo>
                  <a:lnTo>
                    <a:pt x="2088" y="2783"/>
                  </a:lnTo>
                  <a:lnTo>
                    <a:pt x="2054" y="2824"/>
                  </a:lnTo>
                  <a:lnTo>
                    <a:pt x="2018" y="2865"/>
                  </a:lnTo>
                  <a:lnTo>
                    <a:pt x="1978" y="2905"/>
                  </a:lnTo>
                  <a:lnTo>
                    <a:pt x="1936" y="2943"/>
                  </a:lnTo>
                  <a:lnTo>
                    <a:pt x="1891" y="2980"/>
                  </a:lnTo>
                  <a:lnTo>
                    <a:pt x="1842" y="3013"/>
                  </a:lnTo>
                  <a:lnTo>
                    <a:pt x="1817" y="3029"/>
                  </a:lnTo>
                  <a:lnTo>
                    <a:pt x="1792" y="3043"/>
                  </a:lnTo>
                  <a:lnTo>
                    <a:pt x="1765" y="3056"/>
                  </a:lnTo>
                  <a:lnTo>
                    <a:pt x="1737" y="3069"/>
                  </a:lnTo>
                  <a:lnTo>
                    <a:pt x="1709" y="3079"/>
                  </a:lnTo>
                  <a:lnTo>
                    <a:pt x="1680" y="3088"/>
                  </a:lnTo>
                  <a:lnTo>
                    <a:pt x="1657" y="3099"/>
                  </a:lnTo>
                  <a:lnTo>
                    <a:pt x="1634" y="3107"/>
                  </a:lnTo>
                  <a:lnTo>
                    <a:pt x="1610" y="3112"/>
                  </a:lnTo>
                  <a:lnTo>
                    <a:pt x="1587" y="3116"/>
                  </a:lnTo>
                  <a:lnTo>
                    <a:pt x="1563" y="3118"/>
                  </a:lnTo>
                  <a:lnTo>
                    <a:pt x="1540" y="3119"/>
                  </a:lnTo>
                  <a:lnTo>
                    <a:pt x="1493" y="3120"/>
                  </a:lnTo>
                  <a:lnTo>
                    <a:pt x="1463" y="3119"/>
                  </a:lnTo>
                  <a:lnTo>
                    <a:pt x="1434" y="3118"/>
                  </a:lnTo>
                  <a:lnTo>
                    <a:pt x="1404" y="3115"/>
                  </a:lnTo>
                  <a:lnTo>
                    <a:pt x="1374" y="3111"/>
                  </a:lnTo>
                  <a:lnTo>
                    <a:pt x="1345" y="3106"/>
                  </a:lnTo>
                  <a:lnTo>
                    <a:pt x="1315" y="3101"/>
                  </a:lnTo>
                  <a:lnTo>
                    <a:pt x="1285" y="3093"/>
                  </a:lnTo>
                  <a:lnTo>
                    <a:pt x="1254" y="3085"/>
                  </a:lnTo>
                  <a:lnTo>
                    <a:pt x="1224" y="3076"/>
                  </a:lnTo>
                  <a:lnTo>
                    <a:pt x="1193" y="3066"/>
                  </a:lnTo>
                  <a:lnTo>
                    <a:pt x="1162" y="3053"/>
                  </a:lnTo>
                  <a:lnTo>
                    <a:pt x="1131" y="3041"/>
                  </a:lnTo>
                  <a:lnTo>
                    <a:pt x="1100" y="3028"/>
                  </a:lnTo>
                  <a:lnTo>
                    <a:pt x="1069" y="3013"/>
                  </a:lnTo>
                  <a:lnTo>
                    <a:pt x="1038" y="2997"/>
                  </a:lnTo>
                  <a:lnTo>
                    <a:pt x="1006" y="2980"/>
                  </a:lnTo>
                  <a:lnTo>
                    <a:pt x="975" y="2962"/>
                  </a:lnTo>
                  <a:lnTo>
                    <a:pt x="943" y="2942"/>
                  </a:lnTo>
                  <a:lnTo>
                    <a:pt x="912" y="2922"/>
                  </a:lnTo>
                  <a:lnTo>
                    <a:pt x="880" y="2901"/>
                  </a:lnTo>
                  <a:lnTo>
                    <a:pt x="848" y="2878"/>
                  </a:lnTo>
                  <a:lnTo>
                    <a:pt x="816" y="2855"/>
                  </a:lnTo>
                  <a:lnTo>
                    <a:pt x="784" y="2830"/>
                  </a:lnTo>
                  <a:lnTo>
                    <a:pt x="752" y="2804"/>
                  </a:lnTo>
                  <a:lnTo>
                    <a:pt x="720" y="2777"/>
                  </a:lnTo>
                  <a:lnTo>
                    <a:pt x="688" y="2749"/>
                  </a:lnTo>
                  <a:lnTo>
                    <a:pt x="656" y="2721"/>
                  </a:lnTo>
                  <a:lnTo>
                    <a:pt x="624" y="2691"/>
                  </a:lnTo>
                  <a:lnTo>
                    <a:pt x="592" y="2659"/>
                  </a:lnTo>
                  <a:lnTo>
                    <a:pt x="560" y="2627"/>
                  </a:lnTo>
                  <a:lnTo>
                    <a:pt x="528" y="2593"/>
                  </a:lnTo>
                  <a:lnTo>
                    <a:pt x="496" y="2559"/>
                  </a:lnTo>
                  <a:lnTo>
                    <a:pt x="496" y="2559"/>
                  </a:lnTo>
                  <a:close/>
                </a:path>
              </a:pathLst>
            </a:custGeom>
            <a:grpFill/>
            <a:ln w="3175">
              <a:solidFill>
                <a:schemeClr val="tx2"/>
              </a:solidFill>
              <a:round/>
              <a:headEnd/>
              <a:tailEnd/>
            </a:ln>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266" name="Freeform 43"/>
            <p:cNvSpPr>
              <a:spLocks/>
            </p:cNvSpPr>
            <p:nvPr/>
          </p:nvSpPr>
          <p:spPr bwMode="auto">
            <a:xfrm>
              <a:off x="-986390" y="340396"/>
              <a:ext cx="477832" cy="651044"/>
            </a:xfrm>
            <a:custGeom>
              <a:avLst/>
              <a:gdLst>
                <a:gd name="T0" fmla="*/ 77 w 2403"/>
                <a:gd name="T1" fmla="*/ 3032 h 3283"/>
                <a:gd name="T2" fmla="*/ 19 w 2403"/>
                <a:gd name="T3" fmla="*/ 2902 h 3283"/>
                <a:gd name="T4" fmla="*/ 1 w 2403"/>
                <a:gd name="T5" fmla="*/ 2781 h 3283"/>
                <a:gd name="T6" fmla="*/ 2 w 2403"/>
                <a:gd name="T7" fmla="*/ 2687 h 3283"/>
                <a:gd name="T8" fmla="*/ 377 w 2403"/>
                <a:gd name="T9" fmla="*/ 2720 h 3283"/>
                <a:gd name="T10" fmla="*/ 376 w 2403"/>
                <a:gd name="T11" fmla="*/ 2729 h 3283"/>
                <a:gd name="T12" fmla="*/ 378 w 2403"/>
                <a:gd name="T13" fmla="*/ 2789 h 3283"/>
                <a:gd name="T14" fmla="*/ 409 w 2403"/>
                <a:gd name="T15" fmla="*/ 2868 h 3283"/>
                <a:gd name="T16" fmla="*/ 453 w 2403"/>
                <a:gd name="T17" fmla="*/ 2911 h 3283"/>
                <a:gd name="T18" fmla="*/ 508 w 2403"/>
                <a:gd name="T19" fmla="*/ 2932 h 3283"/>
                <a:gd name="T20" fmla="*/ 1748 w 2403"/>
                <a:gd name="T21" fmla="*/ 2941 h 3283"/>
                <a:gd name="T22" fmla="*/ 1875 w 2403"/>
                <a:gd name="T23" fmla="*/ 2914 h 3283"/>
                <a:gd name="T24" fmla="*/ 1974 w 2403"/>
                <a:gd name="T25" fmla="*/ 2840 h 3283"/>
                <a:gd name="T26" fmla="*/ 2037 w 2403"/>
                <a:gd name="T27" fmla="*/ 2731 h 3283"/>
                <a:gd name="T28" fmla="*/ 2060 w 2403"/>
                <a:gd name="T29" fmla="*/ 2598 h 3283"/>
                <a:gd name="T30" fmla="*/ 2036 w 2403"/>
                <a:gd name="T31" fmla="*/ 2461 h 3283"/>
                <a:gd name="T32" fmla="*/ 1982 w 2403"/>
                <a:gd name="T33" fmla="*/ 2342 h 3283"/>
                <a:gd name="T34" fmla="*/ 1930 w 2403"/>
                <a:gd name="T35" fmla="*/ 2257 h 3283"/>
                <a:gd name="T36" fmla="*/ 1907 w 2403"/>
                <a:gd name="T37" fmla="*/ 2226 h 3283"/>
                <a:gd name="T38" fmla="*/ 1906 w 2403"/>
                <a:gd name="T39" fmla="*/ 2217 h 3283"/>
                <a:gd name="T40" fmla="*/ 1908 w 2403"/>
                <a:gd name="T41" fmla="*/ 2166 h 3283"/>
                <a:gd name="T42" fmla="*/ 1911 w 2403"/>
                <a:gd name="T43" fmla="*/ 2073 h 3283"/>
                <a:gd name="T44" fmla="*/ 1913 w 2403"/>
                <a:gd name="T45" fmla="*/ 1952 h 3283"/>
                <a:gd name="T46" fmla="*/ 1910 w 2403"/>
                <a:gd name="T47" fmla="*/ 1675 h 3283"/>
                <a:gd name="T48" fmla="*/ 1899 w 2403"/>
                <a:gd name="T49" fmla="*/ 1512 h 3283"/>
                <a:gd name="T50" fmla="*/ 1882 w 2403"/>
                <a:gd name="T51" fmla="*/ 1404 h 3283"/>
                <a:gd name="T52" fmla="*/ 1827 w 2403"/>
                <a:gd name="T53" fmla="*/ 1248 h 3283"/>
                <a:gd name="T54" fmla="*/ 1769 w 2403"/>
                <a:gd name="T55" fmla="*/ 1094 h 3283"/>
                <a:gd name="T56" fmla="*/ 1714 w 2403"/>
                <a:gd name="T57" fmla="*/ 965 h 3283"/>
                <a:gd name="T58" fmla="*/ 1618 w 2403"/>
                <a:gd name="T59" fmla="*/ 773 h 3283"/>
                <a:gd name="T60" fmla="*/ 1484 w 2403"/>
                <a:gd name="T61" fmla="*/ 567 h 3283"/>
                <a:gd name="T62" fmla="*/ 1373 w 2403"/>
                <a:gd name="T63" fmla="*/ 423 h 3283"/>
                <a:gd name="T64" fmla="*/ 1853 w 2403"/>
                <a:gd name="T65" fmla="*/ 489 h 3283"/>
                <a:gd name="T66" fmla="*/ 1888 w 2403"/>
                <a:gd name="T67" fmla="*/ 544 h 3283"/>
                <a:gd name="T68" fmla="*/ 1936 w 2403"/>
                <a:gd name="T69" fmla="*/ 622 h 3283"/>
                <a:gd name="T70" fmla="*/ 2034 w 2403"/>
                <a:gd name="T71" fmla="*/ 796 h 3283"/>
                <a:gd name="T72" fmla="*/ 2144 w 2403"/>
                <a:gd name="T73" fmla="*/ 1019 h 3283"/>
                <a:gd name="T74" fmla="*/ 2214 w 2403"/>
                <a:gd name="T75" fmla="*/ 1205 h 3283"/>
                <a:gd name="T76" fmla="*/ 2238 w 2403"/>
                <a:gd name="T77" fmla="*/ 1318 h 3283"/>
                <a:gd name="T78" fmla="*/ 2256 w 2403"/>
                <a:gd name="T79" fmla="*/ 1534 h 3283"/>
                <a:gd name="T80" fmla="*/ 2254 w 2403"/>
                <a:gd name="T81" fmla="*/ 1832 h 3283"/>
                <a:gd name="T82" fmla="*/ 2249 w 2403"/>
                <a:gd name="T83" fmla="*/ 2052 h 3283"/>
                <a:gd name="T84" fmla="*/ 2338 w 2403"/>
                <a:gd name="T85" fmla="*/ 2254 h 3283"/>
                <a:gd name="T86" fmla="*/ 2379 w 2403"/>
                <a:gd name="T87" fmla="*/ 2372 h 3283"/>
                <a:gd name="T88" fmla="*/ 2400 w 2403"/>
                <a:gd name="T89" fmla="*/ 2500 h 3283"/>
                <a:gd name="T90" fmla="*/ 2399 w 2403"/>
                <a:gd name="T91" fmla="*/ 2644 h 3283"/>
                <a:gd name="T92" fmla="*/ 2375 w 2403"/>
                <a:gd name="T93" fmla="*/ 2785 h 3283"/>
                <a:gd name="T94" fmla="*/ 2326 w 2403"/>
                <a:gd name="T95" fmla="*/ 2914 h 3283"/>
                <a:gd name="T96" fmla="*/ 2257 w 2403"/>
                <a:gd name="T97" fmla="*/ 3028 h 3283"/>
                <a:gd name="T98" fmla="*/ 2169 w 2403"/>
                <a:gd name="T99" fmla="*/ 3124 h 3283"/>
                <a:gd name="T100" fmla="*/ 2065 w 2403"/>
                <a:gd name="T101" fmla="*/ 3200 h 3283"/>
                <a:gd name="T102" fmla="*/ 1946 w 2403"/>
                <a:gd name="T103" fmla="*/ 3252 h 3283"/>
                <a:gd name="T104" fmla="*/ 1816 w 2403"/>
                <a:gd name="T105" fmla="*/ 3280 h 3283"/>
                <a:gd name="T106" fmla="*/ 528 w 2403"/>
                <a:gd name="T107" fmla="*/ 3280 h 3283"/>
                <a:gd name="T108" fmla="*/ 398 w 2403"/>
                <a:gd name="T109" fmla="*/ 3263 h 3283"/>
                <a:gd name="T110" fmla="*/ 282 w 2403"/>
                <a:gd name="T111" fmla="*/ 3221 h 3283"/>
                <a:gd name="T112" fmla="*/ 185 w 2403"/>
                <a:gd name="T113" fmla="*/ 3157 h 3283"/>
                <a:gd name="T114" fmla="*/ 126 w 2403"/>
                <a:gd name="T115" fmla="*/ 3093 h 3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403" h="3283">
                  <a:moveTo>
                    <a:pt x="126" y="3093"/>
                  </a:moveTo>
                  <a:lnTo>
                    <a:pt x="113" y="3078"/>
                  </a:lnTo>
                  <a:lnTo>
                    <a:pt x="99" y="3063"/>
                  </a:lnTo>
                  <a:lnTo>
                    <a:pt x="77" y="3032"/>
                  </a:lnTo>
                  <a:lnTo>
                    <a:pt x="57" y="3000"/>
                  </a:lnTo>
                  <a:lnTo>
                    <a:pt x="42" y="2967"/>
                  </a:lnTo>
                  <a:lnTo>
                    <a:pt x="29" y="2935"/>
                  </a:lnTo>
                  <a:lnTo>
                    <a:pt x="19" y="2902"/>
                  </a:lnTo>
                  <a:lnTo>
                    <a:pt x="12" y="2870"/>
                  </a:lnTo>
                  <a:lnTo>
                    <a:pt x="6" y="2839"/>
                  </a:lnTo>
                  <a:lnTo>
                    <a:pt x="3" y="2809"/>
                  </a:lnTo>
                  <a:lnTo>
                    <a:pt x="1" y="2781"/>
                  </a:lnTo>
                  <a:lnTo>
                    <a:pt x="0" y="2754"/>
                  </a:lnTo>
                  <a:lnTo>
                    <a:pt x="0" y="2729"/>
                  </a:lnTo>
                  <a:lnTo>
                    <a:pt x="1" y="2706"/>
                  </a:lnTo>
                  <a:lnTo>
                    <a:pt x="2" y="2687"/>
                  </a:lnTo>
                  <a:lnTo>
                    <a:pt x="2" y="2669"/>
                  </a:lnTo>
                  <a:lnTo>
                    <a:pt x="3" y="2656"/>
                  </a:lnTo>
                  <a:lnTo>
                    <a:pt x="341" y="2331"/>
                  </a:lnTo>
                  <a:lnTo>
                    <a:pt x="377" y="2720"/>
                  </a:lnTo>
                  <a:lnTo>
                    <a:pt x="377" y="2720"/>
                  </a:lnTo>
                  <a:lnTo>
                    <a:pt x="376" y="2722"/>
                  </a:lnTo>
                  <a:lnTo>
                    <a:pt x="376" y="2725"/>
                  </a:lnTo>
                  <a:lnTo>
                    <a:pt x="376" y="2729"/>
                  </a:lnTo>
                  <a:lnTo>
                    <a:pt x="375" y="2739"/>
                  </a:lnTo>
                  <a:lnTo>
                    <a:pt x="375" y="2754"/>
                  </a:lnTo>
                  <a:lnTo>
                    <a:pt x="376" y="2770"/>
                  </a:lnTo>
                  <a:lnTo>
                    <a:pt x="378" y="2789"/>
                  </a:lnTo>
                  <a:lnTo>
                    <a:pt x="382" y="2808"/>
                  </a:lnTo>
                  <a:lnTo>
                    <a:pt x="388" y="2829"/>
                  </a:lnTo>
                  <a:lnTo>
                    <a:pt x="397" y="2849"/>
                  </a:lnTo>
                  <a:lnTo>
                    <a:pt x="409" y="2868"/>
                  </a:lnTo>
                  <a:lnTo>
                    <a:pt x="424" y="2887"/>
                  </a:lnTo>
                  <a:lnTo>
                    <a:pt x="433" y="2896"/>
                  </a:lnTo>
                  <a:lnTo>
                    <a:pt x="442" y="2903"/>
                  </a:lnTo>
                  <a:lnTo>
                    <a:pt x="453" y="2911"/>
                  </a:lnTo>
                  <a:lnTo>
                    <a:pt x="466" y="2918"/>
                  </a:lnTo>
                  <a:lnTo>
                    <a:pt x="478" y="2924"/>
                  </a:lnTo>
                  <a:lnTo>
                    <a:pt x="493" y="2929"/>
                  </a:lnTo>
                  <a:lnTo>
                    <a:pt x="508" y="2932"/>
                  </a:lnTo>
                  <a:lnTo>
                    <a:pt x="526" y="2935"/>
                  </a:lnTo>
                  <a:lnTo>
                    <a:pt x="544" y="2937"/>
                  </a:lnTo>
                  <a:lnTo>
                    <a:pt x="564" y="2938"/>
                  </a:lnTo>
                  <a:lnTo>
                    <a:pt x="1748" y="2941"/>
                  </a:lnTo>
                  <a:lnTo>
                    <a:pt x="1782" y="2939"/>
                  </a:lnTo>
                  <a:lnTo>
                    <a:pt x="1815" y="2934"/>
                  </a:lnTo>
                  <a:lnTo>
                    <a:pt x="1846" y="2926"/>
                  </a:lnTo>
                  <a:lnTo>
                    <a:pt x="1875" y="2914"/>
                  </a:lnTo>
                  <a:lnTo>
                    <a:pt x="1903" y="2900"/>
                  </a:lnTo>
                  <a:lnTo>
                    <a:pt x="1929" y="2883"/>
                  </a:lnTo>
                  <a:lnTo>
                    <a:pt x="1952" y="2863"/>
                  </a:lnTo>
                  <a:lnTo>
                    <a:pt x="1974" y="2840"/>
                  </a:lnTo>
                  <a:lnTo>
                    <a:pt x="1993" y="2816"/>
                  </a:lnTo>
                  <a:lnTo>
                    <a:pt x="2010" y="2790"/>
                  </a:lnTo>
                  <a:lnTo>
                    <a:pt x="2025" y="2761"/>
                  </a:lnTo>
                  <a:lnTo>
                    <a:pt x="2037" y="2731"/>
                  </a:lnTo>
                  <a:lnTo>
                    <a:pt x="2047" y="2700"/>
                  </a:lnTo>
                  <a:lnTo>
                    <a:pt x="2055" y="2667"/>
                  </a:lnTo>
                  <a:lnTo>
                    <a:pt x="2059" y="2633"/>
                  </a:lnTo>
                  <a:lnTo>
                    <a:pt x="2060" y="2598"/>
                  </a:lnTo>
                  <a:lnTo>
                    <a:pt x="2059" y="2563"/>
                  </a:lnTo>
                  <a:lnTo>
                    <a:pt x="2054" y="2529"/>
                  </a:lnTo>
                  <a:lnTo>
                    <a:pt x="2046" y="2495"/>
                  </a:lnTo>
                  <a:lnTo>
                    <a:pt x="2036" y="2461"/>
                  </a:lnTo>
                  <a:lnTo>
                    <a:pt x="2025" y="2429"/>
                  </a:lnTo>
                  <a:lnTo>
                    <a:pt x="2011" y="2398"/>
                  </a:lnTo>
                  <a:lnTo>
                    <a:pt x="1997" y="2369"/>
                  </a:lnTo>
                  <a:lnTo>
                    <a:pt x="1982" y="2342"/>
                  </a:lnTo>
                  <a:lnTo>
                    <a:pt x="1968" y="2316"/>
                  </a:lnTo>
                  <a:lnTo>
                    <a:pt x="1954" y="2293"/>
                  </a:lnTo>
                  <a:lnTo>
                    <a:pt x="1941" y="2274"/>
                  </a:lnTo>
                  <a:lnTo>
                    <a:pt x="1930" y="2257"/>
                  </a:lnTo>
                  <a:lnTo>
                    <a:pt x="1919" y="2243"/>
                  </a:lnTo>
                  <a:lnTo>
                    <a:pt x="1912" y="2233"/>
                  </a:lnTo>
                  <a:lnTo>
                    <a:pt x="1909" y="2229"/>
                  </a:lnTo>
                  <a:lnTo>
                    <a:pt x="1907" y="2226"/>
                  </a:lnTo>
                  <a:lnTo>
                    <a:pt x="1906" y="2225"/>
                  </a:lnTo>
                  <a:lnTo>
                    <a:pt x="1905" y="2224"/>
                  </a:lnTo>
                  <a:lnTo>
                    <a:pt x="1905" y="2223"/>
                  </a:lnTo>
                  <a:lnTo>
                    <a:pt x="1906" y="2217"/>
                  </a:lnTo>
                  <a:lnTo>
                    <a:pt x="1906" y="2209"/>
                  </a:lnTo>
                  <a:lnTo>
                    <a:pt x="1907" y="2198"/>
                  </a:lnTo>
                  <a:lnTo>
                    <a:pt x="1907" y="2183"/>
                  </a:lnTo>
                  <a:lnTo>
                    <a:pt x="1908" y="2166"/>
                  </a:lnTo>
                  <a:lnTo>
                    <a:pt x="1909" y="2146"/>
                  </a:lnTo>
                  <a:lnTo>
                    <a:pt x="1909" y="2123"/>
                  </a:lnTo>
                  <a:lnTo>
                    <a:pt x="1910" y="2100"/>
                  </a:lnTo>
                  <a:lnTo>
                    <a:pt x="1911" y="2073"/>
                  </a:lnTo>
                  <a:lnTo>
                    <a:pt x="1911" y="2045"/>
                  </a:lnTo>
                  <a:lnTo>
                    <a:pt x="1912" y="2016"/>
                  </a:lnTo>
                  <a:lnTo>
                    <a:pt x="1913" y="1985"/>
                  </a:lnTo>
                  <a:lnTo>
                    <a:pt x="1913" y="1952"/>
                  </a:lnTo>
                  <a:lnTo>
                    <a:pt x="1914" y="1885"/>
                  </a:lnTo>
                  <a:lnTo>
                    <a:pt x="1913" y="1816"/>
                  </a:lnTo>
                  <a:lnTo>
                    <a:pt x="1912" y="1745"/>
                  </a:lnTo>
                  <a:lnTo>
                    <a:pt x="1910" y="1675"/>
                  </a:lnTo>
                  <a:lnTo>
                    <a:pt x="1907" y="1606"/>
                  </a:lnTo>
                  <a:lnTo>
                    <a:pt x="1905" y="1573"/>
                  </a:lnTo>
                  <a:lnTo>
                    <a:pt x="1902" y="1541"/>
                  </a:lnTo>
                  <a:lnTo>
                    <a:pt x="1899" y="1512"/>
                  </a:lnTo>
                  <a:lnTo>
                    <a:pt x="1896" y="1482"/>
                  </a:lnTo>
                  <a:lnTo>
                    <a:pt x="1891" y="1454"/>
                  </a:lnTo>
                  <a:lnTo>
                    <a:pt x="1886" y="1428"/>
                  </a:lnTo>
                  <a:lnTo>
                    <a:pt x="1882" y="1404"/>
                  </a:lnTo>
                  <a:lnTo>
                    <a:pt x="1876" y="1383"/>
                  </a:lnTo>
                  <a:lnTo>
                    <a:pt x="1859" y="1336"/>
                  </a:lnTo>
                  <a:lnTo>
                    <a:pt x="1843" y="1291"/>
                  </a:lnTo>
                  <a:lnTo>
                    <a:pt x="1827" y="1248"/>
                  </a:lnTo>
                  <a:lnTo>
                    <a:pt x="1812" y="1207"/>
                  </a:lnTo>
                  <a:lnTo>
                    <a:pt x="1796" y="1167"/>
                  </a:lnTo>
                  <a:lnTo>
                    <a:pt x="1782" y="1130"/>
                  </a:lnTo>
                  <a:lnTo>
                    <a:pt x="1769" y="1094"/>
                  </a:lnTo>
                  <a:lnTo>
                    <a:pt x="1754" y="1060"/>
                  </a:lnTo>
                  <a:lnTo>
                    <a:pt x="1741" y="1026"/>
                  </a:lnTo>
                  <a:lnTo>
                    <a:pt x="1727" y="995"/>
                  </a:lnTo>
                  <a:lnTo>
                    <a:pt x="1714" y="965"/>
                  </a:lnTo>
                  <a:lnTo>
                    <a:pt x="1700" y="935"/>
                  </a:lnTo>
                  <a:lnTo>
                    <a:pt x="1674" y="878"/>
                  </a:lnTo>
                  <a:lnTo>
                    <a:pt x="1647" y="824"/>
                  </a:lnTo>
                  <a:lnTo>
                    <a:pt x="1618" y="773"/>
                  </a:lnTo>
                  <a:lnTo>
                    <a:pt x="1588" y="721"/>
                  </a:lnTo>
                  <a:lnTo>
                    <a:pt x="1556" y="671"/>
                  </a:lnTo>
                  <a:lnTo>
                    <a:pt x="1522" y="621"/>
                  </a:lnTo>
                  <a:lnTo>
                    <a:pt x="1484" y="567"/>
                  </a:lnTo>
                  <a:lnTo>
                    <a:pt x="1442" y="512"/>
                  </a:lnTo>
                  <a:lnTo>
                    <a:pt x="1421" y="484"/>
                  </a:lnTo>
                  <a:lnTo>
                    <a:pt x="1398" y="454"/>
                  </a:lnTo>
                  <a:lnTo>
                    <a:pt x="1373" y="423"/>
                  </a:lnTo>
                  <a:lnTo>
                    <a:pt x="1348" y="391"/>
                  </a:lnTo>
                  <a:lnTo>
                    <a:pt x="1488" y="0"/>
                  </a:lnTo>
                  <a:lnTo>
                    <a:pt x="1847" y="479"/>
                  </a:lnTo>
                  <a:lnTo>
                    <a:pt x="1853" y="489"/>
                  </a:lnTo>
                  <a:lnTo>
                    <a:pt x="1862" y="500"/>
                  </a:lnTo>
                  <a:lnTo>
                    <a:pt x="1870" y="513"/>
                  </a:lnTo>
                  <a:lnTo>
                    <a:pt x="1879" y="528"/>
                  </a:lnTo>
                  <a:lnTo>
                    <a:pt x="1888" y="544"/>
                  </a:lnTo>
                  <a:lnTo>
                    <a:pt x="1900" y="562"/>
                  </a:lnTo>
                  <a:lnTo>
                    <a:pt x="1911" y="580"/>
                  </a:lnTo>
                  <a:lnTo>
                    <a:pt x="1922" y="601"/>
                  </a:lnTo>
                  <a:lnTo>
                    <a:pt x="1936" y="622"/>
                  </a:lnTo>
                  <a:lnTo>
                    <a:pt x="1948" y="644"/>
                  </a:lnTo>
                  <a:lnTo>
                    <a:pt x="1976" y="692"/>
                  </a:lnTo>
                  <a:lnTo>
                    <a:pt x="2004" y="742"/>
                  </a:lnTo>
                  <a:lnTo>
                    <a:pt x="2034" y="796"/>
                  </a:lnTo>
                  <a:lnTo>
                    <a:pt x="2063" y="850"/>
                  </a:lnTo>
                  <a:lnTo>
                    <a:pt x="2091" y="906"/>
                  </a:lnTo>
                  <a:lnTo>
                    <a:pt x="2119" y="963"/>
                  </a:lnTo>
                  <a:lnTo>
                    <a:pt x="2144" y="1019"/>
                  </a:lnTo>
                  <a:lnTo>
                    <a:pt x="2167" y="1075"/>
                  </a:lnTo>
                  <a:lnTo>
                    <a:pt x="2189" y="1128"/>
                  </a:lnTo>
                  <a:lnTo>
                    <a:pt x="2206" y="1180"/>
                  </a:lnTo>
                  <a:lnTo>
                    <a:pt x="2214" y="1205"/>
                  </a:lnTo>
                  <a:lnTo>
                    <a:pt x="2220" y="1228"/>
                  </a:lnTo>
                  <a:lnTo>
                    <a:pt x="2225" y="1249"/>
                  </a:lnTo>
                  <a:lnTo>
                    <a:pt x="2230" y="1272"/>
                  </a:lnTo>
                  <a:lnTo>
                    <a:pt x="2238" y="1318"/>
                  </a:lnTo>
                  <a:lnTo>
                    <a:pt x="2246" y="1368"/>
                  </a:lnTo>
                  <a:lnTo>
                    <a:pt x="2250" y="1422"/>
                  </a:lnTo>
                  <a:lnTo>
                    <a:pt x="2254" y="1477"/>
                  </a:lnTo>
                  <a:lnTo>
                    <a:pt x="2256" y="1534"/>
                  </a:lnTo>
                  <a:lnTo>
                    <a:pt x="2257" y="1593"/>
                  </a:lnTo>
                  <a:lnTo>
                    <a:pt x="2257" y="1653"/>
                  </a:lnTo>
                  <a:lnTo>
                    <a:pt x="2256" y="1772"/>
                  </a:lnTo>
                  <a:lnTo>
                    <a:pt x="2254" y="1832"/>
                  </a:lnTo>
                  <a:lnTo>
                    <a:pt x="2253" y="1890"/>
                  </a:lnTo>
                  <a:lnTo>
                    <a:pt x="2251" y="1946"/>
                  </a:lnTo>
                  <a:lnTo>
                    <a:pt x="2250" y="2001"/>
                  </a:lnTo>
                  <a:lnTo>
                    <a:pt x="2249" y="2052"/>
                  </a:lnTo>
                  <a:lnTo>
                    <a:pt x="2249" y="2101"/>
                  </a:lnTo>
                  <a:lnTo>
                    <a:pt x="2282" y="2149"/>
                  </a:lnTo>
                  <a:lnTo>
                    <a:pt x="2312" y="2201"/>
                  </a:lnTo>
                  <a:lnTo>
                    <a:pt x="2338" y="2254"/>
                  </a:lnTo>
                  <a:lnTo>
                    <a:pt x="2350" y="2282"/>
                  </a:lnTo>
                  <a:lnTo>
                    <a:pt x="2361" y="2312"/>
                  </a:lnTo>
                  <a:lnTo>
                    <a:pt x="2370" y="2341"/>
                  </a:lnTo>
                  <a:lnTo>
                    <a:pt x="2379" y="2372"/>
                  </a:lnTo>
                  <a:lnTo>
                    <a:pt x="2386" y="2403"/>
                  </a:lnTo>
                  <a:lnTo>
                    <a:pt x="2392" y="2434"/>
                  </a:lnTo>
                  <a:lnTo>
                    <a:pt x="2397" y="2466"/>
                  </a:lnTo>
                  <a:lnTo>
                    <a:pt x="2400" y="2500"/>
                  </a:lnTo>
                  <a:lnTo>
                    <a:pt x="2402" y="2534"/>
                  </a:lnTo>
                  <a:lnTo>
                    <a:pt x="2403" y="2568"/>
                  </a:lnTo>
                  <a:lnTo>
                    <a:pt x="2402" y="2606"/>
                  </a:lnTo>
                  <a:lnTo>
                    <a:pt x="2399" y="2644"/>
                  </a:lnTo>
                  <a:lnTo>
                    <a:pt x="2395" y="2680"/>
                  </a:lnTo>
                  <a:lnTo>
                    <a:pt x="2390" y="2716"/>
                  </a:lnTo>
                  <a:lnTo>
                    <a:pt x="2383" y="2751"/>
                  </a:lnTo>
                  <a:lnTo>
                    <a:pt x="2375" y="2785"/>
                  </a:lnTo>
                  <a:lnTo>
                    <a:pt x="2364" y="2819"/>
                  </a:lnTo>
                  <a:lnTo>
                    <a:pt x="2353" y="2852"/>
                  </a:lnTo>
                  <a:lnTo>
                    <a:pt x="2341" y="2884"/>
                  </a:lnTo>
                  <a:lnTo>
                    <a:pt x="2326" y="2914"/>
                  </a:lnTo>
                  <a:lnTo>
                    <a:pt x="2311" y="2944"/>
                  </a:lnTo>
                  <a:lnTo>
                    <a:pt x="2294" y="2973"/>
                  </a:lnTo>
                  <a:lnTo>
                    <a:pt x="2275" y="3001"/>
                  </a:lnTo>
                  <a:lnTo>
                    <a:pt x="2257" y="3028"/>
                  </a:lnTo>
                  <a:lnTo>
                    <a:pt x="2236" y="3054"/>
                  </a:lnTo>
                  <a:lnTo>
                    <a:pt x="2215" y="3078"/>
                  </a:lnTo>
                  <a:lnTo>
                    <a:pt x="2193" y="3102"/>
                  </a:lnTo>
                  <a:lnTo>
                    <a:pt x="2169" y="3124"/>
                  </a:lnTo>
                  <a:lnTo>
                    <a:pt x="2144" y="3145"/>
                  </a:lnTo>
                  <a:lnTo>
                    <a:pt x="2119" y="3165"/>
                  </a:lnTo>
                  <a:lnTo>
                    <a:pt x="2092" y="3183"/>
                  </a:lnTo>
                  <a:lnTo>
                    <a:pt x="2065" y="3200"/>
                  </a:lnTo>
                  <a:lnTo>
                    <a:pt x="2036" y="3215"/>
                  </a:lnTo>
                  <a:lnTo>
                    <a:pt x="2007" y="3230"/>
                  </a:lnTo>
                  <a:lnTo>
                    <a:pt x="1977" y="3242"/>
                  </a:lnTo>
                  <a:lnTo>
                    <a:pt x="1946" y="3252"/>
                  </a:lnTo>
                  <a:lnTo>
                    <a:pt x="1914" y="3262"/>
                  </a:lnTo>
                  <a:lnTo>
                    <a:pt x="1882" y="3270"/>
                  </a:lnTo>
                  <a:lnTo>
                    <a:pt x="1849" y="3276"/>
                  </a:lnTo>
                  <a:lnTo>
                    <a:pt x="1816" y="3280"/>
                  </a:lnTo>
                  <a:lnTo>
                    <a:pt x="1781" y="3282"/>
                  </a:lnTo>
                  <a:lnTo>
                    <a:pt x="1747" y="3283"/>
                  </a:lnTo>
                  <a:lnTo>
                    <a:pt x="563" y="3281"/>
                  </a:lnTo>
                  <a:lnTo>
                    <a:pt x="528" y="3280"/>
                  </a:lnTo>
                  <a:lnTo>
                    <a:pt x="494" y="3278"/>
                  </a:lnTo>
                  <a:lnTo>
                    <a:pt x="461" y="3274"/>
                  </a:lnTo>
                  <a:lnTo>
                    <a:pt x="429" y="3269"/>
                  </a:lnTo>
                  <a:lnTo>
                    <a:pt x="398" y="3263"/>
                  </a:lnTo>
                  <a:lnTo>
                    <a:pt x="367" y="3254"/>
                  </a:lnTo>
                  <a:lnTo>
                    <a:pt x="338" y="3244"/>
                  </a:lnTo>
                  <a:lnTo>
                    <a:pt x="309" y="3234"/>
                  </a:lnTo>
                  <a:lnTo>
                    <a:pt x="282" y="3221"/>
                  </a:lnTo>
                  <a:lnTo>
                    <a:pt x="256" y="3207"/>
                  </a:lnTo>
                  <a:lnTo>
                    <a:pt x="231" y="3192"/>
                  </a:lnTo>
                  <a:lnTo>
                    <a:pt x="208" y="3175"/>
                  </a:lnTo>
                  <a:lnTo>
                    <a:pt x="185" y="3157"/>
                  </a:lnTo>
                  <a:lnTo>
                    <a:pt x="164" y="3137"/>
                  </a:lnTo>
                  <a:lnTo>
                    <a:pt x="145" y="3115"/>
                  </a:lnTo>
                  <a:lnTo>
                    <a:pt x="126" y="3093"/>
                  </a:lnTo>
                  <a:lnTo>
                    <a:pt x="126" y="3093"/>
                  </a:lnTo>
                  <a:close/>
                </a:path>
              </a:pathLst>
            </a:custGeom>
            <a:grpFill/>
            <a:ln w="3175">
              <a:solidFill>
                <a:schemeClr val="tx2"/>
              </a:solidFill>
              <a:round/>
              <a:headEnd/>
              <a:tailEnd/>
            </a:ln>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271" name="Freeform 44"/>
            <p:cNvSpPr>
              <a:spLocks noEditPoints="1"/>
            </p:cNvSpPr>
            <p:nvPr/>
          </p:nvSpPr>
          <p:spPr bwMode="auto">
            <a:xfrm>
              <a:off x="-2575176" y="-1203590"/>
              <a:ext cx="3082012" cy="2284628"/>
            </a:xfrm>
            <a:custGeom>
              <a:avLst/>
              <a:gdLst>
                <a:gd name="T0" fmla="*/ 10977 w 15471"/>
                <a:gd name="T1" fmla="*/ 1806 h 11467"/>
                <a:gd name="T2" fmla="*/ 11863 w 15471"/>
                <a:gd name="T3" fmla="*/ 2687 h 11467"/>
                <a:gd name="T4" fmla="*/ 11965 w 15471"/>
                <a:gd name="T5" fmla="*/ 3282 h 11467"/>
                <a:gd name="T6" fmla="*/ 12755 w 15471"/>
                <a:gd name="T7" fmla="*/ 3676 h 11467"/>
                <a:gd name="T8" fmla="*/ 12767 w 15471"/>
                <a:gd name="T9" fmla="*/ 4735 h 11467"/>
                <a:gd name="T10" fmla="*/ 13108 w 15471"/>
                <a:gd name="T11" fmla="*/ 1674 h 11467"/>
                <a:gd name="T12" fmla="*/ 14652 w 15471"/>
                <a:gd name="T13" fmla="*/ 942 h 11467"/>
                <a:gd name="T14" fmla="*/ 15075 w 15471"/>
                <a:gd name="T15" fmla="*/ 4776 h 11467"/>
                <a:gd name="T16" fmla="*/ 12080 w 15471"/>
                <a:gd name="T17" fmla="*/ 6929 h 11467"/>
                <a:gd name="T18" fmla="*/ 10191 w 15471"/>
                <a:gd name="T19" fmla="*/ 5810 h 11467"/>
                <a:gd name="T20" fmla="*/ 11264 w 15471"/>
                <a:gd name="T21" fmla="*/ 7535 h 11467"/>
                <a:gd name="T22" fmla="*/ 10824 w 15471"/>
                <a:gd name="T23" fmla="*/ 8068 h 11467"/>
                <a:gd name="T24" fmla="*/ 8547 w 15471"/>
                <a:gd name="T25" fmla="*/ 6706 h 11467"/>
                <a:gd name="T26" fmla="*/ 9172 w 15471"/>
                <a:gd name="T27" fmla="*/ 8211 h 11467"/>
                <a:gd name="T28" fmla="*/ 6576 w 15471"/>
                <a:gd name="T29" fmla="*/ 11116 h 11467"/>
                <a:gd name="T30" fmla="*/ 6156 w 15471"/>
                <a:gd name="T31" fmla="*/ 9541 h 11467"/>
                <a:gd name="T32" fmla="*/ 6205 w 15471"/>
                <a:gd name="T33" fmla="*/ 9052 h 11467"/>
                <a:gd name="T34" fmla="*/ 4485 w 15471"/>
                <a:gd name="T35" fmla="*/ 9219 h 11467"/>
                <a:gd name="T36" fmla="*/ 3981 w 15471"/>
                <a:gd name="T37" fmla="*/ 10956 h 11467"/>
                <a:gd name="T38" fmla="*/ 2377 w 15471"/>
                <a:gd name="T39" fmla="*/ 9801 h 11467"/>
                <a:gd name="T40" fmla="*/ 1530 w 15471"/>
                <a:gd name="T41" fmla="*/ 7314 h 11467"/>
                <a:gd name="T42" fmla="*/ 1041 w 15471"/>
                <a:gd name="T43" fmla="*/ 5673 h 11467"/>
                <a:gd name="T44" fmla="*/ 412 w 15471"/>
                <a:gd name="T45" fmla="*/ 4456 h 11467"/>
                <a:gd name="T46" fmla="*/ 938 w 15471"/>
                <a:gd name="T47" fmla="*/ 4506 h 11467"/>
                <a:gd name="T48" fmla="*/ 1436 w 15471"/>
                <a:gd name="T49" fmla="*/ 5064 h 11467"/>
                <a:gd name="T50" fmla="*/ 4800 w 15471"/>
                <a:gd name="T51" fmla="*/ 2713 h 11467"/>
                <a:gd name="T52" fmla="*/ 3605 w 15471"/>
                <a:gd name="T53" fmla="*/ 4402 h 11467"/>
                <a:gd name="T54" fmla="*/ 3968 w 15471"/>
                <a:gd name="T55" fmla="*/ 6936 h 11467"/>
                <a:gd name="T56" fmla="*/ 6878 w 15471"/>
                <a:gd name="T57" fmla="*/ 7007 h 11467"/>
                <a:gd name="T58" fmla="*/ 8016 w 15471"/>
                <a:gd name="T59" fmla="*/ 5640 h 11467"/>
                <a:gd name="T60" fmla="*/ 7464 w 15471"/>
                <a:gd name="T61" fmla="*/ 4107 h 11467"/>
                <a:gd name="T62" fmla="*/ 7291 w 15471"/>
                <a:gd name="T63" fmla="*/ 6616 h 11467"/>
                <a:gd name="T64" fmla="*/ 4638 w 15471"/>
                <a:gd name="T65" fmla="*/ 7120 h 11467"/>
                <a:gd name="T66" fmla="*/ 3893 w 15471"/>
                <a:gd name="T67" fmla="*/ 4655 h 11467"/>
                <a:gd name="T68" fmla="*/ 7348 w 15471"/>
                <a:gd name="T69" fmla="*/ 1684 h 11467"/>
                <a:gd name="T70" fmla="*/ 7505 w 15471"/>
                <a:gd name="T71" fmla="*/ 821 h 11467"/>
                <a:gd name="T72" fmla="*/ 14394 w 15471"/>
                <a:gd name="T73" fmla="*/ 1187 h 11467"/>
                <a:gd name="T74" fmla="*/ 13401 w 15471"/>
                <a:gd name="T75" fmla="*/ 1768 h 11467"/>
                <a:gd name="T76" fmla="*/ 9509 w 15471"/>
                <a:gd name="T77" fmla="*/ 2321 h 11467"/>
                <a:gd name="T78" fmla="*/ 9002 w 15471"/>
                <a:gd name="T79" fmla="*/ 2398 h 11467"/>
                <a:gd name="T80" fmla="*/ 9753 w 15471"/>
                <a:gd name="T81" fmla="*/ 3768 h 11467"/>
                <a:gd name="T82" fmla="*/ 9917 w 15471"/>
                <a:gd name="T83" fmla="*/ 4293 h 11467"/>
                <a:gd name="T84" fmla="*/ 10789 w 15471"/>
                <a:gd name="T85" fmla="*/ 3533 h 11467"/>
                <a:gd name="T86" fmla="*/ 10668 w 15471"/>
                <a:gd name="T87" fmla="*/ 3016 h 11467"/>
                <a:gd name="T88" fmla="*/ 9418 w 15471"/>
                <a:gd name="T89" fmla="*/ 3866 h 11467"/>
                <a:gd name="T90" fmla="*/ 6560 w 15471"/>
                <a:gd name="T91" fmla="*/ 1283 h 11467"/>
                <a:gd name="T92" fmla="*/ 4869 w 15471"/>
                <a:gd name="T93" fmla="*/ 2378 h 11467"/>
                <a:gd name="T94" fmla="*/ 1533 w 15471"/>
                <a:gd name="T95" fmla="*/ 4436 h 11467"/>
                <a:gd name="T96" fmla="*/ 865 w 15471"/>
                <a:gd name="T97" fmla="*/ 3460 h 11467"/>
                <a:gd name="T98" fmla="*/ 523 w 15471"/>
                <a:gd name="T99" fmla="*/ 5835 h 11467"/>
                <a:gd name="T100" fmla="*/ 2021 w 15471"/>
                <a:gd name="T101" fmla="*/ 9156 h 11467"/>
                <a:gd name="T102" fmla="*/ 2536 w 15471"/>
                <a:gd name="T103" fmla="*/ 11188 h 11467"/>
                <a:gd name="T104" fmla="*/ 4423 w 15471"/>
                <a:gd name="T105" fmla="*/ 10332 h 11467"/>
                <a:gd name="T106" fmla="*/ 5268 w 15471"/>
                <a:gd name="T107" fmla="*/ 9942 h 11467"/>
                <a:gd name="T108" fmla="*/ 7052 w 15471"/>
                <a:gd name="T109" fmla="*/ 11297 h 11467"/>
                <a:gd name="T110" fmla="*/ 9714 w 15471"/>
                <a:gd name="T111" fmla="*/ 7999 h 11467"/>
                <a:gd name="T112" fmla="*/ 11839 w 15471"/>
                <a:gd name="T113" fmla="*/ 7522 h 11467"/>
                <a:gd name="T114" fmla="*/ 14957 w 15471"/>
                <a:gd name="T115" fmla="*/ 5826 h 11467"/>
                <a:gd name="T116" fmla="*/ 14949 w 15471"/>
                <a:gd name="T117" fmla="*/ 867 h 11467"/>
                <a:gd name="T118" fmla="*/ 13419 w 15471"/>
                <a:gd name="T119" fmla="*/ 1053 h 11467"/>
                <a:gd name="T120" fmla="*/ 12890 w 15471"/>
                <a:gd name="T121" fmla="*/ 3396 h 11467"/>
                <a:gd name="T122" fmla="*/ 12179 w 15471"/>
                <a:gd name="T123" fmla="*/ 1882 h 11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471" h="11467">
                  <a:moveTo>
                    <a:pt x="9231" y="342"/>
                  </a:moveTo>
                  <a:lnTo>
                    <a:pt x="9450" y="342"/>
                  </a:lnTo>
                  <a:lnTo>
                    <a:pt x="9501" y="346"/>
                  </a:lnTo>
                  <a:lnTo>
                    <a:pt x="9553" y="351"/>
                  </a:lnTo>
                  <a:lnTo>
                    <a:pt x="9604" y="357"/>
                  </a:lnTo>
                  <a:lnTo>
                    <a:pt x="9654" y="364"/>
                  </a:lnTo>
                  <a:lnTo>
                    <a:pt x="9703" y="373"/>
                  </a:lnTo>
                  <a:lnTo>
                    <a:pt x="9752" y="383"/>
                  </a:lnTo>
                  <a:lnTo>
                    <a:pt x="9801" y="394"/>
                  </a:lnTo>
                  <a:lnTo>
                    <a:pt x="9848" y="405"/>
                  </a:lnTo>
                  <a:lnTo>
                    <a:pt x="9894" y="419"/>
                  </a:lnTo>
                  <a:lnTo>
                    <a:pt x="9941" y="433"/>
                  </a:lnTo>
                  <a:lnTo>
                    <a:pt x="10031" y="464"/>
                  </a:lnTo>
                  <a:lnTo>
                    <a:pt x="10118" y="499"/>
                  </a:lnTo>
                  <a:lnTo>
                    <a:pt x="10203" y="537"/>
                  </a:lnTo>
                  <a:lnTo>
                    <a:pt x="10285" y="579"/>
                  </a:lnTo>
                  <a:lnTo>
                    <a:pt x="10364" y="623"/>
                  </a:lnTo>
                  <a:lnTo>
                    <a:pt x="10441" y="669"/>
                  </a:lnTo>
                  <a:lnTo>
                    <a:pt x="10514" y="718"/>
                  </a:lnTo>
                  <a:lnTo>
                    <a:pt x="10585" y="768"/>
                  </a:lnTo>
                  <a:lnTo>
                    <a:pt x="10653" y="820"/>
                  </a:lnTo>
                  <a:lnTo>
                    <a:pt x="10719" y="873"/>
                  </a:lnTo>
                  <a:lnTo>
                    <a:pt x="10781" y="927"/>
                  </a:lnTo>
                  <a:lnTo>
                    <a:pt x="10841" y="980"/>
                  </a:lnTo>
                  <a:lnTo>
                    <a:pt x="10899" y="1035"/>
                  </a:lnTo>
                  <a:lnTo>
                    <a:pt x="10954" y="1089"/>
                  </a:lnTo>
                  <a:lnTo>
                    <a:pt x="11005" y="1144"/>
                  </a:lnTo>
                  <a:lnTo>
                    <a:pt x="11054" y="1198"/>
                  </a:lnTo>
                  <a:lnTo>
                    <a:pt x="11100" y="1249"/>
                  </a:lnTo>
                  <a:lnTo>
                    <a:pt x="11144" y="1301"/>
                  </a:lnTo>
                  <a:lnTo>
                    <a:pt x="11185" y="1350"/>
                  </a:lnTo>
                  <a:lnTo>
                    <a:pt x="11223" y="1397"/>
                  </a:lnTo>
                  <a:lnTo>
                    <a:pt x="11258" y="1443"/>
                  </a:lnTo>
                  <a:lnTo>
                    <a:pt x="11291" y="1486"/>
                  </a:lnTo>
                  <a:lnTo>
                    <a:pt x="11321" y="1526"/>
                  </a:lnTo>
                  <a:lnTo>
                    <a:pt x="11348" y="1562"/>
                  </a:lnTo>
                  <a:lnTo>
                    <a:pt x="11373" y="1596"/>
                  </a:lnTo>
                  <a:lnTo>
                    <a:pt x="11393" y="1626"/>
                  </a:lnTo>
                  <a:lnTo>
                    <a:pt x="11404" y="1638"/>
                  </a:lnTo>
                  <a:lnTo>
                    <a:pt x="11413" y="1651"/>
                  </a:lnTo>
                  <a:lnTo>
                    <a:pt x="11381" y="1651"/>
                  </a:lnTo>
                  <a:lnTo>
                    <a:pt x="11351" y="1653"/>
                  </a:lnTo>
                  <a:lnTo>
                    <a:pt x="11319" y="1658"/>
                  </a:lnTo>
                  <a:lnTo>
                    <a:pt x="11286" y="1665"/>
                  </a:lnTo>
                  <a:lnTo>
                    <a:pt x="11253" y="1676"/>
                  </a:lnTo>
                  <a:lnTo>
                    <a:pt x="11219" y="1687"/>
                  </a:lnTo>
                  <a:lnTo>
                    <a:pt x="11185" y="1700"/>
                  </a:lnTo>
                  <a:lnTo>
                    <a:pt x="11152" y="1715"/>
                  </a:lnTo>
                  <a:lnTo>
                    <a:pt x="11121" y="1729"/>
                  </a:lnTo>
                  <a:lnTo>
                    <a:pt x="11091" y="1743"/>
                  </a:lnTo>
                  <a:lnTo>
                    <a:pt x="11064" y="1758"/>
                  </a:lnTo>
                  <a:lnTo>
                    <a:pt x="11039" y="1770"/>
                  </a:lnTo>
                  <a:lnTo>
                    <a:pt x="11018" y="1783"/>
                  </a:lnTo>
                  <a:lnTo>
                    <a:pt x="11008" y="1788"/>
                  </a:lnTo>
                  <a:lnTo>
                    <a:pt x="11001" y="1792"/>
                  </a:lnTo>
                  <a:lnTo>
                    <a:pt x="10994" y="1796"/>
                  </a:lnTo>
                  <a:lnTo>
                    <a:pt x="10988" y="1800"/>
                  </a:lnTo>
                  <a:lnTo>
                    <a:pt x="10983" y="1803"/>
                  </a:lnTo>
                  <a:lnTo>
                    <a:pt x="10979" y="1805"/>
                  </a:lnTo>
                  <a:lnTo>
                    <a:pt x="10977" y="1806"/>
                  </a:lnTo>
                  <a:lnTo>
                    <a:pt x="10976" y="1806"/>
                  </a:lnTo>
                  <a:lnTo>
                    <a:pt x="11257" y="1806"/>
                  </a:lnTo>
                  <a:lnTo>
                    <a:pt x="11303" y="1806"/>
                  </a:lnTo>
                  <a:lnTo>
                    <a:pt x="11345" y="1807"/>
                  </a:lnTo>
                  <a:lnTo>
                    <a:pt x="11385" y="1808"/>
                  </a:lnTo>
                  <a:lnTo>
                    <a:pt x="11424" y="1810"/>
                  </a:lnTo>
                  <a:lnTo>
                    <a:pt x="11462" y="1815"/>
                  </a:lnTo>
                  <a:lnTo>
                    <a:pt x="11498" y="1820"/>
                  </a:lnTo>
                  <a:lnTo>
                    <a:pt x="11534" y="1828"/>
                  </a:lnTo>
                  <a:lnTo>
                    <a:pt x="11569" y="1838"/>
                  </a:lnTo>
                  <a:lnTo>
                    <a:pt x="11603" y="1851"/>
                  </a:lnTo>
                  <a:lnTo>
                    <a:pt x="11637" y="1863"/>
                  </a:lnTo>
                  <a:lnTo>
                    <a:pt x="11671" y="1877"/>
                  </a:lnTo>
                  <a:lnTo>
                    <a:pt x="11704" y="1893"/>
                  </a:lnTo>
                  <a:lnTo>
                    <a:pt x="11737" y="1910"/>
                  </a:lnTo>
                  <a:lnTo>
                    <a:pt x="11771" y="1930"/>
                  </a:lnTo>
                  <a:lnTo>
                    <a:pt x="11804" y="1951"/>
                  </a:lnTo>
                  <a:lnTo>
                    <a:pt x="11837" y="1974"/>
                  </a:lnTo>
                  <a:lnTo>
                    <a:pt x="11871" y="2000"/>
                  </a:lnTo>
                  <a:lnTo>
                    <a:pt x="11905" y="2029"/>
                  </a:lnTo>
                  <a:lnTo>
                    <a:pt x="11941" y="2061"/>
                  </a:lnTo>
                  <a:lnTo>
                    <a:pt x="11977" y="2097"/>
                  </a:lnTo>
                  <a:lnTo>
                    <a:pt x="12013" y="2135"/>
                  </a:lnTo>
                  <a:lnTo>
                    <a:pt x="12051" y="2177"/>
                  </a:lnTo>
                  <a:lnTo>
                    <a:pt x="12070" y="2200"/>
                  </a:lnTo>
                  <a:lnTo>
                    <a:pt x="12089" y="2223"/>
                  </a:lnTo>
                  <a:lnTo>
                    <a:pt x="12110" y="2248"/>
                  </a:lnTo>
                  <a:lnTo>
                    <a:pt x="12129" y="2274"/>
                  </a:lnTo>
                  <a:lnTo>
                    <a:pt x="12157" y="2310"/>
                  </a:lnTo>
                  <a:lnTo>
                    <a:pt x="12182" y="2345"/>
                  </a:lnTo>
                  <a:lnTo>
                    <a:pt x="12204" y="2381"/>
                  </a:lnTo>
                  <a:lnTo>
                    <a:pt x="12221" y="2416"/>
                  </a:lnTo>
                  <a:lnTo>
                    <a:pt x="12237" y="2451"/>
                  </a:lnTo>
                  <a:lnTo>
                    <a:pt x="12247" y="2484"/>
                  </a:lnTo>
                  <a:lnTo>
                    <a:pt x="12254" y="2517"/>
                  </a:lnTo>
                  <a:lnTo>
                    <a:pt x="12258" y="2547"/>
                  </a:lnTo>
                  <a:lnTo>
                    <a:pt x="12258" y="2561"/>
                  </a:lnTo>
                  <a:lnTo>
                    <a:pt x="12257" y="2575"/>
                  </a:lnTo>
                  <a:lnTo>
                    <a:pt x="12255" y="2588"/>
                  </a:lnTo>
                  <a:lnTo>
                    <a:pt x="12253" y="2600"/>
                  </a:lnTo>
                  <a:lnTo>
                    <a:pt x="12249" y="2612"/>
                  </a:lnTo>
                  <a:lnTo>
                    <a:pt x="12244" y="2623"/>
                  </a:lnTo>
                  <a:lnTo>
                    <a:pt x="12238" y="2632"/>
                  </a:lnTo>
                  <a:lnTo>
                    <a:pt x="12231" y="2642"/>
                  </a:lnTo>
                  <a:lnTo>
                    <a:pt x="12222" y="2650"/>
                  </a:lnTo>
                  <a:lnTo>
                    <a:pt x="12212" y="2658"/>
                  </a:lnTo>
                  <a:lnTo>
                    <a:pt x="12202" y="2664"/>
                  </a:lnTo>
                  <a:lnTo>
                    <a:pt x="12189" y="2670"/>
                  </a:lnTo>
                  <a:lnTo>
                    <a:pt x="12177" y="2674"/>
                  </a:lnTo>
                  <a:lnTo>
                    <a:pt x="12162" y="2677"/>
                  </a:lnTo>
                  <a:lnTo>
                    <a:pt x="12147" y="2679"/>
                  </a:lnTo>
                  <a:lnTo>
                    <a:pt x="12129" y="2679"/>
                  </a:lnTo>
                  <a:lnTo>
                    <a:pt x="12035" y="2679"/>
                  </a:lnTo>
                  <a:lnTo>
                    <a:pt x="12008" y="2679"/>
                  </a:lnTo>
                  <a:lnTo>
                    <a:pt x="11980" y="2680"/>
                  </a:lnTo>
                  <a:lnTo>
                    <a:pt x="11954" y="2681"/>
                  </a:lnTo>
                  <a:lnTo>
                    <a:pt x="11930" y="2682"/>
                  </a:lnTo>
                  <a:lnTo>
                    <a:pt x="11906" y="2684"/>
                  </a:lnTo>
                  <a:lnTo>
                    <a:pt x="11885" y="2685"/>
                  </a:lnTo>
                  <a:lnTo>
                    <a:pt x="11863" y="2687"/>
                  </a:lnTo>
                  <a:lnTo>
                    <a:pt x="11843" y="2690"/>
                  </a:lnTo>
                  <a:lnTo>
                    <a:pt x="11806" y="2695"/>
                  </a:lnTo>
                  <a:lnTo>
                    <a:pt x="11772" y="2702"/>
                  </a:lnTo>
                  <a:lnTo>
                    <a:pt x="11741" y="2710"/>
                  </a:lnTo>
                  <a:lnTo>
                    <a:pt x="11712" y="2718"/>
                  </a:lnTo>
                  <a:lnTo>
                    <a:pt x="11686" y="2727"/>
                  </a:lnTo>
                  <a:lnTo>
                    <a:pt x="11660" y="2737"/>
                  </a:lnTo>
                  <a:lnTo>
                    <a:pt x="11611" y="2758"/>
                  </a:lnTo>
                  <a:lnTo>
                    <a:pt x="11586" y="2769"/>
                  </a:lnTo>
                  <a:lnTo>
                    <a:pt x="11561" y="2781"/>
                  </a:lnTo>
                  <a:lnTo>
                    <a:pt x="11535" y="2792"/>
                  </a:lnTo>
                  <a:lnTo>
                    <a:pt x="11506" y="2803"/>
                  </a:lnTo>
                  <a:lnTo>
                    <a:pt x="11519" y="2802"/>
                  </a:lnTo>
                  <a:lnTo>
                    <a:pt x="11535" y="2799"/>
                  </a:lnTo>
                  <a:lnTo>
                    <a:pt x="11552" y="2794"/>
                  </a:lnTo>
                  <a:lnTo>
                    <a:pt x="11572" y="2788"/>
                  </a:lnTo>
                  <a:lnTo>
                    <a:pt x="11594" y="2783"/>
                  </a:lnTo>
                  <a:lnTo>
                    <a:pt x="11615" y="2778"/>
                  </a:lnTo>
                  <a:lnTo>
                    <a:pt x="11639" y="2775"/>
                  </a:lnTo>
                  <a:lnTo>
                    <a:pt x="11662" y="2773"/>
                  </a:lnTo>
                  <a:lnTo>
                    <a:pt x="11709" y="2774"/>
                  </a:lnTo>
                  <a:lnTo>
                    <a:pt x="11733" y="2775"/>
                  </a:lnTo>
                  <a:lnTo>
                    <a:pt x="11757" y="2777"/>
                  </a:lnTo>
                  <a:lnTo>
                    <a:pt x="11781" y="2781"/>
                  </a:lnTo>
                  <a:lnTo>
                    <a:pt x="11803" y="2787"/>
                  </a:lnTo>
                  <a:lnTo>
                    <a:pt x="11826" y="2795"/>
                  </a:lnTo>
                  <a:lnTo>
                    <a:pt x="11849" y="2805"/>
                  </a:lnTo>
                  <a:lnTo>
                    <a:pt x="11870" y="2819"/>
                  </a:lnTo>
                  <a:lnTo>
                    <a:pt x="11890" y="2835"/>
                  </a:lnTo>
                  <a:lnTo>
                    <a:pt x="11910" y="2856"/>
                  </a:lnTo>
                  <a:lnTo>
                    <a:pt x="11920" y="2867"/>
                  </a:lnTo>
                  <a:lnTo>
                    <a:pt x="11928" y="2880"/>
                  </a:lnTo>
                  <a:lnTo>
                    <a:pt x="11937" y="2894"/>
                  </a:lnTo>
                  <a:lnTo>
                    <a:pt x="11946" y="2908"/>
                  </a:lnTo>
                  <a:lnTo>
                    <a:pt x="11954" y="2925"/>
                  </a:lnTo>
                  <a:lnTo>
                    <a:pt x="11961" y="2942"/>
                  </a:lnTo>
                  <a:lnTo>
                    <a:pt x="11968" y="2961"/>
                  </a:lnTo>
                  <a:lnTo>
                    <a:pt x="11976" y="2981"/>
                  </a:lnTo>
                  <a:lnTo>
                    <a:pt x="11982" y="3002"/>
                  </a:lnTo>
                  <a:lnTo>
                    <a:pt x="11988" y="3025"/>
                  </a:lnTo>
                  <a:lnTo>
                    <a:pt x="11989" y="3058"/>
                  </a:lnTo>
                  <a:lnTo>
                    <a:pt x="11988" y="3088"/>
                  </a:lnTo>
                  <a:lnTo>
                    <a:pt x="11987" y="3117"/>
                  </a:lnTo>
                  <a:lnTo>
                    <a:pt x="11986" y="3142"/>
                  </a:lnTo>
                  <a:lnTo>
                    <a:pt x="11983" y="3166"/>
                  </a:lnTo>
                  <a:lnTo>
                    <a:pt x="11980" y="3188"/>
                  </a:lnTo>
                  <a:lnTo>
                    <a:pt x="11976" y="3207"/>
                  </a:lnTo>
                  <a:lnTo>
                    <a:pt x="11970" y="3226"/>
                  </a:lnTo>
                  <a:lnTo>
                    <a:pt x="11963" y="3241"/>
                  </a:lnTo>
                  <a:lnTo>
                    <a:pt x="11956" y="3256"/>
                  </a:lnTo>
                  <a:lnTo>
                    <a:pt x="11947" y="3268"/>
                  </a:lnTo>
                  <a:lnTo>
                    <a:pt x="11936" y="3278"/>
                  </a:lnTo>
                  <a:lnTo>
                    <a:pt x="11925" y="3288"/>
                  </a:lnTo>
                  <a:lnTo>
                    <a:pt x="11912" y="3296"/>
                  </a:lnTo>
                  <a:lnTo>
                    <a:pt x="11897" y="3302"/>
                  </a:lnTo>
                  <a:lnTo>
                    <a:pt x="11881" y="3307"/>
                  </a:lnTo>
                  <a:lnTo>
                    <a:pt x="11905" y="3298"/>
                  </a:lnTo>
                  <a:lnTo>
                    <a:pt x="11928" y="3291"/>
                  </a:lnTo>
                  <a:lnTo>
                    <a:pt x="11952" y="3284"/>
                  </a:lnTo>
                  <a:lnTo>
                    <a:pt x="11965" y="3282"/>
                  </a:lnTo>
                  <a:lnTo>
                    <a:pt x="11979" y="3280"/>
                  </a:lnTo>
                  <a:lnTo>
                    <a:pt x="11994" y="3278"/>
                  </a:lnTo>
                  <a:lnTo>
                    <a:pt x="12011" y="3277"/>
                  </a:lnTo>
                  <a:lnTo>
                    <a:pt x="12029" y="3275"/>
                  </a:lnTo>
                  <a:lnTo>
                    <a:pt x="12050" y="3274"/>
                  </a:lnTo>
                  <a:lnTo>
                    <a:pt x="12074" y="3273"/>
                  </a:lnTo>
                  <a:lnTo>
                    <a:pt x="12100" y="3273"/>
                  </a:lnTo>
                  <a:lnTo>
                    <a:pt x="12128" y="3272"/>
                  </a:lnTo>
                  <a:lnTo>
                    <a:pt x="12160" y="3271"/>
                  </a:lnTo>
                  <a:lnTo>
                    <a:pt x="12184" y="3272"/>
                  </a:lnTo>
                  <a:lnTo>
                    <a:pt x="12208" y="3275"/>
                  </a:lnTo>
                  <a:lnTo>
                    <a:pt x="12232" y="3279"/>
                  </a:lnTo>
                  <a:lnTo>
                    <a:pt x="12255" y="3284"/>
                  </a:lnTo>
                  <a:lnTo>
                    <a:pt x="12279" y="3293"/>
                  </a:lnTo>
                  <a:lnTo>
                    <a:pt x="12302" y="3301"/>
                  </a:lnTo>
                  <a:lnTo>
                    <a:pt x="12325" y="3311"/>
                  </a:lnTo>
                  <a:lnTo>
                    <a:pt x="12346" y="3324"/>
                  </a:lnTo>
                  <a:lnTo>
                    <a:pt x="12367" y="3336"/>
                  </a:lnTo>
                  <a:lnTo>
                    <a:pt x="12386" y="3350"/>
                  </a:lnTo>
                  <a:lnTo>
                    <a:pt x="12404" y="3366"/>
                  </a:lnTo>
                  <a:lnTo>
                    <a:pt x="12422" y="3382"/>
                  </a:lnTo>
                  <a:lnTo>
                    <a:pt x="12437" y="3400"/>
                  </a:lnTo>
                  <a:lnTo>
                    <a:pt x="12450" y="3418"/>
                  </a:lnTo>
                  <a:lnTo>
                    <a:pt x="12463" y="3438"/>
                  </a:lnTo>
                  <a:lnTo>
                    <a:pt x="12472" y="3459"/>
                  </a:lnTo>
                  <a:lnTo>
                    <a:pt x="12481" y="3479"/>
                  </a:lnTo>
                  <a:lnTo>
                    <a:pt x="12490" y="3499"/>
                  </a:lnTo>
                  <a:lnTo>
                    <a:pt x="12498" y="3518"/>
                  </a:lnTo>
                  <a:lnTo>
                    <a:pt x="12505" y="3537"/>
                  </a:lnTo>
                  <a:lnTo>
                    <a:pt x="12511" y="3555"/>
                  </a:lnTo>
                  <a:lnTo>
                    <a:pt x="12516" y="3574"/>
                  </a:lnTo>
                  <a:lnTo>
                    <a:pt x="12518" y="3592"/>
                  </a:lnTo>
                  <a:lnTo>
                    <a:pt x="12518" y="3612"/>
                  </a:lnTo>
                  <a:lnTo>
                    <a:pt x="12514" y="3633"/>
                  </a:lnTo>
                  <a:lnTo>
                    <a:pt x="12508" y="3654"/>
                  </a:lnTo>
                  <a:lnTo>
                    <a:pt x="12499" y="3677"/>
                  </a:lnTo>
                  <a:lnTo>
                    <a:pt x="12493" y="3688"/>
                  </a:lnTo>
                  <a:lnTo>
                    <a:pt x="12486" y="3701"/>
                  </a:lnTo>
                  <a:lnTo>
                    <a:pt x="12477" y="3714"/>
                  </a:lnTo>
                  <a:lnTo>
                    <a:pt x="12468" y="3727"/>
                  </a:lnTo>
                  <a:lnTo>
                    <a:pt x="12458" y="3742"/>
                  </a:lnTo>
                  <a:lnTo>
                    <a:pt x="12445" y="3756"/>
                  </a:lnTo>
                  <a:lnTo>
                    <a:pt x="12433" y="3771"/>
                  </a:lnTo>
                  <a:lnTo>
                    <a:pt x="12418" y="3787"/>
                  </a:lnTo>
                  <a:lnTo>
                    <a:pt x="12403" y="3804"/>
                  </a:lnTo>
                  <a:lnTo>
                    <a:pt x="12386" y="3820"/>
                  </a:lnTo>
                  <a:lnTo>
                    <a:pt x="12404" y="3804"/>
                  </a:lnTo>
                  <a:lnTo>
                    <a:pt x="12423" y="3788"/>
                  </a:lnTo>
                  <a:lnTo>
                    <a:pt x="12441" y="3774"/>
                  </a:lnTo>
                  <a:lnTo>
                    <a:pt x="12461" y="3760"/>
                  </a:lnTo>
                  <a:lnTo>
                    <a:pt x="12481" y="3748"/>
                  </a:lnTo>
                  <a:lnTo>
                    <a:pt x="12501" y="3737"/>
                  </a:lnTo>
                  <a:lnTo>
                    <a:pt x="12523" y="3726"/>
                  </a:lnTo>
                  <a:lnTo>
                    <a:pt x="12543" y="3717"/>
                  </a:lnTo>
                  <a:lnTo>
                    <a:pt x="12587" y="3702"/>
                  </a:lnTo>
                  <a:lnTo>
                    <a:pt x="12631" y="3690"/>
                  </a:lnTo>
                  <a:lnTo>
                    <a:pt x="12677" y="3682"/>
                  </a:lnTo>
                  <a:lnTo>
                    <a:pt x="12722" y="3677"/>
                  </a:lnTo>
                  <a:lnTo>
                    <a:pt x="12739" y="3676"/>
                  </a:lnTo>
                  <a:lnTo>
                    <a:pt x="12755" y="3676"/>
                  </a:lnTo>
                  <a:lnTo>
                    <a:pt x="12773" y="3677"/>
                  </a:lnTo>
                  <a:lnTo>
                    <a:pt x="12789" y="3679"/>
                  </a:lnTo>
                  <a:lnTo>
                    <a:pt x="12806" y="3683"/>
                  </a:lnTo>
                  <a:lnTo>
                    <a:pt x="12821" y="3689"/>
                  </a:lnTo>
                  <a:lnTo>
                    <a:pt x="12835" y="3697"/>
                  </a:lnTo>
                  <a:lnTo>
                    <a:pt x="12846" y="3708"/>
                  </a:lnTo>
                  <a:lnTo>
                    <a:pt x="12861" y="3724"/>
                  </a:lnTo>
                  <a:lnTo>
                    <a:pt x="12875" y="3740"/>
                  </a:lnTo>
                  <a:lnTo>
                    <a:pt x="12887" y="3755"/>
                  </a:lnTo>
                  <a:lnTo>
                    <a:pt x="12899" y="3770"/>
                  </a:lnTo>
                  <a:lnTo>
                    <a:pt x="12908" y="3784"/>
                  </a:lnTo>
                  <a:lnTo>
                    <a:pt x="12916" y="3799"/>
                  </a:lnTo>
                  <a:lnTo>
                    <a:pt x="12922" y="3816"/>
                  </a:lnTo>
                  <a:lnTo>
                    <a:pt x="12927" y="3834"/>
                  </a:lnTo>
                  <a:lnTo>
                    <a:pt x="12931" y="3854"/>
                  </a:lnTo>
                  <a:lnTo>
                    <a:pt x="12932" y="3876"/>
                  </a:lnTo>
                  <a:lnTo>
                    <a:pt x="12931" y="3900"/>
                  </a:lnTo>
                  <a:lnTo>
                    <a:pt x="12928" y="3928"/>
                  </a:lnTo>
                  <a:lnTo>
                    <a:pt x="12924" y="3959"/>
                  </a:lnTo>
                  <a:lnTo>
                    <a:pt x="12921" y="3977"/>
                  </a:lnTo>
                  <a:lnTo>
                    <a:pt x="12917" y="3995"/>
                  </a:lnTo>
                  <a:lnTo>
                    <a:pt x="12913" y="4014"/>
                  </a:lnTo>
                  <a:lnTo>
                    <a:pt x="12909" y="4034"/>
                  </a:lnTo>
                  <a:lnTo>
                    <a:pt x="12904" y="4056"/>
                  </a:lnTo>
                  <a:lnTo>
                    <a:pt x="12899" y="4079"/>
                  </a:lnTo>
                  <a:lnTo>
                    <a:pt x="12892" y="4108"/>
                  </a:lnTo>
                  <a:lnTo>
                    <a:pt x="12885" y="4139"/>
                  </a:lnTo>
                  <a:lnTo>
                    <a:pt x="12870" y="4203"/>
                  </a:lnTo>
                  <a:lnTo>
                    <a:pt x="12853" y="4269"/>
                  </a:lnTo>
                  <a:lnTo>
                    <a:pt x="12835" y="4337"/>
                  </a:lnTo>
                  <a:lnTo>
                    <a:pt x="12815" y="4405"/>
                  </a:lnTo>
                  <a:lnTo>
                    <a:pt x="12795" y="4473"/>
                  </a:lnTo>
                  <a:lnTo>
                    <a:pt x="12775" y="4539"/>
                  </a:lnTo>
                  <a:lnTo>
                    <a:pt x="12755" y="4602"/>
                  </a:lnTo>
                  <a:lnTo>
                    <a:pt x="12746" y="4633"/>
                  </a:lnTo>
                  <a:lnTo>
                    <a:pt x="12736" y="4662"/>
                  </a:lnTo>
                  <a:lnTo>
                    <a:pt x="12727" y="4690"/>
                  </a:lnTo>
                  <a:lnTo>
                    <a:pt x="12719" y="4717"/>
                  </a:lnTo>
                  <a:lnTo>
                    <a:pt x="12710" y="4742"/>
                  </a:lnTo>
                  <a:lnTo>
                    <a:pt x="12702" y="4766"/>
                  </a:lnTo>
                  <a:lnTo>
                    <a:pt x="12695" y="4788"/>
                  </a:lnTo>
                  <a:lnTo>
                    <a:pt x="12688" y="4809"/>
                  </a:lnTo>
                  <a:lnTo>
                    <a:pt x="12682" y="4827"/>
                  </a:lnTo>
                  <a:lnTo>
                    <a:pt x="12676" y="4844"/>
                  </a:lnTo>
                  <a:lnTo>
                    <a:pt x="12671" y="4858"/>
                  </a:lnTo>
                  <a:lnTo>
                    <a:pt x="12667" y="4870"/>
                  </a:lnTo>
                  <a:lnTo>
                    <a:pt x="12664" y="4879"/>
                  </a:lnTo>
                  <a:lnTo>
                    <a:pt x="12661" y="4886"/>
                  </a:lnTo>
                  <a:lnTo>
                    <a:pt x="12660" y="4890"/>
                  </a:lnTo>
                  <a:lnTo>
                    <a:pt x="12659" y="4892"/>
                  </a:lnTo>
                  <a:lnTo>
                    <a:pt x="12661" y="4890"/>
                  </a:lnTo>
                  <a:lnTo>
                    <a:pt x="12664" y="4886"/>
                  </a:lnTo>
                  <a:lnTo>
                    <a:pt x="12670" y="4878"/>
                  </a:lnTo>
                  <a:lnTo>
                    <a:pt x="12679" y="4867"/>
                  </a:lnTo>
                  <a:lnTo>
                    <a:pt x="12689" y="4852"/>
                  </a:lnTo>
                  <a:lnTo>
                    <a:pt x="12701" y="4836"/>
                  </a:lnTo>
                  <a:lnTo>
                    <a:pt x="12716" y="4815"/>
                  </a:lnTo>
                  <a:lnTo>
                    <a:pt x="12731" y="4791"/>
                  </a:lnTo>
                  <a:lnTo>
                    <a:pt x="12749" y="4765"/>
                  </a:lnTo>
                  <a:lnTo>
                    <a:pt x="12767" y="4735"/>
                  </a:lnTo>
                  <a:lnTo>
                    <a:pt x="12786" y="4702"/>
                  </a:lnTo>
                  <a:lnTo>
                    <a:pt x="12807" y="4666"/>
                  </a:lnTo>
                  <a:lnTo>
                    <a:pt x="12828" y="4627"/>
                  </a:lnTo>
                  <a:lnTo>
                    <a:pt x="12850" y="4584"/>
                  </a:lnTo>
                  <a:lnTo>
                    <a:pt x="12873" y="4538"/>
                  </a:lnTo>
                  <a:lnTo>
                    <a:pt x="12895" y="4490"/>
                  </a:lnTo>
                  <a:lnTo>
                    <a:pt x="12918" y="4438"/>
                  </a:lnTo>
                  <a:lnTo>
                    <a:pt x="12941" y="4384"/>
                  </a:lnTo>
                  <a:lnTo>
                    <a:pt x="12964" y="4326"/>
                  </a:lnTo>
                  <a:lnTo>
                    <a:pt x="12986" y="4264"/>
                  </a:lnTo>
                  <a:lnTo>
                    <a:pt x="13008" y="4200"/>
                  </a:lnTo>
                  <a:lnTo>
                    <a:pt x="13030" y="4133"/>
                  </a:lnTo>
                  <a:lnTo>
                    <a:pt x="13050" y="4063"/>
                  </a:lnTo>
                  <a:lnTo>
                    <a:pt x="13070" y="3990"/>
                  </a:lnTo>
                  <a:lnTo>
                    <a:pt x="13088" y="3914"/>
                  </a:lnTo>
                  <a:lnTo>
                    <a:pt x="13106" y="3833"/>
                  </a:lnTo>
                  <a:lnTo>
                    <a:pt x="13123" y="3751"/>
                  </a:lnTo>
                  <a:lnTo>
                    <a:pt x="13137" y="3666"/>
                  </a:lnTo>
                  <a:lnTo>
                    <a:pt x="13150" y="3577"/>
                  </a:lnTo>
                  <a:lnTo>
                    <a:pt x="13161" y="3485"/>
                  </a:lnTo>
                  <a:lnTo>
                    <a:pt x="13170" y="3391"/>
                  </a:lnTo>
                  <a:lnTo>
                    <a:pt x="13177" y="3293"/>
                  </a:lnTo>
                  <a:lnTo>
                    <a:pt x="13179" y="3239"/>
                  </a:lnTo>
                  <a:lnTo>
                    <a:pt x="13181" y="3188"/>
                  </a:lnTo>
                  <a:lnTo>
                    <a:pt x="13183" y="3136"/>
                  </a:lnTo>
                  <a:lnTo>
                    <a:pt x="13184" y="3087"/>
                  </a:lnTo>
                  <a:lnTo>
                    <a:pt x="13186" y="3037"/>
                  </a:lnTo>
                  <a:lnTo>
                    <a:pt x="13186" y="2990"/>
                  </a:lnTo>
                  <a:lnTo>
                    <a:pt x="13186" y="2944"/>
                  </a:lnTo>
                  <a:lnTo>
                    <a:pt x="13186" y="2898"/>
                  </a:lnTo>
                  <a:lnTo>
                    <a:pt x="13184" y="2854"/>
                  </a:lnTo>
                  <a:lnTo>
                    <a:pt x="13182" y="2811"/>
                  </a:lnTo>
                  <a:lnTo>
                    <a:pt x="13181" y="2768"/>
                  </a:lnTo>
                  <a:lnTo>
                    <a:pt x="13179" y="2727"/>
                  </a:lnTo>
                  <a:lnTo>
                    <a:pt x="13177" y="2687"/>
                  </a:lnTo>
                  <a:lnTo>
                    <a:pt x="13174" y="2648"/>
                  </a:lnTo>
                  <a:lnTo>
                    <a:pt x="13169" y="2573"/>
                  </a:lnTo>
                  <a:lnTo>
                    <a:pt x="13162" y="2502"/>
                  </a:lnTo>
                  <a:lnTo>
                    <a:pt x="13155" y="2435"/>
                  </a:lnTo>
                  <a:lnTo>
                    <a:pt x="13147" y="2371"/>
                  </a:lnTo>
                  <a:lnTo>
                    <a:pt x="13139" y="2310"/>
                  </a:lnTo>
                  <a:lnTo>
                    <a:pt x="13130" y="2253"/>
                  </a:lnTo>
                  <a:lnTo>
                    <a:pt x="13121" y="2200"/>
                  </a:lnTo>
                  <a:lnTo>
                    <a:pt x="13112" y="2149"/>
                  </a:lnTo>
                  <a:lnTo>
                    <a:pt x="13104" y="2102"/>
                  </a:lnTo>
                  <a:lnTo>
                    <a:pt x="13096" y="2058"/>
                  </a:lnTo>
                  <a:lnTo>
                    <a:pt x="13088" y="2015"/>
                  </a:lnTo>
                  <a:lnTo>
                    <a:pt x="13081" y="1977"/>
                  </a:lnTo>
                  <a:lnTo>
                    <a:pt x="13075" y="1940"/>
                  </a:lnTo>
                  <a:lnTo>
                    <a:pt x="13070" y="1906"/>
                  </a:lnTo>
                  <a:lnTo>
                    <a:pt x="13067" y="1875"/>
                  </a:lnTo>
                  <a:lnTo>
                    <a:pt x="13064" y="1845"/>
                  </a:lnTo>
                  <a:lnTo>
                    <a:pt x="13063" y="1818"/>
                  </a:lnTo>
                  <a:lnTo>
                    <a:pt x="13063" y="1793"/>
                  </a:lnTo>
                  <a:lnTo>
                    <a:pt x="13065" y="1769"/>
                  </a:lnTo>
                  <a:lnTo>
                    <a:pt x="13069" y="1748"/>
                  </a:lnTo>
                  <a:lnTo>
                    <a:pt x="13075" y="1727"/>
                  </a:lnTo>
                  <a:lnTo>
                    <a:pt x="13084" y="1708"/>
                  </a:lnTo>
                  <a:lnTo>
                    <a:pt x="13095" y="1691"/>
                  </a:lnTo>
                  <a:lnTo>
                    <a:pt x="13108" y="1674"/>
                  </a:lnTo>
                  <a:lnTo>
                    <a:pt x="13125" y="1659"/>
                  </a:lnTo>
                  <a:lnTo>
                    <a:pt x="13140" y="1643"/>
                  </a:lnTo>
                  <a:lnTo>
                    <a:pt x="13157" y="1627"/>
                  </a:lnTo>
                  <a:lnTo>
                    <a:pt x="13174" y="1613"/>
                  </a:lnTo>
                  <a:lnTo>
                    <a:pt x="13193" y="1599"/>
                  </a:lnTo>
                  <a:lnTo>
                    <a:pt x="13212" y="1587"/>
                  </a:lnTo>
                  <a:lnTo>
                    <a:pt x="13233" y="1576"/>
                  </a:lnTo>
                  <a:lnTo>
                    <a:pt x="13277" y="1556"/>
                  </a:lnTo>
                  <a:lnTo>
                    <a:pt x="13326" y="1539"/>
                  </a:lnTo>
                  <a:lnTo>
                    <a:pt x="13376" y="1522"/>
                  </a:lnTo>
                  <a:lnTo>
                    <a:pt x="13429" y="1507"/>
                  </a:lnTo>
                  <a:lnTo>
                    <a:pt x="13484" y="1491"/>
                  </a:lnTo>
                  <a:lnTo>
                    <a:pt x="13541" y="1476"/>
                  </a:lnTo>
                  <a:lnTo>
                    <a:pt x="13597" y="1458"/>
                  </a:lnTo>
                  <a:lnTo>
                    <a:pt x="13655" y="1439"/>
                  </a:lnTo>
                  <a:lnTo>
                    <a:pt x="13714" y="1416"/>
                  </a:lnTo>
                  <a:lnTo>
                    <a:pt x="13742" y="1403"/>
                  </a:lnTo>
                  <a:lnTo>
                    <a:pt x="13771" y="1389"/>
                  </a:lnTo>
                  <a:lnTo>
                    <a:pt x="13800" y="1374"/>
                  </a:lnTo>
                  <a:lnTo>
                    <a:pt x="13828" y="1357"/>
                  </a:lnTo>
                  <a:lnTo>
                    <a:pt x="13855" y="1340"/>
                  </a:lnTo>
                  <a:lnTo>
                    <a:pt x="13883" y="1320"/>
                  </a:lnTo>
                  <a:lnTo>
                    <a:pt x="13910" y="1300"/>
                  </a:lnTo>
                  <a:lnTo>
                    <a:pt x="13937" y="1277"/>
                  </a:lnTo>
                  <a:lnTo>
                    <a:pt x="13957" y="1262"/>
                  </a:lnTo>
                  <a:lnTo>
                    <a:pt x="13976" y="1246"/>
                  </a:lnTo>
                  <a:lnTo>
                    <a:pt x="14012" y="1211"/>
                  </a:lnTo>
                  <a:lnTo>
                    <a:pt x="14045" y="1173"/>
                  </a:lnTo>
                  <a:lnTo>
                    <a:pt x="14076" y="1134"/>
                  </a:lnTo>
                  <a:lnTo>
                    <a:pt x="14105" y="1093"/>
                  </a:lnTo>
                  <a:lnTo>
                    <a:pt x="14133" y="1050"/>
                  </a:lnTo>
                  <a:lnTo>
                    <a:pt x="14160" y="1009"/>
                  </a:lnTo>
                  <a:lnTo>
                    <a:pt x="14187" y="969"/>
                  </a:lnTo>
                  <a:lnTo>
                    <a:pt x="14213" y="931"/>
                  </a:lnTo>
                  <a:lnTo>
                    <a:pt x="14240" y="895"/>
                  </a:lnTo>
                  <a:lnTo>
                    <a:pt x="14253" y="878"/>
                  </a:lnTo>
                  <a:lnTo>
                    <a:pt x="14267" y="863"/>
                  </a:lnTo>
                  <a:lnTo>
                    <a:pt x="14282" y="847"/>
                  </a:lnTo>
                  <a:lnTo>
                    <a:pt x="14296" y="834"/>
                  </a:lnTo>
                  <a:lnTo>
                    <a:pt x="14312" y="822"/>
                  </a:lnTo>
                  <a:lnTo>
                    <a:pt x="14327" y="811"/>
                  </a:lnTo>
                  <a:lnTo>
                    <a:pt x="14344" y="801"/>
                  </a:lnTo>
                  <a:lnTo>
                    <a:pt x="14360" y="793"/>
                  </a:lnTo>
                  <a:lnTo>
                    <a:pt x="14379" y="787"/>
                  </a:lnTo>
                  <a:lnTo>
                    <a:pt x="14396" y="782"/>
                  </a:lnTo>
                  <a:lnTo>
                    <a:pt x="14416" y="779"/>
                  </a:lnTo>
                  <a:lnTo>
                    <a:pt x="14436" y="778"/>
                  </a:lnTo>
                  <a:lnTo>
                    <a:pt x="14451" y="779"/>
                  </a:lnTo>
                  <a:lnTo>
                    <a:pt x="14470" y="785"/>
                  </a:lnTo>
                  <a:lnTo>
                    <a:pt x="14489" y="793"/>
                  </a:lnTo>
                  <a:lnTo>
                    <a:pt x="14510" y="805"/>
                  </a:lnTo>
                  <a:lnTo>
                    <a:pt x="14534" y="821"/>
                  </a:lnTo>
                  <a:lnTo>
                    <a:pt x="14557" y="840"/>
                  </a:lnTo>
                  <a:lnTo>
                    <a:pt x="14571" y="851"/>
                  </a:lnTo>
                  <a:lnTo>
                    <a:pt x="14583" y="864"/>
                  </a:lnTo>
                  <a:lnTo>
                    <a:pt x="14597" y="877"/>
                  </a:lnTo>
                  <a:lnTo>
                    <a:pt x="14610" y="892"/>
                  </a:lnTo>
                  <a:lnTo>
                    <a:pt x="14625" y="907"/>
                  </a:lnTo>
                  <a:lnTo>
                    <a:pt x="14638" y="924"/>
                  </a:lnTo>
                  <a:lnTo>
                    <a:pt x="14652" y="942"/>
                  </a:lnTo>
                  <a:lnTo>
                    <a:pt x="14667" y="961"/>
                  </a:lnTo>
                  <a:lnTo>
                    <a:pt x="14681" y="981"/>
                  </a:lnTo>
                  <a:lnTo>
                    <a:pt x="14696" y="1003"/>
                  </a:lnTo>
                  <a:lnTo>
                    <a:pt x="14711" y="1026"/>
                  </a:lnTo>
                  <a:lnTo>
                    <a:pt x="14727" y="1049"/>
                  </a:lnTo>
                  <a:lnTo>
                    <a:pt x="14741" y="1075"/>
                  </a:lnTo>
                  <a:lnTo>
                    <a:pt x="14757" y="1101"/>
                  </a:lnTo>
                  <a:lnTo>
                    <a:pt x="14772" y="1129"/>
                  </a:lnTo>
                  <a:lnTo>
                    <a:pt x="14788" y="1158"/>
                  </a:lnTo>
                  <a:lnTo>
                    <a:pt x="14803" y="1188"/>
                  </a:lnTo>
                  <a:lnTo>
                    <a:pt x="14818" y="1220"/>
                  </a:lnTo>
                  <a:lnTo>
                    <a:pt x="14833" y="1254"/>
                  </a:lnTo>
                  <a:lnTo>
                    <a:pt x="14849" y="1288"/>
                  </a:lnTo>
                  <a:lnTo>
                    <a:pt x="14864" y="1324"/>
                  </a:lnTo>
                  <a:lnTo>
                    <a:pt x="14880" y="1362"/>
                  </a:lnTo>
                  <a:lnTo>
                    <a:pt x="14894" y="1402"/>
                  </a:lnTo>
                  <a:lnTo>
                    <a:pt x="14909" y="1442"/>
                  </a:lnTo>
                  <a:lnTo>
                    <a:pt x="14925" y="1484"/>
                  </a:lnTo>
                  <a:lnTo>
                    <a:pt x="14939" y="1527"/>
                  </a:lnTo>
                  <a:lnTo>
                    <a:pt x="14954" y="1573"/>
                  </a:lnTo>
                  <a:lnTo>
                    <a:pt x="14968" y="1620"/>
                  </a:lnTo>
                  <a:lnTo>
                    <a:pt x="14983" y="1668"/>
                  </a:lnTo>
                  <a:lnTo>
                    <a:pt x="14997" y="1718"/>
                  </a:lnTo>
                  <a:lnTo>
                    <a:pt x="15011" y="1770"/>
                  </a:lnTo>
                  <a:lnTo>
                    <a:pt x="15024" y="1823"/>
                  </a:lnTo>
                  <a:lnTo>
                    <a:pt x="15037" y="1878"/>
                  </a:lnTo>
                  <a:lnTo>
                    <a:pt x="15051" y="1935"/>
                  </a:lnTo>
                  <a:lnTo>
                    <a:pt x="15063" y="1994"/>
                  </a:lnTo>
                  <a:lnTo>
                    <a:pt x="15076" y="2054"/>
                  </a:lnTo>
                  <a:lnTo>
                    <a:pt x="15088" y="2115"/>
                  </a:lnTo>
                  <a:lnTo>
                    <a:pt x="15099" y="2179"/>
                  </a:lnTo>
                  <a:lnTo>
                    <a:pt x="15111" y="2245"/>
                  </a:lnTo>
                  <a:lnTo>
                    <a:pt x="15121" y="2312"/>
                  </a:lnTo>
                  <a:lnTo>
                    <a:pt x="15132" y="2381"/>
                  </a:lnTo>
                  <a:lnTo>
                    <a:pt x="15142" y="2452"/>
                  </a:lnTo>
                  <a:lnTo>
                    <a:pt x="15152" y="2525"/>
                  </a:lnTo>
                  <a:lnTo>
                    <a:pt x="15161" y="2600"/>
                  </a:lnTo>
                  <a:lnTo>
                    <a:pt x="15170" y="2678"/>
                  </a:lnTo>
                  <a:lnTo>
                    <a:pt x="15178" y="2756"/>
                  </a:lnTo>
                  <a:lnTo>
                    <a:pt x="15185" y="2837"/>
                  </a:lnTo>
                  <a:lnTo>
                    <a:pt x="15192" y="2920"/>
                  </a:lnTo>
                  <a:lnTo>
                    <a:pt x="15199" y="3004"/>
                  </a:lnTo>
                  <a:lnTo>
                    <a:pt x="15205" y="3092"/>
                  </a:lnTo>
                  <a:lnTo>
                    <a:pt x="15210" y="3180"/>
                  </a:lnTo>
                  <a:lnTo>
                    <a:pt x="15215" y="3271"/>
                  </a:lnTo>
                  <a:lnTo>
                    <a:pt x="15218" y="3383"/>
                  </a:lnTo>
                  <a:lnTo>
                    <a:pt x="15219" y="3494"/>
                  </a:lnTo>
                  <a:lnTo>
                    <a:pt x="15219" y="3602"/>
                  </a:lnTo>
                  <a:lnTo>
                    <a:pt x="15217" y="3709"/>
                  </a:lnTo>
                  <a:lnTo>
                    <a:pt x="15212" y="3814"/>
                  </a:lnTo>
                  <a:lnTo>
                    <a:pt x="15206" y="3917"/>
                  </a:lnTo>
                  <a:lnTo>
                    <a:pt x="15199" y="4019"/>
                  </a:lnTo>
                  <a:lnTo>
                    <a:pt x="15188" y="4120"/>
                  </a:lnTo>
                  <a:lnTo>
                    <a:pt x="15177" y="4219"/>
                  </a:lnTo>
                  <a:lnTo>
                    <a:pt x="15164" y="4316"/>
                  </a:lnTo>
                  <a:lnTo>
                    <a:pt x="15149" y="4411"/>
                  </a:lnTo>
                  <a:lnTo>
                    <a:pt x="15133" y="4505"/>
                  </a:lnTo>
                  <a:lnTo>
                    <a:pt x="15115" y="4597"/>
                  </a:lnTo>
                  <a:lnTo>
                    <a:pt x="15095" y="4687"/>
                  </a:lnTo>
                  <a:lnTo>
                    <a:pt x="15075" y="4776"/>
                  </a:lnTo>
                  <a:lnTo>
                    <a:pt x="15052" y="4864"/>
                  </a:lnTo>
                  <a:lnTo>
                    <a:pt x="15028" y="4949"/>
                  </a:lnTo>
                  <a:lnTo>
                    <a:pt x="15003" y="5033"/>
                  </a:lnTo>
                  <a:lnTo>
                    <a:pt x="14977" y="5115"/>
                  </a:lnTo>
                  <a:lnTo>
                    <a:pt x="14949" y="5196"/>
                  </a:lnTo>
                  <a:lnTo>
                    <a:pt x="14919" y="5274"/>
                  </a:lnTo>
                  <a:lnTo>
                    <a:pt x="14889" y="5352"/>
                  </a:lnTo>
                  <a:lnTo>
                    <a:pt x="14857" y="5427"/>
                  </a:lnTo>
                  <a:lnTo>
                    <a:pt x="14824" y="5501"/>
                  </a:lnTo>
                  <a:lnTo>
                    <a:pt x="14790" y="5573"/>
                  </a:lnTo>
                  <a:lnTo>
                    <a:pt x="14755" y="5643"/>
                  </a:lnTo>
                  <a:lnTo>
                    <a:pt x="14718" y="5712"/>
                  </a:lnTo>
                  <a:lnTo>
                    <a:pt x="14680" y="5779"/>
                  </a:lnTo>
                  <a:lnTo>
                    <a:pt x="14642" y="5844"/>
                  </a:lnTo>
                  <a:lnTo>
                    <a:pt x="14603" y="5908"/>
                  </a:lnTo>
                  <a:lnTo>
                    <a:pt x="14563" y="5970"/>
                  </a:lnTo>
                  <a:lnTo>
                    <a:pt x="14521" y="6030"/>
                  </a:lnTo>
                  <a:lnTo>
                    <a:pt x="14479" y="6087"/>
                  </a:lnTo>
                  <a:lnTo>
                    <a:pt x="14437" y="6144"/>
                  </a:lnTo>
                  <a:lnTo>
                    <a:pt x="14393" y="6199"/>
                  </a:lnTo>
                  <a:lnTo>
                    <a:pt x="14349" y="6252"/>
                  </a:lnTo>
                  <a:lnTo>
                    <a:pt x="14304" y="6304"/>
                  </a:lnTo>
                  <a:lnTo>
                    <a:pt x="14257" y="6353"/>
                  </a:lnTo>
                  <a:lnTo>
                    <a:pt x="14211" y="6400"/>
                  </a:lnTo>
                  <a:lnTo>
                    <a:pt x="14164" y="6447"/>
                  </a:lnTo>
                  <a:lnTo>
                    <a:pt x="14116" y="6491"/>
                  </a:lnTo>
                  <a:lnTo>
                    <a:pt x="14068" y="6533"/>
                  </a:lnTo>
                  <a:lnTo>
                    <a:pt x="14019" y="6574"/>
                  </a:lnTo>
                  <a:lnTo>
                    <a:pt x="13970" y="6614"/>
                  </a:lnTo>
                  <a:lnTo>
                    <a:pt x="13921" y="6651"/>
                  </a:lnTo>
                  <a:lnTo>
                    <a:pt x="13870" y="6686"/>
                  </a:lnTo>
                  <a:lnTo>
                    <a:pt x="13819" y="6720"/>
                  </a:lnTo>
                  <a:lnTo>
                    <a:pt x="13769" y="6751"/>
                  </a:lnTo>
                  <a:lnTo>
                    <a:pt x="13718" y="6781"/>
                  </a:lnTo>
                  <a:lnTo>
                    <a:pt x="13667" y="6809"/>
                  </a:lnTo>
                  <a:lnTo>
                    <a:pt x="13615" y="6835"/>
                  </a:lnTo>
                  <a:lnTo>
                    <a:pt x="13563" y="6860"/>
                  </a:lnTo>
                  <a:lnTo>
                    <a:pt x="13511" y="6882"/>
                  </a:lnTo>
                  <a:lnTo>
                    <a:pt x="13459" y="6904"/>
                  </a:lnTo>
                  <a:lnTo>
                    <a:pt x="13407" y="6923"/>
                  </a:lnTo>
                  <a:lnTo>
                    <a:pt x="13355" y="6940"/>
                  </a:lnTo>
                  <a:lnTo>
                    <a:pt x="13302" y="6956"/>
                  </a:lnTo>
                  <a:lnTo>
                    <a:pt x="13251" y="6969"/>
                  </a:lnTo>
                  <a:lnTo>
                    <a:pt x="13198" y="6980"/>
                  </a:lnTo>
                  <a:lnTo>
                    <a:pt x="13146" y="6991"/>
                  </a:lnTo>
                  <a:lnTo>
                    <a:pt x="13095" y="6998"/>
                  </a:lnTo>
                  <a:lnTo>
                    <a:pt x="13043" y="7004"/>
                  </a:lnTo>
                  <a:lnTo>
                    <a:pt x="12991" y="7008"/>
                  </a:lnTo>
                  <a:lnTo>
                    <a:pt x="12940" y="7011"/>
                  </a:lnTo>
                  <a:lnTo>
                    <a:pt x="12846" y="7011"/>
                  </a:lnTo>
                  <a:lnTo>
                    <a:pt x="12763" y="7010"/>
                  </a:lnTo>
                  <a:lnTo>
                    <a:pt x="12683" y="7007"/>
                  </a:lnTo>
                  <a:lnTo>
                    <a:pt x="12602" y="7003"/>
                  </a:lnTo>
                  <a:lnTo>
                    <a:pt x="12524" y="6997"/>
                  </a:lnTo>
                  <a:lnTo>
                    <a:pt x="12446" y="6990"/>
                  </a:lnTo>
                  <a:lnTo>
                    <a:pt x="12370" y="6980"/>
                  </a:lnTo>
                  <a:lnTo>
                    <a:pt x="12296" y="6970"/>
                  </a:lnTo>
                  <a:lnTo>
                    <a:pt x="12222" y="6958"/>
                  </a:lnTo>
                  <a:lnTo>
                    <a:pt x="12150" y="6944"/>
                  </a:lnTo>
                  <a:lnTo>
                    <a:pt x="12080" y="6929"/>
                  </a:lnTo>
                  <a:lnTo>
                    <a:pt x="12011" y="6913"/>
                  </a:lnTo>
                  <a:lnTo>
                    <a:pt x="11943" y="6896"/>
                  </a:lnTo>
                  <a:lnTo>
                    <a:pt x="11875" y="6877"/>
                  </a:lnTo>
                  <a:lnTo>
                    <a:pt x="11810" y="6858"/>
                  </a:lnTo>
                  <a:lnTo>
                    <a:pt x="11745" y="6838"/>
                  </a:lnTo>
                  <a:lnTo>
                    <a:pt x="11683" y="6816"/>
                  </a:lnTo>
                  <a:lnTo>
                    <a:pt x="11622" y="6794"/>
                  </a:lnTo>
                  <a:lnTo>
                    <a:pt x="11562" y="6770"/>
                  </a:lnTo>
                  <a:lnTo>
                    <a:pt x="11503" y="6746"/>
                  </a:lnTo>
                  <a:lnTo>
                    <a:pt x="11445" y="6722"/>
                  </a:lnTo>
                  <a:lnTo>
                    <a:pt x="11388" y="6696"/>
                  </a:lnTo>
                  <a:lnTo>
                    <a:pt x="11334" y="6670"/>
                  </a:lnTo>
                  <a:lnTo>
                    <a:pt x="11280" y="6643"/>
                  </a:lnTo>
                  <a:lnTo>
                    <a:pt x="11227" y="6617"/>
                  </a:lnTo>
                  <a:lnTo>
                    <a:pt x="11177" y="6589"/>
                  </a:lnTo>
                  <a:lnTo>
                    <a:pt x="11127" y="6561"/>
                  </a:lnTo>
                  <a:lnTo>
                    <a:pt x="11079" y="6532"/>
                  </a:lnTo>
                  <a:lnTo>
                    <a:pt x="11031" y="6504"/>
                  </a:lnTo>
                  <a:lnTo>
                    <a:pt x="10986" y="6476"/>
                  </a:lnTo>
                  <a:lnTo>
                    <a:pt x="10941" y="6446"/>
                  </a:lnTo>
                  <a:lnTo>
                    <a:pt x="10898" y="6417"/>
                  </a:lnTo>
                  <a:lnTo>
                    <a:pt x="10856" y="6388"/>
                  </a:lnTo>
                  <a:lnTo>
                    <a:pt x="10815" y="6358"/>
                  </a:lnTo>
                  <a:lnTo>
                    <a:pt x="10776" y="6329"/>
                  </a:lnTo>
                  <a:lnTo>
                    <a:pt x="10738" y="6300"/>
                  </a:lnTo>
                  <a:lnTo>
                    <a:pt x="10701" y="6272"/>
                  </a:lnTo>
                  <a:lnTo>
                    <a:pt x="10666" y="6243"/>
                  </a:lnTo>
                  <a:lnTo>
                    <a:pt x="10632" y="6215"/>
                  </a:lnTo>
                  <a:lnTo>
                    <a:pt x="10599" y="6186"/>
                  </a:lnTo>
                  <a:lnTo>
                    <a:pt x="10568" y="6159"/>
                  </a:lnTo>
                  <a:lnTo>
                    <a:pt x="10537" y="6131"/>
                  </a:lnTo>
                  <a:lnTo>
                    <a:pt x="10508" y="6105"/>
                  </a:lnTo>
                  <a:lnTo>
                    <a:pt x="10480" y="6079"/>
                  </a:lnTo>
                  <a:lnTo>
                    <a:pt x="10454" y="6053"/>
                  </a:lnTo>
                  <a:lnTo>
                    <a:pt x="10429" y="6028"/>
                  </a:lnTo>
                  <a:lnTo>
                    <a:pt x="10405" y="6005"/>
                  </a:lnTo>
                  <a:lnTo>
                    <a:pt x="10383" y="5982"/>
                  </a:lnTo>
                  <a:lnTo>
                    <a:pt x="10361" y="5959"/>
                  </a:lnTo>
                  <a:lnTo>
                    <a:pt x="10341" y="5938"/>
                  </a:lnTo>
                  <a:lnTo>
                    <a:pt x="10323" y="5917"/>
                  </a:lnTo>
                  <a:lnTo>
                    <a:pt x="10305" y="5898"/>
                  </a:lnTo>
                  <a:lnTo>
                    <a:pt x="10290" y="5879"/>
                  </a:lnTo>
                  <a:lnTo>
                    <a:pt x="10274" y="5863"/>
                  </a:lnTo>
                  <a:lnTo>
                    <a:pt x="10261" y="5846"/>
                  </a:lnTo>
                  <a:lnTo>
                    <a:pt x="10250" y="5832"/>
                  </a:lnTo>
                  <a:lnTo>
                    <a:pt x="10238" y="5818"/>
                  </a:lnTo>
                  <a:lnTo>
                    <a:pt x="10229" y="5806"/>
                  </a:lnTo>
                  <a:lnTo>
                    <a:pt x="10221" y="5796"/>
                  </a:lnTo>
                  <a:lnTo>
                    <a:pt x="10213" y="5786"/>
                  </a:lnTo>
                  <a:lnTo>
                    <a:pt x="10207" y="5778"/>
                  </a:lnTo>
                  <a:lnTo>
                    <a:pt x="10203" y="5773"/>
                  </a:lnTo>
                  <a:lnTo>
                    <a:pt x="10200" y="5768"/>
                  </a:lnTo>
                  <a:lnTo>
                    <a:pt x="10198" y="5766"/>
                  </a:lnTo>
                  <a:lnTo>
                    <a:pt x="10197" y="5765"/>
                  </a:lnTo>
                  <a:lnTo>
                    <a:pt x="10197" y="5766"/>
                  </a:lnTo>
                  <a:lnTo>
                    <a:pt x="10197" y="5770"/>
                  </a:lnTo>
                  <a:lnTo>
                    <a:pt x="10196" y="5776"/>
                  </a:lnTo>
                  <a:lnTo>
                    <a:pt x="10194" y="5785"/>
                  </a:lnTo>
                  <a:lnTo>
                    <a:pt x="10193" y="5797"/>
                  </a:lnTo>
                  <a:lnTo>
                    <a:pt x="10191" y="5810"/>
                  </a:lnTo>
                  <a:lnTo>
                    <a:pt x="10189" y="5826"/>
                  </a:lnTo>
                  <a:lnTo>
                    <a:pt x="10187" y="5844"/>
                  </a:lnTo>
                  <a:lnTo>
                    <a:pt x="10185" y="5864"/>
                  </a:lnTo>
                  <a:lnTo>
                    <a:pt x="10182" y="5885"/>
                  </a:lnTo>
                  <a:lnTo>
                    <a:pt x="10179" y="5909"/>
                  </a:lnTo>
                  <a:lnTo>
                    <a:pt x="10177" y="5935"/>
                  </a:lnTo>
                  <a:lnTo>
                    <a:pt x="10175" y="5963"/>
                  </a:lnTo>
                  <a:lnTo>
                    <a:pt x="10172" y="5991"/>
                  </a:lnTo>
                  <a:lnTo>
                    <a:pt x="10170" y="6021"/>
                  </a:lnTo>
                  <a:lnTo>
                    <a:pt x="10168" y="6053"/>
                  </a:lnTo>
                  <a:lnTo>
                    <a:pt x="10165" y="6086"/>
                  </a:lnTo>
                  <a:lnTo>
                    <a:pt x="10163" y="6121"/>
                  </a:lnTo>
                  <a:lnTo>
                    <a:pt x="10162" y="6157"/>
                  </a:lnTo>
                  <a:lnTo>
                    <a:pt x="10160" y="6194"/>
                  </a:lnTo>
                  <a:lnTo>
                    <a:pt x="10159" y="6231"/>
                  </a:lnTo>
                  <a:lnTo>
                    <a:pt x="10158" y="6271"/>
                  </a:lnTo>
                  <a:lnTo>
                    <a:pt x="10157" y="6351"/>
                  </a:lnTo>
                  <a:lnTo>
                    <a:pt x="10157" y="6434"/>
                  </a:lnTo>
                  <a:lnTo>
                    <a:pt x="10159" y="6520"/>
                  </a:lnTo>
                  <a:lnTo>
                    <a:pt x="10163" y="6607"/>
                  </a:lnTo>
                  <a:lnTo>
                    <a:pt x="10170" y="6696"/>
                  </a:lnTo>
                  <a:lnTo>
                    <a:pt x="10179" y="6784"/>
                  </a:lnTo>
                  <a:lnTo>
                    <a:pt x="10192" y="6872"/>
                  </a:lnTo>
                  <a:lnTo>
                    <a:pt x="10207" y="6959"/>
                  </a:lnTo>
                  <a:lnTo>
                    <a:pt x="10226" y="7044"/>
                  </a:lnTo>
                  <a:lnTo>
                    <a:pt x="10249" y="7128"/>
                  </a:lnTo>
                  <a:lnTo>
                    <a:pt x="10262" y="7168"/>
                  </a:lnTo>
                  <a:lnTo>
                    <a:pt x="10275" y="7207"/>
                  </a:lnTo>
                  <a:lnTo>
                    <a:pt x="10291" y="7246"/>
                  </a:lnTo>
                  <a:lnTo>
                    <a:pt x="10306" y="7283"/>
                  </a:lnTo>
                  <a:lnTo>
                    <a:pt x="10324" y="7320"/>
                  </a:lnTo>
                  <a:lnTo>
                    <a:pt x="10342" y="7355"/>
                  </a:lnTo>
                  <a:lnTo>
                    <a:pt x="10361" y="7389"/>
                  </a:lnTo>
                  <a:lnTo>
                    <a:pt x="10383" y="7422"/>
                  </a:lnTo>
                  <a:lnTo>
                    <a:pt x="10404" y="7454"/>
                  </a:lnTo>
                  <a:lnTo>
                    <a:pt x="10427" y="7484"/>
                  </a:lnTo>
                  <a:lnTo>
                    <a:pt x="10452" y="7512"/>
                  </a:lnTo>
                  <a:lnTo>
                    <a:pt x="10478" y="7539"/>
                  </a:lnTo>
                  <a:lnTo>
                    <a:pt x="10506" y="7564"/>
                  </a:lnTo>
                  <a:lnTo>
                    <a:pt x="10535" y="7587"/>
                  </a:lnTo>
                  <a:lnTo>
                    <a:pt x="10564" y="7609"/>
                  </a:lnTo>
                  <a:lnTo>
                    <a:pt x="10596" y="7627"/>
                  </a:lnTo>
                  <a:lnTo>
                    <a:pt x="10629" y="7645"/>
                  </a:lnTo>
                  <a:lnTo>
                    <a:pt x="10665" y="7660"/>
                  </a:lnTo>
                  <a:lnTo>
                    <a:pt x="10702" y="7672"/>
                  </a:lnTo>
                  <a:lnTo>
                    <a:pt x="10740" y="7683"/>
                  </a:lnTo>
                  <a:lnTo>
                    <a:pt x="10779" y="7691"/>
                  </a:lnTo>
                  <a:lnTo>
                    <a:pt x="10820" y="7697"/>
                  </a:lnTo>
                  <a:lnTo>
                    <a:pt x="10882" y="7697"/>
                  </a:lnTo>
                  <a:lnTo>
                    <a:pt x="10923" y="7695"/>
                  </a:lnTo>
                  <a:lnTo>
                    <a:pt x="10962" y="7690"/>
                  </a:lnTo>
                  <a:lnTo>
                    <a:pt x="11000" y="7683"/>
                  </a:lnTo>
                  <a:lnTo>
                    <a:pt x="11037" y="7671"/>
                  </a:lnTo>
                  <a:lnTo>
                    <a:pt x="11073" y="7658"/>
                  </a:lnTo>
                  <a:lnTo>
                    <a:pt x="11108" y="7643"/>
                  </a:lnTo>
                  <a:lnTo>
                    <a:pt x="11142" y="7624"/>
                  </a:lnTo>
                  <a:lnTo>
                    <a:pt x="11175" y="7604"/>
                  </a:lnTo>
                  <a:lnTo>
                    <a:pt x="11206" y="7583"/>
                  </a:lnTo>
                  <a:lnTo>
                    <a:pt x="11235" y="7559"/>
                  </a:lnTo>
                  <a:lnTo>
                    <a:pt x="11264" y="7535"/>
                  </a:lnTo>
                  <a:lnTo>
                    <a:pt x="11291" y="7510"/>
                  </a:lnTo>
                  <a:lnTo>
                    <a:pt x="11318" y="7483"/>
                  </a:lnTo>
                  <a:lnTo>
                    <a:pt x="11343" y="7456"/>
                  </a:lnTo>
                  <a:lnTo>
                    <a:pt x="11367" y="7428"/>
                  </a:lnTo>
                  <a:lnTo>
                    <a:pt x="11389" y="7401"/>
                  </a:lnTo>
                  <a:lnTo>
                    <a:pt x="11411" y="7373"/>
                  </a:lnTo>
                  <a:lnTo>
                    <a:pt x="11431" y="7346"/>
                  </a:lnTo>
                  <a:lnTo>
                    <a:pt x="11449" y="7318"/>
                  </a:lnTo>
                  <a:lnTo>
                    <a:pt x="11467" y="7292"/>
                  </a:lnTo>
                  <a:lnTo>
                    <a:pt x="11483" y="7267"/>
                  </a:lnTo>
                  <a:lnTo>
                    <a:pt x="11498" y="7242"/>
                  </a:lnTo>
                  <a:lnTo>
                    <a:pt x="11511" y="7219"/>
                  </a:lnTo>
                  <a:lnTo>
                    <a:pt x="11522" y="7198"/>
                  </a:lnTo>
                  <a:lnTo>
                    <a:pt x="11534" y="7177"/>
                  </a:lnTo>
                  <a:lnTo>
                    <a:pt x="11543" y="7159"/>
                  </a:lnTo>
                  <a:lnTo>
                    <a:pt x="11550" y="7144"/>
                  </a:lnTo>
                  <a:lnTo>
                    <a:pt x="11558" y="7130"/>
                  </a:lnTo>
                  <a:lnTo>
                    <a:pt x="11562" y="7119"/>
                  </a:lnTo>
                  <a:lnTo>
                    <a:pt x="11566" y="7111"/>
                  </a:lnTo>
                  <a:lnTo>
                    <a:pt x="11568" y="7106"/>
                  </a:lnTo>
                  <a:lnTo>
                    <a:pt x="11569" y="7105"/>
                  </a:lnTo>
                  <a:lnTo>
                    <a:pt x="11724" y="7136"/>
                  </a:lnTo>
                  <a:lnTo>
                    <a:pt x="11724" y="7136"/>
                  </a:lnTo>
                  <a:lnTo>
                    <a:pt x="11724" y="7138"/>
                  </a:lnTo>
                  <a:lnTo>
                    <a:pt x="11723" y="7142"/>
                  </a:lnTo>
                  <a:lnTo>
                    <a:pt x="11721" y="7146"/>
                  </a:lnTo>
                  <a:lnTo>
                    <a:pt x="11720" y="7152"/>
                  </a:lnTo>
                  <a:lnTo>
                    <a:pt x="11718" y="7158"/>
                  </a:lnTo>
                  <a:lnTo>
                    <a:pt x="11714" y="7167"/>
                  </a:lnTo>
                  <a:lnTo>
                    <a:pt x="11712" y="7176"/>
                  </a:lnTo>
                  <a:lnTo>
                    <a:pt x="11705" y="7197"/>
                  </a:lnTo>
                  <a:lnTo>
                    <a:pt x="11696" y="7222"/>
                  </a:lnTo>
                  <a:lnTo>
                    <a:pt x="11686" y="7250"/>
                  </a:lnTo>
                  <a:lnTo>
                    <a:pt x="11674" y="7282"/>
                  </a:lnTo>
                  <a:lnTo>
                    <a:pt x="11660" y="7316"/>
                  </a:lnTo>
                  <a:lnTo>
                    <a:pt x="11644" y="7352"/>
                  </a:lnTo>
                  <a:lnTo>
                    <a:pt x="11627" y="7391"/>
                  </a:lnTo>
                  <a:lnTo>
                    <a:pt x="11607" y="7431"/>
                  </a:lnTo>
                  <a:lnTo>
                    <a:pt x="11586" y="7474"/>
                  </a:lnTo>
                  <a:lnTo>
                    <a:pt x="11563" y="7516"/>
                  </a:lnTo>
                  <a:lnTo>
                    <a:pt x="11538" y="7559"/>
                  </a:lnTo>
                  <a:lnTo>
                    <a:pt x="11510" y="7603"/>
                  </a:lnTo>
                  <a:lnTo>
                    <a:pt x="11480" y="7647"/>
                  </a:lnTo>
                  <a:lnTo>
                    <a:pt x="11449" y="7690"/>
                  </a:lnTo>
                  <a:lnTo>
                    <a:pt x="11415" y="7733"/>
                  </a:lnTo>
                  <a:lnTo>
                    <a:pt x="11379" y="7774"/>
                  </a:lnTo>
                  <a:lnTo>
                    <a:pt x="11341" y="7816"/>
                  </a:lnTo>
                  <a:lnTo>
                    <a:pt x="11299" y="7854"/>
                  </a:lnTo>
                  <a:lnTo>
                    <a:pt x="11257" y="7891"/>
                  </a:lnTo>
                  <a:lnTo>
                    <a:pt x="11212" y="7925"/>
                  </a:lnTo>
                  <a:lnTo>
                    <a:pt x="11164" y="7956"/>
                  </a:lnTo>
                  <a:lnTo>
                    <a:pt x="11114" y="7985"/>
                  </a:lnTo>
                  <a:lnTo>
                    <a:pt x="11061" y="8009"/>
                  </a:lnTo>
                  <a:lnTo>
                    <a:pt x="11005" y="8031"/>
                  </a:lnTo>
                  <a:lnTo>
                    <a:pt x="10977" y="8040"/>
                  </a:lnTo>
                  <a:lnTo>
                    <a:pt x="10947" y="8047"/>
                  </a:lnTo>
                  <a:lnTo>
                    <a:pt x="10917" y="8055"/>
                  </a:lnTo>
                  <a:lnTo>
                    <a:pt x="10888" y="8061"/>
                  </a:lnTo>
                  <a:lnTo>
                    <a:pt x="10856" y="8065"/>
                  </a:lnTo>
                  <a:lnTo>
                    <a:pt x="10824" y="8068"/>
                  </a:lnTo>
                  <a:lnTo>
                    <a:pt x="10792" y="8070"/>
                  </a:lnTo>
                  <a:lnTo>
                    <a:pt x="10759" y="8071"/>
                  </a:lnTo>
                  <a:lnTo>
                    <a:pt x="10711" y="8069"/>
                  </a:lnTo>
                  <a:lnTo>
                    <a:pt x="10665" y="8065"/>
                  </a:lnTo>
                  <a:lnTo>
                    <a:pt x="10618" y="8058"/>
                  </a:lnTo>
                  <a:lnTo>
                    <a:pt x="10572" y="8047"/>
                  </a:lnTo>
                  <a:lnTo>
                    <a:pt x="10524" y="8034"/>
                  </a:lnTo>
                  <a:lnTo>
                    <a:pt x="10478" y="8019"/>
                  </a:lnTo>
                  <a:lnTo>
                    <a:pt x="10431" y="7999"/>
                  </a:lnTo>
                  <a:lnTo>
                    <a:pt x="10384" y="7977"/>
                  </a:lnTo>
                  <a:lnTo>
                    <a:pt x="10331" y="7952"/>
                  </a:lnTo>
                  <a:lnTo>
                    <a:pt x="10276" y="7924"/>
                  </a:lnTo>
                  <a:lnTo>
                    <a:pt x="10222" y="7892"/>
                  </a:lnTo>
                  <a:lnTo>
                    <a:pt x="10166" y="7857"/>
                  </a:lnTo>
                  <a:lnTo>
                    <a:pt x="10109" y="7821"/>
                  </a:lnTo>
                  <a:lnTo>
                    <a:pt x="10053" y="7781"/>
                  </a:lnTo>
                  <a:lnTo>
                    <a:pt x="9999" y="7739"/>
                  </a:lnTo>
                  <a:lnTo>
                    <a:pt x="9944" y="7696"/>
                  </a:lnTo>
                  <a:lnTo>
                    <a:pt x="9890" y="7652"/>
                  </a:lnTo>
                  <a:lnTo>
                    <a:pt x="9839" y="7607"/>
                  </a:lnTo>
                  <a:lnTo>
                    <a:pt x="9788" y="7560"/>
                  </a:lnTo>
                  <a:lnTo>
                    <a:pt x="9740" y="7513"/>
                  </a:lnTo>
                  <a:lnTo>
                    <a:pt x="9694" y="7465"/>
                  </a:lnTo>
                  <a:lnTo>
                    <a:pt x="9651" y="7417"/>
                  </a:lnTo>
                  <a:lnTo>
                    <a:pt x="9611" y="7370"/>
                  </a:lnTo>
                  <a:lnTo>
                    <a:pt x="9573" y="7323"/>
                  </a:lnTo>
                  <a:lnTo>
                    <a:pt x="9524" y="7310"/>
                  </a:lnTo>
                  <a:lnTo>
                    <a:pt x="9475" y="7295"/>
                  </a:lnTo>
                  <a:lnTo>
                    <a:pt x="9426" y="7279"/>
                  </a:lnTo>
                  <a:lnTo>
                    <a:pt x="9377" y="7260"/>
                  </a:lnTo>
                  <a:lnTo>
                    <a:pt x="9330" y="7241"/>
                  </a:lnTo>
                  <a:lnTo>
                    <a:pt x="9282" y="7219"/>
                  </a:lnTo>
                  <a:lnTo>
                    <a:pt x="9236" y="7197"/>
                  </a:lnTo>
                  <a:lnTo>
                    <a:pt x="9189" y="7173"/>
                  </a:lnTo>
                  <a:lnTo>
                    <a:pt x="9145" y="7148"/>
                  </a:lnTo>
                  <a:lnTo>
                    <a:pt x="9101" y="7123"/>
                  </a:lnTo>
                  <a:lnTo>
                    <a:pt x="9057" y="7098"/>
                  </a:lnTo>
                  <a:lnTo>
                    <a:pt x="9016" y="7071"/>
                  </a:lnTo>
                  <a:lnTo>
                    <a:pt x="8975" y="7044"/>
                  </a:lnTo>
                  <a:lnTo>
                    <a:pt x="8935" y="7017"/>
                  </a:lnTo>
                  <a:lnTo>
                    <a:pt x="8897" y="6991"/>
                  </a:lnTo>
                  <a:lnTo>
                    <a:pt x="8861" y="6965"/>
                  </a:lnTo>
                  <a:lnTo>
                    <a:pt x="8826" y="6938"/>
                  </a:lnTo>
                  <a:lnTo>
                    <a:pt x="8793" y="6912"/>
                  </a:lnTo>
                  <a:lnTo>
                    <a:pt x="8761" y="6888"/>
                  </a:lnTo>
                  <a:lnTo>
                    <a:pt x="8731" y="6864"/>
                  </a:lnTo>
                  <a:lnTo>
                    <a:pt x="8703" y="6841"/>
                  </a:lnTo>
                  <a:lnTo>
                    <a:pt x="8677" y="6819"/>
                  </a:lnTo>
                  <a:lnTo>
                    <a:pt x="8654" y="6798"/>
                  </a:lnTo>
                  <a:lnTo>
                    <a:pt x="8632" y="6779"/>
                  </a:lnTo>
                  <a:lnTo>
                    <a:pt x="8612" y="6762"/>
                  </a:lnTo>
                  <a:lnTo>
                    <a:pt x="8595" y="6746"/>
                  </a:lnTo>
                  <a:lnTo>
                    <a:pt x="8580" y="6733"/>
                  </a:lnTo>
                  <a:lnTo>
                    <a:pt x="8568" y="6721"/>
                  </a:lnTo>
                  <a:lnTo>
                    <a:pt x="8559" y="6711"/>
                  </a:lnTo>
                  <a:lnTo>
                    <a:pt x="8551" y="6705"/>
                  </a:lnTo>
                  <a:lnTo>
                    <a:pt x="8547" y="6701"/>
                  </a:lnTo>
                  <a:lnTo>
                    <a:pt x="8545" y="6699"/>
                  </a:lnTo>
                  <a:lnTo>
                    <a:pt x="8546" y="6701"/>
                  </a:lnTo>
                  <a:lnTo>
                    <a:pt x="8547" y="6706"/>
                  </a:lnTo>
                  <a:lnTo>
                    <a:pt x="8549" y="6716"/>
                  </a:lnTo>
                  <a:lnTo>
                    <a:pt x="8553" y="6728"/>
                  </a:lnTo>
                  <a:lnTo>
                    <a:pt x="8559" y="6743"/>
                  </a:lnTo>
                  <a:lnTo>
                    <a:pt x="8565" y="6762"/>
                  </a:lnTo>
                  <a:lnTo>
                    <a:pt x="8574" y="6784"/>
                  </a:lnTo>
                  <a:lnTo>
                    <a:pt x="8584" y="6808"/>
                  </a:lnTo>
                  <a:lnTo>
                    <a:pt x="8597" y="6836"/>
                  </a:lnTo>
                  <a:lnTo>
                    <a:pt x="8612" y="6867"/>
                  </a:lnTo>
                  <a:lnTo>
                    <a:pt x="8630" y="6900"/>
                  </a:lnTo>
                  <a:lnTo>
                    <a:pt x="8651" y="6936"/>
                  </a:lnTo>
                  <a:lnTo>
                    <a:pt x="8674" y="6975"/>
                  </a:lnTo>
                  <a:lnTo>
                    <a:pt x="8701" y="7015"/>
                  </a:lnTo>
                  <a:lnTo>
                    <a:pt x="8730" y="7059"/>
                  </a:lnTo>
                  <a:lnTo>
                    <a:pt x="8764" y="7105"/>
                  </a:lnTo>
                  <a:lnTo>
                    <a:pt x="8812" y="7163"/>
                  </a:lnTo>
                  <a:lnTo>
                    <a:pt x="8862" y="7218"/>
                  </a:lnTo>
                  <a:lnTo>
                    <a:pt x="8914" y="7272"/>
                  </a:lnTo>
                  <a:lnTo>
                    <a:pt x="8966" y="7323"/>
                  </a:lnTo>
                  <a:lnTo>
                    <a:pt x="9019" y="7373"/>
                  </a:lnTo>
                  <a:lnTo>
                    <a:pt x="9071" y="7419"/>
                  </a:lnTo>
                  <a:lnTo>
                    <a:pt x="9121" y="7462"/>
                  </a:lnTo>
                  <a:lnTo>
                    <a:pt x="9169" y="7501"/>
                  </a:lnTo>
                  <a:lnTo>
                    <a:pt x="9214" y="7539"/>
                  </a:lnTo>
                  <a:lnTo>
                    <a:pt x="9235" y="7555"/>
                  </a:lnTo>
                  <a:lnTo>
                    <a:pt x="9255" y="7570"/>
                  </a:lnTo>
                  <a:lnTo>
                    <a:pt x="9275" y="7585"/>
                  </a:lnTo>
                  <a:lnTo>
                    <a:pt x="9293" y="7598"/>
                  </a:lnTo>
                  <a:lnTo>
                    <a:pt x="9309" y="7611"/>
                  </a:lnTo>
                  <a:lnTo>
                    <a:pt x="9325" y="7622"/>
                  </a:lnTo>
                  <a:lnTo>
                    <a:pt x="9338" y="7631"/>
                  </a:lnTo>
                  <a:lnTo>
                    <a:pt x="9350" y="7641"/>
                  </a:lnTo>
                  <a:lnTo>
                    <a:pt x="9362" y="7648"/>
                  </a:lnTo>
                  <a:lnTo>
                    <a:pt x="9370" y="7654"/>
                  </a:lnTo>
                  <a:lnTo>
                    <a:pt x="9377" y="7659"/>
                  </a:lnTo>
                  <a:lnTo>
                    <a:pt x="9382" y="7662"/>
                  </a:lnTo>
                  <a:lnTo>
                    <a:pt x="9386" y="7665"/>
                  </a:lnTo>
                  <a:lnTo>
                    <a:pt x="9387" y="7665"/>
                  </a:lnTo>
                  <a:lnTo>
                    <a:pt x="9387" y="7666"/>
                  </a:lnTo>
                  <a:lnTo>
                    <a:pt x="9386" y="7670"/>
                  </a:lnTo>
                  <a:lnTo>
                    <a:pt x="9382" y="7677"/>
                  </a:lnTo>
                  <a:lnTo>
                    <a:pt x="9379" y="7684"/>
                  </a:lnTo>
                  <a:lnTo>
                    <a:pt x="9376" y="7694"/>
                  </a:lnTo>
                  <a:lnTo>
                    <a:pt x="9371" y="7706"/>
                  </a:lnTo>
                  <a:lnTo>
                    <a:pt x="9366" y="7721"/>
                  </a:lnTo>
                  <a:lnTo>
                    <a:pt x="9360" y="7737"/>
                  </a:lnTo>
                  <a:lnTo>
                    <a:pt x="9352" y="7756"/>
                  </a:lnTo>
                  <a:lnTo>
                    <a:pt x="9344" y="7775"/>
                  </a:lnTo>
                  <a:lnTo>
                    <a:pt x="9336" y="7797"/>
                  </a:lnTo>
                  <a:lnTo>
                    <a:pt x="9327" y="7821"/>
                  </a:lnTo>
                  <a:lnTo>
                    <a:pt x="9317" y="7845"/>
                  </a:lnTo>
                  <a:lnTo>
                    <a:pt x="9307" y="7872"/>
                  </a:lnTo>
                  <a:lnTo>
                    <a:pt x="9296" y="7901"/>
                  </a:lnTo>
                  <a:lnTo>
                    <a:pt x="9284" y="7930"/>
                  </a:lnTo>
                  <a:lnTo>
                    <a:pt x="9272" y="7962"/>
                  </a:lnTo>
                  <a:lnTo>
                    <a:pt x="9260" y="7994"/>
                  </a:lnTo>
                  <a:lnTo>
                    <a:pt x="9246" y="8027"/>
                  </a:lnTo>
                  <a:lnTo>
                    <a:pt x="9232" y="8062"/>
                  </a:lnTo>
                  <a:lnTo>
                    <a:pt x="9217" y="8098"/>
                  </a:lnTo>
                  <a:lnTo>
                    <a:pt x="9203" y="8135"/>
                  </a:lnTo>
                  <a:lnTo>
                    <a:pt x="9172" y="8211"/>
                  </a:lnTo>
                  <a:lnTo>
                    <a:pt x="9139" y="8291"/>
                  </a:lnTo>
                  <a:lnTo>
                    <a:pt x="9105" y="8374"/>
                  </a:lnTo>
                  <a:lnTo>
                    <a:pt x="9070" y="8459"/>
                  </a:lnTo>
                  <a:lnTo>
                    <a:pt x="9032" y="8546"/>
                  </a:lnTo>
                  <a:lnTo>
                    <a:pt x="8994" y="8635"/>
                  </a:lnTo>
                  <a:lnTo>
                    <a:pt x="8956" y="8723"/>
                  </a:lnTo>
                  <a:lnTo>
                    <a:pt x="8878" y="8901"/>
                  </a:lnTo>
                  <a:lnTo>
                    <a:pt x="8837" y="8989"/>
                  </a:lnTo>
                  <a:lnTo>
                    <a:pt x="8797" y="9075"/>
                  </a:lnTo>
                  <a:lnTo>
                    <a:pt x="8757" y="9161"/>
                  </a:lnTo>
                  <a:lnTo>
                    <a:pt x="8717" y="9243"/>
                  </a:lnTo>
                  <a:lnTo>
                    <a:pt x="8676" y="9323"/>
                  </a:lnTo>
                  <a:lnTo>
                    <a:pt x="8637" y="9399"/>
                  </a:lnTo>
                  <a:lnTo>
                    <a:pt x="8617" y="9435"/>
                  </a:lnTo>
                  <a:lnTo>
                    <a:pt x="8599" y="9471"/>
                  </a:lnTo>
                  <a:lnTo>
                    <a:pt x="8579" y="9505"/>
                  </a:lnTo>
                  <a:lnTo>
                    <a:pt x="8561" y="9539"/>
                  </a:lnTo>
                  <a:lnTo>
                    <a:pt x="8542" y="9571"/>
                  </a:lnTo>
                  <a:lnTo>
                    <a:pt x="8524" y="9601"/>
                  </a:lnTo>
                  <a:lnTo>
                    <a:pt x="8506" y="9631"/>
                  </a:lnTo>
                  <a:lnTo>
                    <a:pt x="8488" y="9658"/>
                  </a:lnTo>
                  <a:lnTo>
                    <a:pt x="8471" y="9684"/>
                  </a:lnTo>
                  <a:lnTo>
                    <a:pt x="8453" y="9709"/>
                  </a:lnTo>
                  <a:lnTo>
                    <a:pt x="8437" y="9733"/>
                  </a:lnTo>
                  <a:lnTo>
                    <a:pt x="8420" y="9753"/>
                  </a:lnTo>
                  <a:lnTo>
                    <a:pt x="8388" y="9794"/>
                  </a:lnTo>
                  <a:lnTo>
                    <a:pt x="8354" y="9835"/>
                  </a:lnTo>
                  <a:lnTo>
                    <a:pt x="8284" y="9913"/>
                  </a:lnTo>
                  <a:lnTo>
                    <a:pt x="8210" y="9990"/>
                  </a:lnTo>
                  <a:lnTo>
                    <a:pt x="8132" y="10065"/>
                  </a:lnTo>
                  <a:lnTo>
                    <a:pt x="8052" y="10138"/>
                  </a:lnTo>
                  <a:lnTo>
                    <a:pt x="7969" y="10212"/>
                  </a:lnTo>
                  <a:lnTo>
                    <a:pt x="7885" y="10283"/>
                  </a:lnTo>
                  <a:lnTo>
                    <a:pt x="7798" y="10354"/>
                  </a:lnTo>
                  <a:lnTo>
                    <a:pt x="7709" y="10423"/>
                  </a:lnTo>
                  <a:lnTo>
                    <a:pt x="7620" y="10493"/>
                  </a:lnTo>
                  <a:lnTo>
                    <a:pt x="7440" y="10630"/>
                  </a:lnTo>
                  <a:lnTo>
                    <a:pt x="7258" y="10768"/>
                  </a:lnTo>
                  <a:lnTo>
                    <a:pt x="7169" y="10837"/>
                  </a:lnTo>
                  <a:lnTo>
                    <a:pt x="7080" y="10907"/>
                  </a:lnTo>
                  <a:lnTo>
                    <a:pt x="7046" y="10935"/>
                  </a:lnTo>
                  <a:lnTo>
                    <a:pt x="7013" y="10960"/>
                  </a:lnTo>
                  <a:lnTo>
                    <a:pt x="6981" y="10984"/>
                  </a:lnTo>
                  <a:lnTo>
                    <a:pt x="6951" y="11007"/>
                  </a:lnTo>
                  <a:lnTo>
                    <a:pt x="6921" y="11026"/>
                  </a:lnTo>
                  <a:lnTo>
                    <a:pt x="6894" y="11044"/>
                  </a:lnTo>
                  <a:lnTo>
                    <a:pt x="6866" y="11060"/>
                  </a:lnTo>
                  <a:lnTo>
                    <a:pt x="6839" y="11074"/>
                  </a:lnTo>
                  <a:lnTo>
                    <a:pt x="6813" y="11086"/>
                  </a:lnTo>
                  <a:lnTo>
                    <a:pt x="6788" y="11097"/>
                  </a:lnTo>
                  <a:lnTo>
                    <a:pt x="6763" y="11106"/>
                  </a:lnTo>
                  <a:lnTo>
                    <a:pt x="6739" y="11113"/>
                  </a:lnTo>
                  <a:lnTo>
                    <a:pt x="6715" y="11118"/>
                  </a:lnTo>
                  <a:lnTo>
                    <a:pt x="6691" y="11122"/>
                  </a:lnTo>
                  <a:lnTo>
                    <a:pt x="6667" y="11124"/>
                  </a:lnTo>
                  <a:lnTo>
                    <a:pt x="6645" y="11125"/>
                  </a:lnTo>
                  <a:lnTo>
                    <a:pt x="6627" y="11124"/>
                  </a:lnTo>
                  <a:lnTo>
                    <a:pt x="6610" y="11123"/>
                  </a:lnTo>
                  <a:lnTo>
                    <a:pt x="6592" y="11120"/>
                  </a:lnTo>
                  <a:lnTo>
                    <a:pt x="6576" y="11116"/>
                  </a:lnTo>
                  <a:lnTo>
                    <a:pt x="6558" y="11111"/>
                  </a:lnTo>
                  <a:lnTo>
                    <a:pt x="6541" y="11105"/>
                  </a:lnTo>
                  <a:lnTo>
                    <a:pt x="6524" y="11097"/>
                  </a:lnTo>
                  <a:lnTo>
                    <a:pt x="6506" y="11089"/>
                  </a:lnTo>
                  <a:lnTo>
                    <a:pt x="6489" y="11080"/>
                  </a:lnTo>
                  <a:lnTo>
                    <a:pt x="6471" y="11070"/>
                  </a:lnTo>
                  <a:lnTo>
                    <a:pt x="6454" y="11057"/>
                  </a:lnTo>
                  <a:lnTo>
                    <a:pt x="6436" y="11044"/>
                  </a:lnTo>
                  <a:lnTo>
                    <a:pt x="6418" y="11030"/>
                  </a:lnTo>
                  <a:lnTo>
                    <a:pt x="6399" y="11015"/>
                  </a:lnTo>
                  <a:lnTo>
                    <a:pt x="6379" y="10998"/>
                  </a:lnTo>
                  <a:lnTo>
                    <a:pt x="6360" y="10981"/>
                  </a:lnTo>
                  <a:lnTo>
                    <a:pt x="6340" y="10961"/>
                  </a:lnTo>
                  <a:lnTo>
                    <a:pt x="6320" y="10942"/>
                  </a:lnTo>
                  <a:lnTo>
                    <a:pt x="6299" y="10920"/>
                  </a:lnTo>
                  <a:lnTo>
                    <a:pt x="6277" y="10898"/>
                  </a:lnTo>
                  <a:lnTo>
                    <a:pt x="6255" y="10874"/>
                  </a:lnTo>
                  <a:lnTo>
                    <a:pt x="6232" y="10849"/>
                  </a:lnTo>
                  <a:lnTo>
                    <a:pt x="6208" y="10823"/>
                  </a:lnTo>
                  <a:lnTo>
                    <a:pt x="6184" y="10796"/>
                  </a:lnTo>
                  <a:lnTo>
                    <a:pt x="6160" y="10768"/>
                  </a:lnTo>
                  <a:lnTo>
                    <a:pt x="6134" y="10738"/>
                  </a:lnTo>
                  <a:lnTo>
                    <a:pt x="6107" y="10707"/>
                  </a:lnTo>
                  <a:lnTo>
                    <a:pt x="6079" y="10674"/>
                  </a:lnTo>
                  <a:lnTo>
                    <a:pt x="6050" y="10641"/>
                  </a:lnTo>
                  <a:lnTo>
                    <a:pt x="6021" y="10606"/>
                  </a:lnTo>
                  <a:lnTo>
                    <a:pt x="5990" y="10570"/>
                  </a:lnTo>
                  <a:lnTo>
                    <a:pt x="5958" y="10533"/>
                  </a:lnTo>
                  <a:lnTo>
                    <a:pt x="5938" y="10505"/>
                  </a:lnTo>
                  <a:lnTo>
                    <a:pt x="5917" y="10478"/>
                  </a:lnTo>
                  <a:lnTo>
                    <a:pt x="5897" y="10453"/>
                  </a:lnTo>
                  <a:lnTo>
                    <a:pt x="5880" y="10427"/>
                  </a:lnTo>
                  <a:lnTo>
                    <a:pt x="5846" y="10377"/>
                  </a:lnTo>
                  <a:lnTo>
                    <a:pt x="5817" y="10330"/>
                  </a:lnTo>
                  <a:lnTo>
                    <a:pt x="5791" y="10286"/>
                  </a:lnTo>
                  <a:lnTo>
                    <a:pt x="5769" y="10242"/>
                  </a:lnTo>
                  <a:lnTo>
                    <a:pt x="5751" y="10202"/>
                  </a:lnTo>
                  <a:lnTo>
                    <a:pt x="5735" y="10163"/>
                  </a:lnTo>
                  <a:lnTo>
                    <a:pt x="5724" y="10127"/>
                  </a:lnTo>
                  <a:lnTo>
                    <a:pt x="5715" y="10092"/>
                  </a:lnTo>
                  <a:lnTo>
                    <a:pt x="5708" y="10059"/>
                  </a:lnTo>
                  <a:lnTo>
                    <a:pt x="5705" y="10027"/>
                  </a:lnTo>
                  <a:lnTo>
                    <a:pt x="5705" y="9997"/>
                  </a:lnTo>
                  <a:lnTo>
                    <a:pt x="5706" y="9969"/>
                  </a:lnTo>
                  <a:lnTo>
                    <a:pt x="5710" y="9943"/>
                  </a:lnTo>
                  <a:lnTo>
                    <a:pt x="5718" y="9917"/>
                  </a:lnTo>
                  <a:lnTo>
                    <a:pt x="5726" y="9893"/>
                  </a:lnTo>
                  <a:lnTo>
                    <a:pt x="5735" y="9870"/>
                  </a:lnTo>
                  <a:lnTo>
                    <a:pt x="5748" y="9848"/>
                  </a:lnTo>
                  <a:lnTo>
                    <a:pt x="5761" y="9827"/>
                  </a:lnTo>
                  <a:lnTo>
                    <a:pt x="5776" y="9808"/>
                  </a:lnTo>
                  <a:lnTo>
                    <a:pt x="5792" y="9788"/>
                  </a:lnTo>
                  <a:lnTo>
                    <a:pt x="5810" y="9770"/>
                  </a:lnTo>
                  <a:lnTo>
                    <a:pt x="5827" y="9752"/>
                  </a:lnTo>
                  <a:lnTo>
                    <a:pt x="5866" y="9719"/>
                  </a:lnTo>
                  <a:lnTo>
                    <a:pt x="5907" y="9688"/>
                  </a:lnTo>
                  <a:lnTo>
                    <a:pt x="5949" y="9658"/>
                  </a:lnTo>
                  <a:lnTo>
                    <a:pt x="5990" y="9628"/>
                  </a:lnTo>
                  <a:lnTo>
                    <a:pt x="6073" y="9583"/>
                  </a:lnTo>
                  <a:lnTo>
                    <a:pt x="6156" y="9541"/>
                  </a:lnTo>
                  <a:lnTo>
                    <a:pt x="6197" y="9520"/>
                  </a:lnTo>
                  <a:lnTo>
                    <a:pt x="6237" y="9500"/>
                  </a:lnTo>
                  <a:lnTo>
                    <a:pt x="6276" y="9480"/>
                  </a:lnTo>
                  <a:lnTo>
                    <a:pt x="6313" y="9462"/>
                  </a:lnTo>
                  <a:lnTo>
                    <a:pt x="6348" y="9442"/>
                  </a:lnTo>
                  <a:lnTo>
                    <a:pt x="6383" y="9424"/>
                  </a:lnTo>
                  <a:lnTo>
                    <a:pt x="6413" y="9406"/>
                  </a:lnTo>
                  <a:lnTo>
                    <a:pt x="6441" y="9387"/>
                  </a:lnTo>
                  <a:lnTo>
                    <a:pt x="6466" y="9370"/>
                  </a:lnTo>
                  <a:lnTo>
                    <a:pt x="6488" y="9352"/>
                  </a:lnTo>
                  <a:lnTo>
                    <a:pt x="6505" y="9335"/>
                  </a:lnTo>
                  <a:lnTo>
                    <a:pt x="6514" y="9326"/>
                  </a:lnTo>
                  <a:lnTo>
                    <a:pt x="6520" y="9317"/>
                  </a:lnTo>
                  <a:lnTo>
                    <a:pt x="6525" y="9307"/>
                  </a:lnTo>
                  <a:lnTo>
                    <a:pt x="6530" y="9295"/>
                  </a:lnTo>
                  <a:lnTo>
                    <a:pt x="6535" y="9279"/>
                  </a:lnTo>
                  <a:lnTo>
                    <a:pt x="6538" y="9262"/>
                  </a:lnTo>
                  <a:lnTo>
                    <a:pt x="6543" y="9242"/>
                  </a:lnTo>
                  <a:lnTo>
                    <a:pt x="6546" y="9222"/>
                  </a:lnTo>
                  <a:lnTo>
                    <a:pt x="6549" y="9198"/>
                  </a:lnTo>
                  <a:lnTo>
                    <a:pt x="6551" y="9173"/>
                  </a:lnTo>
                  <a:lnTo>
                    <a:pt x="6553" y="9147"/>
                  </a:lnTo>
                  <a:lnTo>
                    <a:pt x="6555" y="9120"/>
                  </a:lnTo>
                  <a:lnTo>
                    <a:pt x="6556" y="9092"/>
                  </a:lnTo>
                  <a:lnTo>
                    <a:pt x="6557" y="9062"/>
                  </a:lnTo>
                  <a:lnTo>
                    <a:pt x="6558" y="9001"/>
                  </a:lnTo>
                  <a:lnTo>
                    <a:pt x="6559" y="8939"/>
                  </a:lnTo>
                  <a:lnTo>
                    <a:pt x="6558" y="8877"/>
                  </a:lnTo>
                  <a:lnTo>
                    <a:pt x="6558" y="8815"/>
                  </a:lnTo>
                  <a:lnTo>
                    <a:pt x="6556" y="8755"/>
                  </a:lnTo>
                  <a:lnTo>
                    <a:pt x="6556" y="8726"/>
                  </a:lnTo>
                  <a:lnTo>
                    <a:pt x="6555" y="8699"/>
                  </a:lnTo>
                  <a:lnTo>
                    <a:pt x="6554" y="8673"/>
                  </a:lnTo>
                  <a:lnTo>
                    <a:pt x="6554" y="8648"/>
                  </a:lnTo>
                  <a:lnTo>
                    <a:pt x="6553" y="8625"/>
                  </a:lnTo>
                  <a:lnTo>
                    <a:pt x="6552" y="8604"/>
                  </a:lnTo>
                  <a:lnTo>
                    <a:pt x="6552" y="8584"/>
                  </a:lnTo>
                  <a:lnTo>
                    <a:pt x="6552" y="8567"/>
                  </a:lnTo>
                  <a:lnTo>
                    <a:pt x="6551" y="8551"/>
                  </a:lnTo>
                  <a:lnTo>
                    <a:pt x="6551" y="8538"/>
                  </a:lnTo>
                  <a:lnTo>
                    <a:pt x="6548" y="8561"/>
                  </a:lnTo>
                  <a:lnTo>
                    <a:pt x="6543" y="8586"/>
                  </a:lnTo>
                  <a:lnTo>
                    <a:pt x="6537" y="8612"/>
                  </a:lnTo>
                  <a:lnTo>
                    <a:pt x="6530" y="8638"/>
                  </a:lnTo>
                  <a:lnTo>
                    <a:pt x="6522" y="8664"/>
                  </a:lnTo>
                  <a:lnTo>
                    <a:pt x="6512" y="8691"/>
                  </a:lnTo>
                  <a:lnTo>
                    <a:pt x="6500" y="8718"/>
                  </a:lnTo>
                  <a:lnTo>
                    <a:pt x="6488" y="8746"/>
                  </a:lnTo>
                  <a:lnTo>
                    <a:pt x="6474" y="8773"/>
                  </a:lnTo>
                  <a:lnTo>
                    <a:pt x="6458" y="8800"/>
                  </a:lnTo>
                  <a:lnTo>
                    <a:pt x="6441" y="8827"/>
                  </a:lnTo>
                  <a:lnTo>
                    <a:pt x="6422" y="8855"/>
                  </a:lnTo>
                  <a:lnTo>
                    <a:pt x="6401" y="8882"/>
                  </a:lnTo>
                  <a:lnTo>
                    <a:pt x="6379" y="8907"/>
                  </a:lnTo>
                  <a:lnTo>
                    <a:pt x="6355" y="8933"/>
                  </a:lnTo>
                  <a:lnTo>
                    <a:pt x="6329" y="8959"/>
                  </a:lnTo>
                  <a:lnTo>
                    <a:pt x="6301" y="8984"/>
                  </a:lnTo>
                  <a:lnTo>
                    <a:pt x="6271" y="9006"/>
                  </a:lnTo>
                  <a:lnTo>
                    <a:pt x="6239" y="9029"/>
                  </a:lnTo>
                  <a:lnTo>
                    <a:pt x="6205" y="9052"/>
                  </a:lnTo>
                  <a:lnTo>
                    <a:pt x="6169" y="9071"/>
                  </a:lnTo>
                  <a:lnTo>
                    <a:pt x="6131" y="9091"/>
                  </a:lnTo>
                  <a:lnTo>
                    <a:pt x="6089" y="9109"/>
                  </a:lnTo>
                  <a:lnTo>
                    <a:pt x="6047" y="9126"/>
                  </a:lnTo>
                  <a:lnTo>
                    <a:pt x="6002" y="9140"/>
                  </a:lnTo>
                  <a:lnTo>
                    <a:pt x="5954" y="9154"/>
                  </a:lnTo>
                  <a:lnTo>
                    <a:pt x="5905" y="9165"/>
                  </a:lnTo>
                  <a:lnTo>
                    <a:pt x="5852" y="9174"/>
                  </a:lnTo>
                  <a:lnTo>
                    <a:pt x="5796" y="9182"/>
                  </a:lnTo>
                  <a:lnTo>
                    <a:pt x="5739" y="9188"/>
                  </a:lnTo>
                  <a:lnTo>
                    <a:pt x="5678" y="9192"/>
                  </a:lnTo>
                  <a:lnTo>
                    <a:pt x="5616" y="9193"/>
                  </a:lnTo>
                  <a:lnTo>
                    <a:pt x="5554" y="9193"/>
                  </a:lnTo>
                  <a:lnTo>
                    <a:pt x="5477" y="9188"/>
                  </a:lnTo>
                  <a:lnTo>
                    <a:pt x="5403" y="9180"/>
                  </a:lnTo>
                  <a:lnTo>
                    <a:pt x="5334" y="9170"/>
                  </a:lnTo>
                  <a:lnTo>
                    <a:pt x="5267" y="9158"/>
                  </a:lnTo>
                  <a:lnTo>
                    <a:pt x="5204" y="9142"/>
                  </a:lnTo>
                  <a:lnTo>
                    <a:pt x="5144" y="9126"/>
                  </a:lnTo>
                  <a:lnTo>
                    <a:pt x="5086" y="9106"/>
                  </a:lnTo>
                  <a:lnTo>
                    <a:pt x="5032" y="9085"/>
                  </a:lnTo>
                  <a:lnTo>
                    <a:pt x="4982" y="9062"/>
                  </a:lnTo>
                  <a:lnTo>
                    <a:pt x="4934" y="9037"/>
                  </a:lnTo>
                  <a:lnTo>
                    <a:pt x="4889" y="9012"/>
                  </a:lnTo>
                  <a:lnTo>
                    <a:pt x="4847" y="8985"/>
                  </a:lnTo>
                  <a:lnTo>
                    <a:pt x="4807" y="8957"/>
                  </a:lnTo>
                  <a:lnTo>
                    <a:pt x="4771" y="8928"/>
                  </a:lnTo>
                  <a:lnTo>
                    <a:pt x="4736" y="8899"/>
                  </a:lnTo>
                  <a:lnTo>
                    <a:pt x="4704" y="8869"/>
                  </a:lnTo>
                  <a:lnTo>
                    <a:pt x="4675" y="8839"/>
                  </a:lnTo>
                  <a:lnTo>
                    <a:pt x="4647" y="8809"/>
                  </a:lnTo>
                  <a:lnTo>
                    <a:pt x="4622" y="8779"/>
                  </a:lnTo>
                  <a:lnTo>
                    <a:pt x="4600" y="8749"/>
                  </a:lnTo>
                  <a:lnTo>
                    <a:pt x="4579" y="8720"/>
                  </a:lnTo>
                  <a:lnTo>
                    <a:pt x="4560" y="8691"/>
                  </a:lnTo>
                  <a:lnTo>
                    <a:pt x="4543" y="8663"/>
                  </a:lnTo>
                  <a:lnTo>
                    <a:pt x="4528" y="8636"/>
                  </a:lnTo>
                  <a:lnTo>
                    <a:pt x="4515" y="8610"/>
                  </a:lnTo>
                  <a:lnTo>
                    <a:pt x="4503" y="8585"/>
                  </a:lnTo>
                  <a:lnTo>
                    <a:pt x="4492" y="8562"/>
                  </a:lnTo>
                  <a:lnTo>
                    <a:pt x="4484" y="8541"/>
                  </a:lnTo>
                  <a:lnTo>
                    <a:pt x="4477" y="8521"/>
                  </a:lnTo>
                  <a:lnTo>
                    <a:pt x="4471" y="8504"/>
                  </a:lnTo>
                  <a:lnTo>
                    <a:pt x="4467" y="8488"/>
                  </a:lnTo>
                  <a:lnTo>
                    <a:pt x="4462" y="8476"/>
                  </a:lnTo>
                  <a:lnTo>
                    <a:pt x="4465" y="8501"/>
                  </a:lnTo>
                  <a:lnTo>
                    <a:pt x="4469" y="8528"/>
                  </a:lnTo>
                  <a:lnTo>
                    <a:pt x="4471" y="8558"/>
                  </a:lnTo>
                  <a:lnTo>
                    <a:pt x="4473" y="8590"/>
                  </a:lnTo>
                  <a:lnTo>
                    <a:pt x="4475" y="8625"/>
                  </a:lnTo>
                  <a:lnTo>
                    <a:pt x="4477" y="8661"/>
                  </a:lnTo>
                  <a:lnTo>
                    <a:pt x="4479" y="8699"/>
                  </a:lnTo>
                  <a:lnTo>
                    <a:pt x="4480" y="8740"/>
                  </a:lnTo>
                  <a:lnTo>
                    <a:pt x="4482" y="8780"/>
                  </a:lnTo>
                  <a:lnTo>
                    <a:pt x="4483" y="8822"/>
                  </a:lnTo>
                  <a:lnTo>
                    <a:pt x="4485" y="8910"/>
                  </a:lnTo>
                  <a:lnTo>
                    <a:pt x="4486" y="8998"/>
                  </a:lnTo>
                  <a:lnTo>
                    <a:pt x="4486" y="9088"/>
                  </a:lnTo>
                  <a:lnTo>
                    <a:pt x="4486" y="9175"/>
                  </a:lnTo>
                  <a:lnTo>
                    <a:pt x="4485" y="9219"/>
                  </a:lnTo>
                  <a:lnTo>
                    <a:pt x="4485" y="9262"/>
                  </a:lnTo>
                  <a:lnTo>
                    <a:pt x="4484" y="9303"/>
                  </a:lnTo>
                  <a:lnTo>
                    <a:pt x="4483" y="9342"/>
                  </a:lnTo>
                  <a:lnTo>
                    <a:pt x="4482" y="9381"/>
                  </a:lnTo>
                  <a:lnTo>
                    <a:pt x="4480" y="9418"/>
                  </a:lnTo>
                  <a:lnTo>
                    <a:pt x="4479" y="9453"/>
                  </a:lnTo>
                  <a:lnTo>
                    <a:pt x="4477" y="9486"/>
                  </a:lnTo>
                  <a:lnTo>
                    <a:pt x="4475" y="9516"/>
                  </a:lnTo>
                  <a:lnTo>
                    <a:pt x="4473" y="9545"/>
                  </a:lnTo>
                  <a:lnTo>
                    <a:pt x="4471" y="9571"/>
                  </a:lnTo>
                  <a:lnTo>
                    <a:pt x="4469" y="9592"/>
                  </a:lnTo>
                  <a:lnTo>
                    <a:pt x="4465" y="9612"/>
                  </a:lnTo>
                  <a:lnTo>
                    <a:pt x="4462" y="9628"/>
                  </a:lnTo>
                  <a:lnTo>
                    <a:pt x="4459" y="9642"/>
                  </a:lnTo>
                  <a:lnTo>
                    <a:pt x="4454" y="9656"/>
                  </a:lnTo>
                  <a:lnTo>
                    <a:pt x="4448" y="9673"/>
                  </a:lnTo>
                  <a:lnTo>
                    <a:pt x="4441" y="9691"/>
                  </a:lnTo>
                  <a:lnTo>
                    <a:pt x="4431" y="9712"/>
                  </a:lnTo>
                  <a:lnTo>
                    <a:pt x="4422" y="9734"/>
                  </a:lnTo>
                  <a:lnTo>
                    <a:pt x="4412" y="9756"/>
                  </a:lnTo>
                  <a:lnTo>
                    <a:pt x="4400" y="9781"/>
                  </a:lnTo>
                  <a:lnTo>
                    <a:pt x="4388" y="9806"/>
                  </a:lnTo>
                  <a:lnTo>
                    <a:pt x="4376" y="9832"/>
                  </a:lnTo>
                  <a:lnTo>
                    <a:pt x="4349" y="9887"/>
                  </a:lnTo>
                  <a:lnTo>
                    <a:pt x="4320" y="9945"/>
                  </a:lnTo>
                  <a:lnTo>
                    <a:pt x="4291" y="10002"/>
                  </a:lnTo>
                  <a:lnTo>
                    <a:pt x="4262" y="10061"/>
                  </a:lnTo>
                  <a:lnTo>
                    <a:pt x="4234" y="10118"/>
                  </a:lnTo>
                  <a:lnTo>
                    <a:pt x="4207" y="10173"/>
                  </a:lnTo>
                  <a:lnTo>
                    <a:pt x="4194" y="10199"/>
                  </a:lnTo>
                  <a:lnTo>
                    <a:pt x="4183" y="10225"/>
                  </a:lnTo>
                  <a:lnTo>
                    <a:pt x="4171" y="10249"/>
                  </a:lnTo>
                  <a:lnTo>
                    <a:pt x="4160" y="10272"/>
                  </a:lnTo>
                  <a:lnTo>
                    <a:pt x="4151" y="10294"/>
                  </a:lnTo>
                  <a:lnTo>
                    <a:pt x="4142" y="10313"/>
                  </a:lnTo>
                  <a:lnTo>
                    <a:pt x="4135" y="10332"/>
                  </a:lnTo>
                  <a:lnTo>
                    <a:pt x="4129" y="10350"/>
                  </a:lnTo>
                  <a:lnTo>
                    <a:pt x="4124" y="10364"/>
                  </a:lnTo>
                  <a:lnTo>
                    <a:pt x="4120" y="10376"/>
                  </a:lnTo>
                  <a:lnTo>
                    <a:pt x="4118" y="10389"/>
                  </a:lnTo>
                  <a:lnTo>
                    <a:pt x="4116" y="10402"/>
                  </a:lnTo>
                  <a:lnTo>
                    <a:pt x="4113" y="10418"/>
                  </a:lnTo>
                  <a:lnTo>
                    <a:pt x="4112" y="10433"/>
                  </a:lnTo>
                  <a:lnTo>
                    <a:pt x="4110" y="10467"/>
                  </a:lnTo>
                  <a:lnTo>
                    <a:pt x="4108" y="10504"/>
                  </a:lnTo>
                  <a:lnTo>
                    <a:pt x="4107" y="10544"/>
                  </a:lnTo>
                  <a:lnTo>
                    <a:pt x="4106" y="10585"/>
                  </a:lnTo>
                  <a:lnTo>
                    <a:pt x="4104" y="10629"/>
                  </a:lnTo>
                  <a:lnTo>
                    <a:pt x="4100" y="10673"/>
                  </a:lnTo>
                  <a:lnTo>
                    <a:pt x="4095" y="10716"/>
                  </a:lnTo>
                  <a:lnTo>
                    <a:pt x="4088" y="10759"/>
                  </a:lnTo>
                  <a:lnTo>
                    <a:pt x="4076" y="10802"/>
                  </a:lnTo>
                  <a:lnTo>
                    <a:pt x="4063" y="10841"/>
                  </a:lnTo>
                  <a:lnTo>
                    <a:pt x="4055" y="10860"/>
                  </a:lnTo>
                  <a:lnTo>
                    <a:pt x="4045" y="10879"/>
                  </a:lnTo>
                  <a:lnTo>
                    <a:pt x="4035" y="10896"/>
                  </a:lnTo>
                  <a:lnTo>
                    <a:pt x="4024" y="10913"/>
                  </a:lnTo>
                  <a:lnTo>
                    <a:pt x="4010" y="10928"/>
                  </a:lnTo>
                  <a:lnTo>
                    <a:pt x="3996" y="10943"/>
                  </a:lnTo>
                  <a:lnTo>
                    <a:pt x="3981" y="10956"/>
                  </a:lnTo>
                  <a:lnTo>
                    <a:pt x="3964" y="10969"/>
                  </a:lnTo>
                  <a:lnTo>
                    <a:pt x="3951" y="10975"/>
                  </a:lnTo>
                  <a:lnTo>
                    <a:pt x="3938" y="10981"/>
                  </a:lnTo>
                  <a:lnTo>
                    <a:pt x="3922" y="10986"/>
                  </a:lnTo>
                  <a:lnTo>
                    <a:pt x="3906" y="10992"/>
                  </a:lnTo>
                  <a:lnTo>
                    <a:pt x="3888" y="10997"/>
                  </a:lnTo>
                  <a:lnTo>
                    <a:pt x="3869" y="11003"/>
                  </a:lnTo>
                  <a:lnTo>
                    <a:pt x="3849" y="11008"/>
                  </a:lnTo>
                  <a:lnTo>
                    <a:pt x="3828" y="11012"/>
                  </a:lnTo>
                  <a:lnTo>
                    <a:pt x="3805" y="11016"/>
                  </a:lnTo>
                  <a:lnTo>
                    <a:pt x="3782" y="11020"/>
                  </a:lnTo>
                  <a:lnTo>
                    <a:pt x="3732" y="11026"/>
                  </a:lnTo>
                  <a:lnTo>
                    <a:pt x="3678" y="11029"/>
                  </a:lnTo>
                  <a:lnTo>
                    <a:pt x="3621" y="11031"/>
                  </a:lnTo>
                  <a:lnTo>
                    <a:pt x="3556" y="11029"/>
                  </a:lnTo>
                  <a:lnTo>
                    <a:pt x="3490" y="11025"/>
                  </a:lnTo>
                  <a:lnTo>
                    <a:pt x="3423" y="11019"/>
                  </a:lnTo>
                  <a:lnTo>
                    <a:pt x="3355" y="11010"/>
                  </a:lnTo>
                  <a:lnTo>
                    <a:pt x="3286" y="10998"/>
                  </a:lnTo>
                  <a:lnTo>
                    <a:pt x="3215" y="10984"/>
                  </a:lnTo>
                  <a:lnTo>
                    <a:pt x="3145" y="10969"/>
                  </a:lnTo>
                  <a:lnTo>
                    <a:pt x="3075" y="10950"/>
                  </a:lnTo>
                  <a:lnTo>
                    <a:pt x="3005" y="10930"/>
                  </a:lnTo>
                  <a:lnTo>
                    <a:pt x="2936" y="10909"/>
                  </a:lnTo>
                  <a:lnTo>
                    <a:pt x="2865" y="10886"/>
                  </a:lnTo>
                  <a:lnTo>
                    <a:pt x="2796" y="10861"/>
                  </a:lnTo>
                  <a:lnTo>
                    <a:pt x="2728" y="10836"/>
                  </a:lnTo>
                  <a:lnTo>
                    <a:pt x="2661" y="10808"/>
                  </a:lnTo>
                  <a:lnTo>
                    <a:pt x="2595" y="10780"/>
                  </a:lnTo>
                  <a:lnTo>
                    <a:pt x="2531" y="10751"/>
                  </a:lnTo>
                  <a:lnTo>
                    <a:pt x="2507" y="10741"/>
                  </a:lnTo>
                  <a:lnTo>
                    <a:pt x="2482" y="10732"/>
                  </a:lnTo>
                  <a:lnTo>
                    <a:pt x="2457" y="10721"/>
                  </a:lnTo>
                  <a:lnTo>
                    <a:pt x="2429" y="10712"/>
                  </a:lnTo>
                  <a:lnTo>
                    <a:pt x="2374" y="10693"/>
                  </a:lnTo>
                  <a:lnTo>
                    <a:pt x="2348" y="10681"/>
                  </a:lnTo>
                  <a:lnTo>
                    <a:pt x="2322" y="10670"/>
                  </a:lnTo>
                  <a:lnTo>
                    <a:pt x="2298" y="10658"/>
                  </a:lnTo>
                  <a:lnTo>
                    <a:pt x="2276" y="10643"/>
                  </a:lnTo>
                  <a:lnTo>
                    <a:pt x="2256" y="10629"/>
                  </a:lnTo>
                  <a:lnTo>
                    <a:pt x="2240" y="10611"/>
                  </a:lnTo>
                  <a:lnTo>
                    <a:pt x="2226" y="10593"/>
                  </a:lnTo>
                  <a:lnTo>
                    <a:pt x="2221" y="10583"/>
                  </a:lnTo>
                  <a:lnTo>
                    <a:pt x="2216" y="10573"/>
                  </a:lnTo>
                  <a:lnTo>
                    <a:pt x="2213" y="10562"/>
                  </a:lnTo>
                  <a:lnTo>
                    <a:pt x="2211" y="10550"/>
                  </a:lnTo>
                  <a:lnTo>
                    <a:pt x="2210" y="10538"/>
                  </a:lnTo>
                  <a:lnTo>
                    <a:pt x="2211" y="10525"/>
                  </a:lnTo>
                  <a:lnTo>
                    <a:pt x="2214" y="10490"/>
                  </a:lnTo>
                  <a:lnTo>
                    <a:pt x="2219" y="10452"/>
                  </a:lnTo>
                  <a:lnTo>
                    <a:pt x="2225" y="10411"/>
                  </a:lnTo>
                  <a:lnTo>
                    <a:pt x="2233" y="10369"/>
                  </a:lnTo>
                  <a:lnTo>
                    <a:pt x="2241" y="10326"/>
                  </a:lnTo>
                  <a:lnTo>
                    <a:pt x="2250" y="10281"/>
                  </a:lnTo>
                  <a:lnTo>
                    <a:pt x="2260" y="10234"/>
                  </a:lnTo>
                  <a:lnTo>
                    <a:pt x="2271" y="10187"/>
                  </a:lnTo>
                  <a:lnTo>
                    <a:pt x="2296" y="10091"/>
                  </a:lnTo>
                  <a:lnTo>
                    <a:pt x="2321" y="9993"/>
                  </a:lnTo>
                  <a:lnTo>
                    <a:pt x="2349" y="9895"/>
                  </a:lnTo>
                  <a:lnTo>
                    <a:pt x="2377" y="9801"/>
                  </a:lnTo>
                  <a:lnTo>
                    <a:pt x="2391" y="9754"/>
                  </a:lnTo>
                  <a:lnTo>
                    <a:pt x="2405" y="9709"/>
                  </a:lnTo>
                  <a:lnTo>
                    <a:pt x="2418" y="9666"/>
                  </a:lnTo>
                  <a:lnTo>
                    <a:pt x="2432" y="9623"/>
                  </a:lnTo>
                  <a:lnTo>
                    <a:pt x="2444" y="9583"/>
                  </a:lnTo>
                  <a:lnTo>
                    <a:pt x="2457" y="9545"/>
                  </a:lnTo>
                  <a:lnTo>
                    <a:pt x="2469" y="9509"/>
                  </a:lnTo>
                  <a:lnTo>
                    <a:pt x="2479" y="9476"/>
                  </a:lnTo>
                  <a:lnTo>
                    <a:pt x="2490" y="9445"/>
                  </a:lnTo>
                  <a:lnTo>
                    <a:pt x="2499" y="9417"/>
                  </a:lnTo>
                  <a:lnTo>
                    <a:pt x="2508" y="9393"/>
                  </a:lnTo>
                  <a:lnTo>
                    <a:pt x="2515" y="9372"/>
                  </a:lnTo>
                  <a:lnTo>
                    <a:pt x="2522" y="9355"/>
                  </a:lnTo>
                  <a:lnTo>
                    <a:pt x="2526" y="9340"/>
                  </a:lnTo>
                  <a:lnTo>
                    <a:pt x="2528" y="9335"/>
                  </a:lnTo>
                  <a:lnTo>
                    <a:pt x="2530" y="9331"/>
                  </a:lnTo>
                  <a:lnTo>
                    <a:pt x="2531" y="9327"/>
                  </a:lnTo>
                  <a:lnTo>
                    <a:pt x="2532" y="9325"/>
                  </a:lnTo>
                  <a:lnTo>
                    <a:pt x="2531" y="9325"/>
                  </a:lnTo>
                  <a:lnTo>
                    <a:pt x="2530" y="9322"/>
                  </a:lnTo>
                  <a:lnTo>
                    <a:pt x="2528" y="9318"/>
                  </a:lnTo>
                  <a:lnTo>
                    <a:pt x="2525" y="9313"/>
                  </a:lnTo>
                  <a:lnTo>
                    <a:pt x="2521" y="9307"/>
                  </a:lnTo>
                  <a:lnTo>
                    <a:pt x="2515" y="9300"/>
                  </a:lnTo>
                  <a:lnTo>
                    <a:pt x="2509" y="9291"/>
                  </a:lnTo>
                  <a:lnTo>
                    <a:pt x="2503" y="9280"/>
                  </a:lnTo>
                  <a:lnTo>
                    <a:pt x="2496" y="9269"/>
                  </a:lnTo>
                  <a:lnTo>
                    <a:pt x="2488" y="9256"/>
                  </a:lnTo>
                  <a:lnTo>
                    <a:pt x="2479" y="9242"/>
                  </a:lnTo>
                  <a:lnTo>
                    <a:pt x="2469" y="9227"/>
                  </a:lnTo>
                  <a:lnTo>
                    <a:pt x="2460" y="9211"/>
                  </a:lnTo>
                  <a:lnTo>
                    <a:pt x="2448" y="9194"/>
                  </a:lnTo>
                  <a:lnTo>
                    <a:pt x="2437" y="9175"/>
                  </a:lnTo>
                  <a:lnTo>
                    <a:pt x="2425" y="9156"/>
                  </a:lnTo>
                  <a:lnTo>
                    <a:pt x="2399" y="9113"/>
                  </a:lnTo>
                  <a:lnTo>
                    <a:pt x="2371" y="9068"/>
                  </a:lnTo>
                  <a:lnTo>
                    <a:pt x="2341" y="9019"/>
                  </a:lnTo>
                  <a:lnTo>
                    <a:pt x="2310" y="8966"/>
                  </a:lnTo>
                  <a:lnTo>
                    <a:pt x="2276" y="8910"/>
                  </a:lnTo>
                  <a:lnTo>
                    <a:pt x="2242" y="8851"/>
                  </a:lnTo>
                  <a:lnTo>
                    <a:pt x="2206" y="8789"/>
                  </a:lnTo>
                  <a:lnTo>
                    <a:pt x="2169" y="8725"/>
                  </a:lnTo>
                  <a:lnTo>
                    <a:pt x="2131" y="8658"/>
                  </a:lnTo>
                  <a:lnTo>
                    <a:pt x="2093" y="8590"/>
                  </a:lnTo>
                  <a:lnTo>
                    <a:pt x="2054" y="8520"/>
                  </a:lnTo>
                  <a:lnTo>
                    <a:pt x="2015" y="8448"/>
                  </a:lnTo>
                  <a:lnTo>
                    <a:pt x="1976" y="8375"/>
                  </a:lnTo>
                  <a:lnTo>
                    <a:pt x="1937" y="8300"/>
                  </a:lnTo>
                  <a:lnTo>
                    <a:pt x="1860" y="8148"/>
                  </a:lnTo>
                  <a:lnTo>
                    <a:pt x="1823" y="8072"/>
                  </a:lnTo>
                  <a:lnTo>
                    <a:pt x="1786" y="7995"/>
                  </a:lnTo>
                  <a:lnTo>
                    <a:pt x="1750" y="7918"/>
                  </a:lnTo>
                  <a:lnTo>
                    <a:pt x="1716" y="7841"/>
                  </a:lnTo>
                  <a:lnTo>
                    <a:pt x="1683" y="7765"/>
                  </a:lnTo>
                  <a:lnTo>
                    <a:pt x="1652" y="7689"/>
                  </a:lnTo>
                  <a:lnTo>
                    <a:pt x="1622" y="7615"/>
                  </a:lnTo>
                  <a:lnTo>
                    <a:pt x="1596" y="7541"/>
                  </a:lnTo>
                  <a:lnTo>
                    <a:pt x="1571" y="7466"/>
                  </a:lnTo>
                  <a:lnTo>
                    <a:pt x="1548" y="7391"/>
                  </a:lnTo>
                  <a:lnTo>
                    <a:pt x="1530" y="7314"/>
                  </a:lnTo>
                  <a:lnTo>
                    <a:pt x="1512" y="7236"/>
                  </a:lnTo>
                  <a:lnTo>
                    <a:pt x="1498" y="7156"/>
                  </a:lnTo>
                  <a:lnTo>
                    <a:pt x="1485" y="7076"/>
                  </a:lnTo>
                  <a:lnTo>
                    <a:pt x="1476" y="6996"/>
                  </a:lnTo>
                  <a:lnTo>
                    <a:pt x="1468" y="6915"/>
                  </a:lnTo>
                  <a:lnTo>
                    <a:pt x="1461" y="6835"/>
                  </a:lnTo>
                  <a:lnTo>
                    <a:pt x="1457" y="6755"/>
                  </a:lnTo>
                  <a:lnTo>
                    <a:pt x="1454" y="6675"/>
                  </a:lnTo>
                  <a:lnTo>
                    <a:pt x="1452" y="6597"/>
                  </a:lnTo>
                  <a:lnTo>
                    <a:pt x="1452" y="6520"/>
                  </a:lnTo>
                  <a:lnTo>
                    <a:pt x="1454" y="6444"/>
                  </a:lnTo>
                  <a:lnTo>
                    <a:pt x="1456" y="6370"/>
                  </a:lnTo>
                  <a:lnTo>
                    <a:pt x="1459" y="6298"/>
                  </a:lnTo>
                  <a:lnTo>
                    <a:pt x="1464" y="6228"/>
                  </a:lnTo>
                  <a:lnTo>
                    <a:pt x="1468" y="6161"/>
                  </a:lnTo>
                  <a:lnTo>
                    <a:pt x="1474" y="6098"/>
                  </a:lnTo>
                  <a:lnTo>
                    <a:pt x="1479" y="6036"/>
                  </a:lnTo>
                  <a:lnTo>
                    <a:pt x="1485" y="5978"/>
                  </a:lnTo>
                  <a:lnTo>
                    <a:pt x="1491" y="5923"/>
                  </a:lnTo>
                  <a:lnTo>
                    <a:pt x="1494" y="5899"/>
                  </a:lnTo>
                  <a:lnTo>
                    <a:pt x="1498" y="5874"/>
                  </a:lnTo>
                  <a:lnTo>
                    <a:pt x="1501" y="5850"/>
                  </a:lnTo>
                  <a:lnTo>
                    <a:pt x="1504" y="5828"/>
                  </a:lnTo>
                  <a:lnTo>
                    <a:pt x="1507" y="5806"/>
                  </a:lnTo>
                  <a:lnTo>
                    <a:pt x="1510" y="5785"/>
                  </a:lnTo>
                  <a:lnTo>
                    <a:pt x="1512" y="5767"/>
                  </a:lnTo>
                  <a:lnTo>
                    <a:pt x="1515" y="5748"/>
                  </a:lnTo>
                  <a:lnTo>
                    <a:pt x="1518" y="5732"/>
                  </a:lnTo>
                  <a:lnTo>
                    <a:pt x="1520" y="5716"/>
                  </a:lnTo>
                  <a:lnTo>
                    <a:pt x="1522" y="5702"/>
                  </a:lnTo>
                  <a:lnTo>
                    <a:pt x="1524" y="5690"/>
                  </a:lnTo>
                  <a:lnTo>
                    <a:pt x="1526" y="5678"/>
                  </a:lnTo>
                  <a:lnTo>
                    <a:pt x="1529" y="5668"/>
                  </a:lnTo>
                  <a:lnTo>
                    <a:pt x="1530" y="5660"/>
                  </a:lnTo>
                  <a:lnTo>
                    <a:pt x="1531" y="5653"/>
                  </a:lnTo>
                  <a:lnTo>
                    <a:pt x="1532" y="5647"/>
                  </a:lnTo>
                  <a:lnTo>
                    <a:pt x="1533" y="5643"/>
                  </a:lnTo>
                  <a:lnTo>
                    <a:pt x="1534" y="5641"/>
                  </a:lnTo>
                  <a:lnTo>
                    <a:pt x="1534" y="5640"/>
                  </a:lnTo>
                  <a:lnTo>
                    <a:pt x="1533" y="5640"/>
                  </a:lnTo>
                  <a:lnTo>
                    <a:pt x="1530" y="5642"/>
                  </a:lnTo>
                  <a:lnTo>
                    <a:pt x="1523" y="5645"/>
                  </a:lnTo>
                  <a:lnTo>
                    <a:pt x="1516" y="5649"/>
                  </a:lnTo>
                  <a:lnTo>
                    <a:pt x="1506" y="5655"/>
                  </a:lnTo>
                  <a:lnTo>
                    <a:pt x="1493" y="5660"/>
                  </a:lnTo>
                  <a:lnTo>
                    <a:pt x="1480" y="5665"/>
                  </a:lnTo>
                  <a:lnTo>
                    <a:pt x="1464" y="5671"/>
                  </a:lnTo>
                  <a:lnTo>
                    <a:pt x="1445" y="5677"/>
                  </a:lnTo>
                  <a:lnTo>
                    <a:pt x="1423" y="5682"/>
                  </a:lnTo>
                  <a:lnTo>
                    <a:pt x="1401" y="5688"/>
                  </a:lnTo>
                  <a:lnTo>
                    <a:pt x="1376" y="5693"/>
                  </a:lnTo>
                  <a:lnTo>
                    <a:pt x="1348" y="5697"/>
                  </a:lnTo>
                  <a:lnTo>
                    <a:pt x="1318" y="5700"/>
                  </a:lnTo>
                  <a:lnTo>
                    <a:pt x="1287" y="5702"/>
                  </a:lnTo>
                  <a:lnTo>
                    <a:pt x="1253" y="5702"/>
                  </a:lnTo>
                  <a:lnTo>
                    <a:pt x="1216" y="5701"/>
                  </a:lnTo>
                  <a:lnTo>
                    <a:pt x="1177" y="5697"/>
                  </a:lnTo>
                  <a:lnTo>
                    <a:pt x="1134" y="5691"/>
                  </a:lnTo>
                  <a:lnTo>
                    <a:pt x="1089" y="5682"/>
                  </a:lnTo>
                  <a:lnTo>
                    <a:pt x="1041" y="5673"/>
                  </a:lnTo>
                  <a:lnTo>
                    <a:pt x="990" y="5663"/>
                  </a:lnTo>
                  <a:lnTo>
                    <a:pt x="936" y="5651"/>
                  </a:lnTo>
                  <a:lnTo>
                    <a:pt x="879" y="5640"/>
                  </a:lnTo>
                  <a:lnTo>
                    <a:pt x="848" y="5624"/>
                  </a:lnTo>
                  <a:lnTo>
                    <a:pt x="818" y="5606"/>
                  </a:lnTo>
                  <a:lnTo>
                    <a:pt x="791" y="5587"/>
                  </a:lnTo>
                  <a:lnTo>
                    <a:pt x="766" y="5564"/>
                  </a:lnTo>
                  <a:lnTo>
                    <a:pt x="742" y="5541"/>
                  </a:lnTo>
                  <a:lnTo>
                    <a:pt x="720" y="5516"/>
                  </a:lnTo>
                  <a:lnTo>
                    <a:pt x="700" y="5490"/>
                  </a:lnTo>
                  <a:lnTo>
                    <a:pt x="681" y="5462"/>
                  </a:lnTo>
                  <a:lnTo>
                    <a:pt x="663" y="5434"/>
                  </a:lnTo>
                  <a:lnTo>
                    <a:pt x="647" y="5404"/>
                  </a:lnTo>
                  <a:lnTo>
                    <a:pt x="632" y="5374"/>
                  </a:lnTo>
                  <a:lnTo>
                    <a:pt x="619" y="5345"/>
                  </a:lnTo>
                  <a:lnTo>
                    <a:pt x="608" y="5314"/>
                  </a:lnTo>
                  <a:lnTo>
                    <a:pt x="596" y="5284"/>
                  </a:lnTo>
                  <a:lnTo>
                    <a:pt x="587" y="5253"/>
                  </a:lnTo>
                  <a:lnTo>
                    <a:pt x="579" y="5223"/>
                  </a:lnTo>
                  <a:lnTo>
                    <a:pt x="564" y="5164"/>
                  </a:lnTo>
                  <a:lnTo>
                    <a:pt x="559" y="5136"/>
                  </a:lnTo>
                  <a:lnTo>
                    <a:pt x="554" y="5109"/>
                  </a:lnTo>
                  <a:lnTo>
                    <a:pt x="550" y="5083"/>
                  </a:lnTo>
                  <a:lnTo>
                    <a:pt x="546" y="5058"/>
                  </a:lnTo>
                  <a:lnTo>
                    <a:pt x="544" y="5034"/>
                  </a:lnTo>
                  <a:lnTo>
                    <a:pt x="541" y="5013"/>
                  </a:lnTo>
                  <a:lnTo>
                    <a:pt x="540" y="4993"/>
                  </a:lnTo>
                  <a:lnTo>
                    <a:pt x="538" y="4976"/>
                  </a:lnTo>
                  <a:lnTo>
                    <a:pt x="538" y="4960"/>
                  </a:lnTo>
                  <a:lnTo>
                    <a:pt x="536" y="4947"/>
                  </a:lnTo>
                  <a:lnTo>
                    <a:pt x="536" y="4937"/>
                  </a:lnTo>
                  <a:lnTo>
                    <a:pt x="535" y="4929"/>
                  </a:lnTo>
                  <a:lnTo>
                    <a:pt x="535" y="4924"/>
                  </a:lnTo>
                  <a:lnTo>
                    <a:pt x="535" y="4923"/>
                  </a:lnTo>
                  <a:lnTo>
                    <a:pt x="535" y="4922"/>
                  </a:lnTo>
                  <a:lnTo>
                    <a:pt x="533" y="4921"/>
                  </a:lnTo>
                  <a:lnTo>
                    <a:pt x="530" y="4920"/>
                  </a:lnTo>
                  <a:lnTo>
                    <a:pt x="526" y="4917"/>
                  </a:lnTo>
                  <a:lnTo>
                    <a:pt x="516" y="4909"/>
                  </a:lnTo>
                  <a:lnTo>
                    <a:pt x="503" y="4899"/>
                  </a:lnTo>
                  <a:lnTo>
                    <a:pt x="488" y="4884"/>
                  </a:lnTo>
                  <a:lnTo>
                    <a:pt x="471" y="4866"/>
                  </a:lnTo>
                  <a:lnTo>
                    <a:pt x="455" y="4844"/>
                  </a:lnTo>
                  <a:lnTo>
                    <a:pt x="438" y="4818"/>
                  </a:lnTo>
                  <a:lnTo>
                    <a:pt x="430" y="4804"/>
                  </a:lnTo>
                  <a:lnTo>
                    <a:pt x="423" y="4788"/>
                  </a:lnTo>
                  <a:lnTo>
                    <a:pt x="416" y="4772"/>
                  </a:lnTo>
                  <a:lnTo>
                    <a:pt x="410" y="4754"/>
                  </a:lnTo>
                  <a:lnTo>
                    <a:pt x="404" y="4736"/>
                  </a:lnTo>
                  <a:lnTo>
                    <a:pt x="399" y="4716"/>
                  </a:lnTo>
                  <a:lnTo>
                    <a:pt x="395" y="4696"/>
                  </a:lnTo>
                  <a:lnTo>
                    <a:pt x="391" y="4673"/>
                  </a:lnTo>
                  <a:lnTo>
                    <a:pt x="389" y="4650"/>
                  </a:lnTo>
                  <a:lnTo>
                    <a:pt x="388" y="4627"/>
                  </a:lnTo>
                  <a:lnTo>
                    <a:pt x="388" y="4601"/>
                  </a:lnTo>
                  <a:lnTo>
                    <a:pt x="390" y="4574"/>
                  </a:lnTo>
                  <a:lnTo>
                    <a:pt x="393" y="4546"/>
                  </a:lnTo>
                  <a:lnTo>
                    <a:pt x="397" y="4517"/>
                  </a:lnTo>
                  <a:lnTo>
                    <a:pt x="403" y="4488"/>
                  </a:lnTo>
                  <a:lnTo>
                    <a:pt x="412" y="4456"/>
                  </a:lnTo>
                  <a:lnTo>
                    <a:pt x="421" y="4424"/>
                  </a:lnTo>
                  <a:lnTo>
                    <a:pt x="433" y="4392"/>
                  </a:lnTo>
                  <a:lnTo>
                    <a:pt x="449" y="4361"/>
                  </a:lnTo>
                  <a:lnTo>
                    <a:pt x="465" y="4329"/>
                  </a:lnTo>
                  <a:lnTo>
                    <a:pt x="484" y="4298"/>
                  </a:lnTo>
                  <a:lnTo>
                    <a:pt x="503" y="4268"/>
                  </a:lnTo>
                  <a:lnTo>
                    <a:pt x="525" y="4238"/>
                  </a:lnTo>
                  <a:lnTo>
                    <a:pt x="548" y="4209"/>
                  </a:lnTo>
                  <a:lnTo>
                    <a:pt x="573" y="4181"/>
                  </a:lnTo>
                  <a:lnTo>
                    <a:pt x="597" y="4152"/>
                  </a:lnTo>
                  <a:lnTo>
                    <a:pt x="650" y="4098"/>
                  </a:lnTo>
                  <a:lnTo>
                    <a:pt x="704" y="4048"/>
                  </a:lnTo>
                  <a:lnTo>
                    <a:pt x="758" y="4000"/>
                  </a:lnTo>
                  <a:lnTo>
                    <a:pt x="785" y="3978"/>
                  </a:lnTo>
                  <a:lnTo>
                    <a:pt x="811" y="3957"/>
                  </a:lnTo>
                  <a:lnTo>
                    <a:pt x="837" y="3936"/>
                  </a:lnTo>
                  <a:lnTo>
                    <a:pt x="863" y="3918"/>
                  </a:lnTo>
                  <a:lnTo>
                    <a:pt x="886" y="3900"/>
                  </a:lnTo>
                  <a:lnTo>
                    <a:pt x="909" y="3884"/>
                  </a:lnTo>
                  <a:lnTo>
                    <a:pt x="931" y="3870"/>
                  </a:lnTo>
                  <a:lnTo>
                    <a:pt x="950" y="3855"/>
                  </a:lnTo>
                  <a:lnTo>
                    <a:pt x="969" y="3843"/>
                  </a:lnTo>
                  <a:lnTo>
                    <a:pt x="986" y="3832"/>
                  </a:lnTo>
                  <a:lnTo>
                    <a:pt x="1000" y="3823"/>
                  </a:lnTo>
                  <a:lnTo>
                    <a:pt x="1012" y="3815"/>
                  </a:lnTo>
                  <a:lnTo>
                    <a:pt x="1022" y="3810"/>
                  </a:lnTo>
                  <a:lnTo>
                    <a:pt x="1029" y="3805"/>
                  </a:lnTo>
                  <a:lnTo>
                    <a:pt x="1033" y="3803"/>
                  </a:lnTo>
                  <a:lnTo>
                    <a:pt x="1035" y="3802"/>
                  </a:lnTo>
                  <a:lnTo>
                    <a:pt x="1034" y="3803"/>
                  </a:lnTo>
                  <a:lnTo>
                    <a:pt x="1033" y="3805"/>
                  </a:lnTo>
                  <a:lnTo>
                    <a:pt x="1032" y="3809"/>
                  </a:lnTo>
                  <a:lnTo>
                    <a:pt x="1030" y="3814"/>
                  </a:lnTo>
                  <a:lnTo>
                    <a:pt x="1027" y="3821"/>
                  </a:lnTo>
                  <a:lnTo>
                    <a:pt x="1024" y="3830"/>
                  </a:lnTo>
                  <a:lnTo>
                    <a:pt x="1020" y="3841"/>
                  </a:lnTo>
                  <a:lnTo>
                    <a:pt x="1015" y="3852"/>
                  </a:lnTo>
                  <a:lnTo>
                    <a:pt x="1011" y="3865"/>
                  </a:lnTo>
                  <a:lnTo>
                    <a:pt x="1007" y="3881"/>
                  </a:lnTo>
                  <a:lnTo>
                    <a:pt x="1002" y="3897"/>
                  </a:lnTo>
                  <a:lnTo>
                    <a:pt x="997" y="3915"/>
                  </a:lnTo>
                  <a:lnTo>
                    <a:pt x="992" y="3933"/>
                  </a:lnTo>
                  <a:lnTo>
                    <a:pt x="987" y="3954"/>
                  </a:lnTo>
                  <a:lnTo>
                    <a:pt x="981" y="3977"/>
                  </a:lnTo>
                  <a:lnTo>
                    <a:pt x="976" y="4000"/>
                  </a:lnTo>
                  <a:lnTo>
                    <a:pt x="971" y="4025"/>
                  </a:lnTo>
                  <a:lnTo>
                    <a:pt x="966" y="4051"/>
                  </a:lnTo>
                  <a:lnTo>
                    <a:pt x="962" y="4079"/>
                  </a:lnTo>
                  <a:lnTo>
                    <a:pt x="957" y="4107"/>
                  </a:lnTo>
                  <a:lnTo>
                    <a:pt x="953" y="4137"/>
                  </a:lnTo>
                  <a:lnTo>
                    <a:pt x="949" y="4168"/>
                  </a:lnTo>
                  <a:lnTo>
                    <a:pt x="945" y="4201"/>
                  </a:lnTo>
                  <a:lnTo>
                    <a:pt x="942" y="4235"/>
                  </a:lnTo>
                  <a:lnTo>
                    <a:pt x="940" y="4270"/>
                  </a:lnTo>
                  <a:lnTo>
                    <a:pt x="938" y="4306"/>
                  </a:lnTo>
                  <a:lnTo>
                    <a:pt x="937" y="4344"/>
                  </a:lnTo>
                  <a:lnTo>
                    <a:pt x="936" y="4382"/>
                  </a:lnTo>
                  <a:lnTo>
                    <a:pt x="936" y="4423"/>
                  </a:lnTo>
                  <a:lnTo>
                    <a:pt x="937" y="4464"/>
                  </a:lnTo>
                  <a:lnTo>
                    <a:pt x="938" y="4506"/>
                  </a:lnTo>
                  <a:lnTo>
                    <a:pt x="941" y="4549"/>
                  </a:lnTo>
                  <a:lnTo>
                    <a:pt x="943" y="4575"/>
                  </a:lnTo>
                  <a:lnTo>
                    <a:pt x="943" y="4599"/>
                  </a:lnTo>
                  <a:lnTo>
                    <a:pt x="943" y="4621"/>
                  </a:lnTo>
                  <a:lnTo>
                    <a:pt x="940" y="4643"/>
                  </a:lnTo>
                  <a:lnTo>
                    <a:pt x="937" y="4664"/>
                  </a:lnTo>
                  <a:lnTo>
                    <a:pt x="933" y="4682"/>
                  </a:lnTo>
                  <a:lnTo>
                    <a:pt x="927" y="4700"/>
                  </a:lnTo>
                  <a:lnTo>
                    <a:pt x="921" y="4716"/>
                  </a:lnTo>
                  <a:lnTo>
                    <a:pt x="912" y="4732"/>
                  </a:lnTo>
                  <a:lnTo>
                    <a:pt x="904" y="4746"/>
                  </a:lnTo>
                  <a:lnTo>
                    <a:pt x="896" y="4758"/>
                  </a:lnTo>
                  <a:lnTo>
                    <a:pt x="885" y="4771"/>
                  </a:lnTo>
                  <a:lnTo>
                    <a:pt x="866" y="4792"/>
                  </a:lnTo>
                  <a:lnTo>
                    <a:pt x="844" y="4810"/>
                  </a:lnTo>
                  <a:lnTo>
                    <a:pt x="821" y="4824"/>
                  </a:lnTo>
                  <a:lnTo>
                    <a:pt x="801" y="4836"/>
                  </a:lnTo>
                  <a:lnTo>
                    <a:pt x="780" y="4845"/>
                  </a:lnTo>
                  <a:lnTo>
                    <a:pt x="762" y="4851"/>
                  </a:lnTo>
                  <a:lnTo>
                    <a:pt x="746" y="4856"/>
                  </a:lnTo>
                  <a:lnTo>
                    <a:pt x="740" y="4857"/>
                  </a:lnTo>
                  <a:lnTo>
                    <a:pt x="734" y="4858"/>
                  </a:lnTo>
                  <a:lnTo>
                    <a:pt x="730" y="4859"/>
                  </a:lnTo>
                  <a:lnTo>
                    <a:pt x="725" y="4860"/>
                  </a:lnTo>
                  <a:lnTo>
                    <a:pt x="723" y="4860"/>
                  </a:lnTo>
                  <a:lnTo>
                    <a:pt x="723" y="4860"/>
                  </a:lnTo>
                  <a:lnTo>
                    <a:pt x="723" y="4861"/>
                  </a:lnTo>
                  <a:lnTo>
                    <a:pt x="724" y="4865"/>
                  </a:lnTo>
                  <a:lnTo>
                    <a:pt x="726" y="4869"/>
                  </a:lnTo>
                  <a:lnTo>
                    <a:pt x="728" y="4874"/>
                  </a:lnTo>
                  <a:lnTo>
                    <a:pt x="733" y="4881"/>
                  </a:lnTo>
                  <a:lnTo>
                    <a:pt x="737" y="4889"/>
                  </a:lnTo>
                  <a:lnTo>
                    <a:pt x="741" y="4899"/>
                  </a:lnTo>
                  <a:lnTo>
                    <a:pt x="747" y="4910"/>
                  </a:lnTo>
                  <a:lnTo>
                    <a:pt x="760" y="4933"/>
                  </a:lnTo>
                  <a:lnTo>
                    <a:pt x="777" y="4959"/>
                  </a:lnTo>
                  <a:lnTo>
                    <a:pt x="798" y="4987"/>
                  </a:lnTo>
                  <a:lnTo>
                    <a:pt x="820" y="5017"/>
                  </a:lnTo>
                  <a:lnTo>
                    <a:pt x="847" y="5046"/>
                  </a:lnTo>
                  <a:lnTo>
                    <a:pt x="877" y="5074"/>
                  </a:lnTo>
                  <a:lnTo>
                    <a:pt x="910" y="5100"/>
                  </a:lnTo>
                  <a:lnTo>
                    <a:pt x="946" y="5124"/>
                  </a:lnTo>
                  <a:lnTo>
                    <a:pt x="966" y="5134"/>
                  </a:lnTo>
                  <a:lnTo>
                    <a:pt x="987" y="5144"/>
                  </a:lnTo>
                  <a:lnTo>
                    <a:pt x="1008" y="5152"/>
                  </a:lnTo>
                  <a:lnTo>
                    <a:pt x="1030" y="5159"/>
                  </a:lnTo>
                  <a:lnTo>
                    <a:pt x="1054" y="5164"/>
                  </a:lnTo>
                  <a:lnTo>
                    <a:pt x="1077" y="5168"/>
                  </a:lnTo>
                  <a:lnTo>
                    <a:pt x="1102" y="5171"/>
                  </a:lnTo>
                  <a:lnTo>
                    <a:pt x="1128" y="5173"/>
                  </a:lnTo>
                  <a:lnTo>
                    <a:pt x="1190" y="5173"/>
                  </a:lnTo>
                  <a:lnTo>
                    <a:pt x="1219" y="5168"/>
                  </a:lnTo>
                  <a:lnTo>
                    <a:pt x="1247" y="5163"/>
                  </a:lnTo>
                  <a:lnTo>
                    <a:pt x="1275" y="5155"/>
                  </a:lnTo>
                  <a:lnTo>
                    <a:pt x="1301" y="5146"/>
                  </a:lnTo>
                  <a:lnTo>
                    <a:pt x="1328" y="5133"/>
                  </a:lnTo>
                  <a:lnTo>
                    <a:pt x="1355" y="5120"/>
                  </a:lnTo>
                  <a:lnTo>
                    <a:pt x="1382" y="5104"/>
                  </a:lnTo>
                  <a:lnTo>
                    <a:pt x="1409" y="5085"/>
                  </a:lnTo>
                  <a:lnTo>
                    <a:pt x="1436" y="5064"/>
                  </a:lnTo>
                  <a:lnTo>
                    <a:pt x="1464" y="5041"/>
                  </a:lnTo>
                  <a:lnTo>
                    <a:pt x="1492" y="5015"/>
                  </a:lnTo>
                  <a:lnTo>
                    <a:pt x="1521" y="4986"/>
                  </a:lnTo>
                  <a:lnTo>
                    <a:pt x="1551" y="4955"/>
                  </a:lnTo>
                  <a:lnTo>
                    <a:pt x="1583" y="4921"/>
                  </a:lnTo>
                  <a:lnTo>
                    <a:pt x="1616" y="4885"/>
                  </a:lnTo>
                  <a:lnTo>
                    <a:pt x="1650" y="4845"/>
                  </a:lnTo>
                  <a:lnTo>
                    <a:pt x="1686" y="4803"/>
                  </a:lnTo>
                  <a:lnTo>
                    <a:pt x="1724" y="4757"/>
                  </a:lnTo>
                  <a:lnTo>
                    <a:pt x="1763" y="4709"/>
                  </a:lnTo>
                  <a:lnTo>
                    <a:pt x="1805" y="4657"/>
                  </a:lnTo>
                  <a:lnTo>
                    <a:pt x="1850" y="4603"/>
                  </a:lnTo>
                  <a:lnTo>
                    <a:pt x="1896" y="4544"/>
                  </a:lnTo>
                  <a:lnTo>
                    <a:pt x="1945" y="4483"/>
                  </a:lnTo>
                  <a:lnTo>
                    <a:pt x="1997" y="4419"/>
                  </a:lnTo>
                  <a:lnTo>
                    <a:pt x="2052" y="4351"/>
                  </a:lnTo>
                  <a:lnTo>
                    <a:pt x="2110" y="4278"/>
                  </a:lnTo>
                  <a:lnTo>
                    <a:pt x="2171" y="4203"/>
                  </a:lnTo>
                  <a:lnTo>
                    <a:pt x="2236" y="4124"/>
                  </a:lnTo>
                  <a:lnTo>
                    <a:pt x="2304" y="4042"/>
                  </a:lnTo>
                  <a:lnTo>
                    <a:pt x="2375" y="3955"/>
                  </a:lnTo>
                  <a:lnTo>
                    <a:pt x="2451" y="3864"/>
                  </a:lnTo>
                  <a:lnTo>
                    <a:pt x="2491" y="3818"/>
                  </a:lnTo>
                  <a:lnTo>
                    <a:pt x="2531" y="3770"/>
                  </a:lnTo>
                  <a:lnTo>
                    <a:pt x="2565" y="3730"/>
                  </a:lnTo>
                  <a:lnTo>
                    <a:pt x="2601" y="3692"/>
                  </a:lnTo>
                  <a:lnTo>
                    <a:pt x="2638" y="3655"/>
                  </a:lnTo>
                  <a:lnTo>
                    <a:pt x="2676" y="3619"/>
                  </a:lnTo>
                  <a:lnTo>
                    <a:pt x="2717" y="3583"/>
                  </a:lnTo>
                  <a:lnTo>
                    <a:pt x="2757" y="3548"/>
                  </a:lnTo>
                  <a:lnTo>
                    <a:pt x="2799" y="3514"/>
                  </a:lnTo>
                  <a:lnTo>
                    <a:pt x="2843" y="3481"/>
                  </a:lnTo>
                  <a:lnTo>
                    <a:pt x="2931" y="3417"/>
                  </a:lnTo>
                  <a:lnTo>
                    <a:pt x="3024" y="3357"/>
                  </a:lnTo>
                  <a:lnTo>
                    <a:pt x="3119" y="3299"/>
                  </a:lnTo>
                  <a:lnTo>
                    <a:pt x="3217" y="3244"/>
                  </a:lnTo>
                  <a:lnTo>
                    <a:pt x="3318" y="3193"/>
                  </a:lnTo>
                  <a:lnTo>
                    <a:pt x="3420" y="3144"/>
                  </a:lnTo>
                  <a:lnTo>
                    <a:pt x="3522" y="3098"/>
                  </a:lnTo>
                  <a:lnTo>
                    <a:pt x="3625" y="3055"/>
                  </a:lnTo>
                  <a:lnTo>
                    <a:pt x="3727" y="3015"/>
                  </a:lnTo>
                  <a:lnTo>
                    <a:pt x="3830" y="2976"/>
                  </a:lnTo>
                  <a:lnTo>
                    <a:pt x="3931" y="2941"/>
                  </a:lnTo>
                  <a:lnTo>
                    <a:pt x="4031" y="2908"/>
                  </a:lnTo>
                  <a:lnTo>
                    <a:pt x="4128" y="2879"/>
                  </a:lnTo>
                  <a:lnTo>
                    <a:pt x="4223" y="2851"/>
                  </a:lnTo>
                  <a:lnTo>
                    <a:pt x="4315" y="2825"/>
                  </a:lnTo>
                  <a:lnTo>
                    <a:pt x="4359" y="2814"/>
                  </a:lnTo>
                  <a:lnTo>
                    <a:pt x="4403" y="2802"/>
                  </a:lnTo>
                  <a:lnTo>
                    <a:pt x="4445" y="2792"/>
                  </a:lnTo>
                  <a:lnTo>
                    <a:pt x="4487" y="2782"/>
                  </a:lnTo>
                  <a:lnTo>
                    <a:pt x="4527" y="2771"/>
                  </a:lnTo>
                  <a:lnTo>
                    <a:pt x="4567" y="2762"/>
                  </a:lnTo>
                  <a:lnTo>
                    <a:pt x="4604" y="2754"/>
                  </a:lnTo>
                  <a:lnTo>
                    <a:pt x="4640" y="2746"/>
                  </a:lnTo>
                  <a:lnTo>
                    <a:pt x="4675" y="2739"/>
                  </a:lnTo>
                  <a:lnTo>
                    <a:pt x="4709" y="2731"/>
                  </a:lnTo>
                  <a:lnTo>
                    <a:pt x="4741" y="2724"/>
                  </a:lnTo>
                  <a:lnTo>
                    <a:pt x="4771" y="2719"/>
                  </a:lnTo>
                  <a:lnTo>
                    <a:pt x="4800" y="2713"/>
                  </a:lnTo>
                  <a:lnTo>
                    <a:pt x="4827" y="2708"/>
                  </a:lnTo>
                  <a:lnTo>
                    <a:pt x="4853" y="2702"/>
                  </a:lnTo>
                  <a:lnTo>
                    <a:pt x="4875" y="2698"/>
                  </a:lnTo>
                  <a:lnTo>
                    <a:pt x="4897" y="2695"/>
                  </a:lnTo>
                  <a:lnTo>
                    <a:pt x="4917" y="2691"/>
                  </a:lnTo>
                  <a:lnTo>
                    <a:pt x="4934" y="2688"/>
                  </a:lnTo>
                  <a:lnTo>
                    <a:pt x="4949" y="2686"/>
                  </a:lnTo>
                  <a:lnTo>
                    <a:pt x="4962" y="2684"/>
                  </a:lnTo>
                  <a:lnTo>
                    <a:pt x="4973" y="2682"/>
                  </a:lnTo>
                  <a:lnTo>
                    <a:pt x="4982" y="2681"/>
                  </a:lnTo>
                  <a:lnTo>
                    <a:pt x="4988" y="2680"/>
                  </a:lnTo>
                  <a:lnTo>
                    <a:pt x="4992" y="2679"/>
                  </a:lnTo>
                  <a:lnTo>
                    <a:pt x="4993" y="2679"/>
                  </a:lnTo>
                  <a:lnTo>
                    <a:pt x="4991" y="2681"/>
                  </a:lnTo>
                  <a:lnTo>
                    <a:pt x="4986" y="2686"/>
                  </a:lnTo>
                  <a:lnTo>
                    <a:pt x="4978" y="2695"/>
                  </a:lnTo>
                  <a:lnTo>
                    <a:pt x="4967" y="2708"/>
                  </a:lnTo>
                  <a:lnTo>
                    <a:pt x="4953" y="2723"/>
                  </a:lnTo>
                  <a:lnTo>
                    <a:pt x="4936" y="2742"/>
                  </a:lnTo>
                  <a:lnTo>
                    <a:pt x="4918" y="2762"/>
                  </a:lnTo>
                  <a:lnTo>
                    <a:pt x="4897" y="2785"/>
                  </a:lnTo>
                  <a:lnTo>
                    <a:pt x="4873" y="2811"/>
                  </a:lnTo>
                  <a:lnTo>
                    <a:pt x="4848" y="2838"/>
                  </a:lnTo>
                  <a:lnTo>
                    <a:pt x="4822" y="2868"/>
                  </a:lnTo>
                  <a:lnTo>
                    <a:pt x="4794" y="2899"/>
                  </a:lnTo>
                  <a:lnTo>
                    <a:pt x="4765" y="2932"/>
                  </a:lnTo>
                  <a:lnTo>
                    <a:pt x="4734" y="2966"/>
                  </a:lnTo>
                  <a:lnTo>
                    <a:pt x="4702" y="3001"/>
                  </a:lnTo>
                  <a:lnTo>
                    <a:pt x="4670" y="3037"/>
                  </a:lnTo>
                  <a:lnTo>
                    <a:pt x="4603" y="3111"/>
                  </a:lnTo>
                  <a:lnTo>
                    <a:pt x="4535" y="3188"/>
                  </a:lnTo>
                  <a:lnTo>
                    <a:pt x="4468" y="3263"/>
                  </a:lnTo>
                  <a:lnTo>
                    <a:pt x="4401" y="3337"/>
                  </a:lnTo>
                  <a:lnTo>
                    <a:pt x="4369" y="3372"/>
                  </a:lnTo>
                  <a:lnTo>
                    <a:pt x="4339" y="3407"/>
                  </a:lnTo>
                  <a:lnTo>
                    <a:pt x="4309" y="3440"/>
                  </a:lnTo>
                  <a:lnTo>
                    <a:pt x="4280" y="3473"/>
                  </a:lnTo>
                  <a:lnTo>
                    <a:pt x="4253" y="3503"/>
                  </a:lnTo>
                  <a:lnTo>
                    <a:pt x="4227" y="3532"/>
                  </a:lnTo>
                  <a:lnTo>
                    <a:pt x="4204" y="3558"/>
                  </a:lnTo>
                  <a:lnTo>
                    <a:pt x="4183" y="3583"/>
                  </a:lnTo>
                  <a:lnTo>
                    <a:pt x="4164" y="3607"/>
                  </a:lnTo>
                  <a:lnTo>
                    <a:pt x="4143" y="3634"/>
                  </a:lnTo>
                  <a:lnTo>
                    <a:pt x="4121" y="3661"/>
                  </a:lnTo>
                  <a:lnTo>
                    <a:pt x="4097" y="3691"/>
                  </a:lnTo>
                  <a:lnTo>
                    <a:pt x="4071" y="3723"/>
                  </a:lnTo>
                  <a:lnTo>
                    <a:pt x="4044" y="3756"/>
                  </a:lnTo>
                  <a:lnTo>
                    <a:pt x="4016" y="3791"/>
                  </a:lnTo>
                  <a:lnTo>
                    <a:pt x="3988" y="3828"/>
                  </a:lnTo>
                  <a:lnTo>
                    <a:pt x="3958" y="3865"/>
                  </a:lnTo>
                  <a:lnTo>
                    <a:pt x="3927" y="3905"/>
                  </a:lnTo>
                  <a:lnTo>
                    <a:pt x="3897" y="3945"/>
                  </a:lnTo>
                  <a:lnTo>
                    <a:pt x="3866" y="3987"/>
                  </a:lnTo>
                  <a:lnTo>
                    <a:pt x="3834" y="4029"/>
                  </a:lnTo>
                  <a:lnTo>
                    <a:pt x="3803" y="4073"/>
                  </a:lnTo>
                  <a:lnTo>
                    <a:pt x="3742" y="4163"/>
                  </a:lnTo>
                  <a:lnTo>
                    <a:pt x="3684" y="4257"/>
                  </a:lnTo>
                  <a:lnTo>
                    <a:pt x="3656" y="4305"/>
                  </a:lnTo>
                  <a:lnTo>
                    <a:pt x="3629" y="4354"/>
                  </a:lnTo>
                  <a:lnTo>
                    <a:pt x="3605" y="4402"/>
                  </a:lnTo>
                  <a:lnTo>
                    <a:pt x="3581" y="4451"/>
                  </a:lnTo>
                  <a:lnTo>
                    <a:pt x="3558" y="4502"/>
                  </a:lnTo>
                  <a:lnTo>
                    <a:pt x="3538" y="4551"/>
                  </a:lnTo>
                  <a:lnTo>
                    <a:pt x="3520" y="4602"/>
                  </a:lnTo>
                  <a:lnTo>
                    <a:pt x="3504" y="4652"/>
                  </a:lnTo>
                  <a:lnTo>
                    <a:pt x="3491" y="4703"/>
                  </a:lnTo>
                  <a:lnTo>
                    <a:pt x="3480" y="4753"/>
                  </a:lnTo>
                  <a:lnTo>
                    <a:pt x="3471" y="4804"/>
                  </a:lnTo>
                  <a:lnTo>
                    <a:pt x="3466" y="4854"/>
                  </a:lnTo>
                  <a:lnTo>
                    <a:pt x="3464" y="4905"/>
                  </a:lnTo>
                  <a:lnTo>
                    <a:pt x="3465" y="4954"/>
                  </a:lnTo>
                  <a:lnTo>
                    <a:pt x="3469" y="4984"/>
                  </a:lnTo>
                  <a:lnTo>
                    <a:pt x="3474" y="5014"/>
                  </a:lnTo>
                  <a:lnTo>
                    <a:pt x="3482" y="5045"/>
                  </a:lnTo>
                  <a:lnTo>
                    <a:pt x="3491" y="5076"/>
                  </a:lnTo>
                  <a:lnTo>
                    <a:pt x="3501" y="5107"/>
                  </a:lnTo>
                  <a:lnTo>
                    <a:pt x="3513" y="5139"/>
                  </a:lnTo>
                  <a:lnTo>
                    <a:pt x="3526" y="5170"/>
                  </a:lnTo>
                  <a:lnTo>
                    <a:pt x="3541" y="5202"/>
                  </a:lnTo>
                  <a:lnTo>
                    <a:pt x="3557" y="5234"/>
                  </a:lnTo>
                  <a:lnTo>
                    <a:pt x="3574" y="5267"/>
                  </a:lnTo>
                  <a:lnTo>
                    <a:pt x="3591" y="5300"/>
                  </a:lnTo>
                  <a:lnTo>
                    <a:pt x="3611" y="5333"/>
                  </a:lnTo>
                  <a:lnTo>
                    <a:pt x="3651" y="5399"/>
                  </a:lnTo>
                  <a:lnTo>
                    <a:pt x="3695" y="5465"/>
                  </a:lnTo>
                  <a:lnTo>
                    <a:pt x="3742" y="5530"/>
                  </a:lnTo>
                  <a:lnTo>
                    <a:pt x="3790" y="5595"/>
                  </a:lnTo>
                  <a:lnTo>
                    <a:pt x="3840" y="5659"/>
                  </a:lnTo>
                  <a:lnTo>
                    <a:pt x="3890" y="5722"/>
                  </a:lnTo>
                  <a:lnTo>
                    <a:pt x="3941" y="5782"/>
                  </a:lnTo>
                  <a:lnTo>
                    <a:pt x="3992" y="5841"/>
                  </a:lnTo>
                  <a:lnTo>
                    <a:pt x="4041" y="5898"/>
                  </a:lnTo>
                  <a:lnTo>
                    <a:pt x="4089" y="5951"/>
                  </a:lnTo>
                  <a:lnTo>
                    <a:pt x="4117" y="5986"/>
                  </a:lnTo>
                  <a:lnTo>
                    <a:pt x="4141" y="6020"/>
                  </a:lnTo>
                  <a:lnTo>
                    <a:pt x="4164" y="6052"/>
                  </a:lnTo>
                  <a:lnTo>
                    <a:pt x="4184" y="6084"/>
                  </a:lnTo>
                  <a:lnTo>
                    <a:pt x="4201" y="6114"/>
                  </a:lnTo>
                  <a:lnTo>
                    <a:pt x="4217" y="6142"/>
                  </a:lnTo>
                  <a:lnTo>
                    <a:pt x="4230" y="6169"/>
                  </a:lnTo>
                  <a:lnTo>
                    <a:pt x="4240" y="6193"/>
                  </a:lnTo>
                  <a:lnTo>
                    <a:pt x="4250" y="6215"/>
                  </a:lnTo>
                  <a:lnTo>
                    <a:pt x="4258" y="6236"/>
                  </a:lnTo>
                  <a:lnTo>
                    <a:pt x="4264" y="6253"/>
                  </a:lnTo>
                  <a:lnTo>
                    <a:pt x="4268" y="6267"/>
                  </a:lnTo>
                  <a:lnTo>
                    <a:pt x="4272" y="6279"/>
                  </a:lnTo>
                  <a:lnTo>
                    <a:pt x="4275" y="6287"/>
                  </a:lnTo>
                  <a:lnTo>
                    <a:pt x="4276" y="6293"/>
                  </a:lnTo>
                  <a:lnTo>
                    <a:pt x="4276" y="6294"/>
                  </a:lnTo>
                  <a:lnTo>
                    <a:pt x="3902" y="6856"/>
                  </a:lnTo>
                  <a:lnTo>
                    <a:pt x="3902" y="6856"/>
                  </a:lnTo>
                  <a:lnTo>
                    <a:pt x="3904" y="6858"/>
                  </a:lnTo>
                  <a:lnTo>
                    <a:pt x="3906" y="6861"/>
                  </a:lnTo>
                  <a:lnTo>
                    <a:pt x="3909" y="6865"/>
                  </a:lnTo>
                  <a:lnTo>
                    <a:pt x="3914" y="6870"/>
                  </a:lnTo>
                  <a:lnTo>
                    <a:pt x="3919" y="6877"/>
                  </a:lnTo>
                  <a:lnTo>
                    <a:pt x="3926" y="6884"/>
                  </a:lnTo>
                  <a:lnTo>
                    <a:pt x="3932" y="6893"/>
                  </a:lnTo>
                  <a:lnTo>
                    <a:pt x="3948" y="6912"/>
                  </a:lnTo>
                  <a:lnTo>
                    <a:pt x="3968" y="6936"/>
                  </a:lnTo>
                  <a:lnTo>
                    <a:pt x="3992" y="6963"/>
                  </a:lnTo>
                  <a:lnTo>
                    <a:pt x="4017" y="6993"/>
                  </a:lnTo>
                  <a:lnTo>
                    <a:pt x="4045" y="7025"/>
                  </a:lnTo>
                  <a:lnTo>
                    <a:pt x="4077" y="7059"/>
                  </a:lnTo>
                  <a:lnTo>
                    <a:pt x="4110" y="7095"/>
                  </a:lnTo>
                  <a:lnTo>
                    <a:pt x="4147" y="7133"/>
                  </a:lnTo>
                  <a:lnTo>
                    <a:pt x="4185" y="7173"/>
                  </a:lnTo>
                  <a:lnTo>
                    <a:pt x="4225" y="7213"/>
                  </a:lnTo>
                  <a:lnTo>
                    <a:pt x="4267" y="7254"/>
                  </a:lnTo>
                  <a:lnTo>
                    <a:pt x="4311" y="7295"/>
                  </a:lnTo>
                  <a:lnTo>
                    <a:pt x="4356" y="7338"/>
                  </a:lnTo>
                  <a:lnTo>
                    <a:pt x="4403" y="7379"/>
                  </a:lnTo>
                  <a:lnTo>
                    <a:pt x="4451" y="7419"/>
                  </a:lnTo>
                  <a:lnTo>
                    <a:pt x="4500" y="7459"/>
                  </a:lnTo>
                  <a:lnTo>
                    <a:pt x="4550" y="7498"/>
                  </a:lnTo>
                  <a:lnTo>
                    <a:pt x="4601" y="7535"/>
                  </a:lnTo>
                  <a:lnTo>
                    <a:pt x="4652" y="7571"/>
                  </a:lnTo>
                  <a:lnTo>
                    <a:pt x="4704" y="7604"/>
                  </a:lnTo>
                  <a:lnTo>
                    <a:pt x="4756" y="7635"/>
                  </a:lnTo>
                  <a:lnTo>
                    <a:pt x="4808" y="7664"/>
                  </a:lnTo>
                  <a:lnTo>
                    <a:pt x="4861" y="7690"/>
                  </a:lnTo>
                  <a:lnTo>
                    <a:pt x="4912" y="7712"/>
                  </a:lnTo>
                  <a:lnTo>
                    <a:pt x="4965" y="7730"/>
                  </a:lnTo>
                  <a:lnTo>
                    <a:pt x="4991" y="7737"/>
                  </a:lnTo>
                  <a:lnTo>
                    <a:pt x="5017" y="7744"/>
                  </a:lnTo>
                  <a:lnTo>
                    <a:pt x="5042" y="7750"/>
                  </a:lnTo>
                  <a:lnTo>
                    <a:pt x="5067" y="7754"/>
                  </a:lnTo>
                  <a:lnTo>
                    <a:pt x="5092" y="7757"/>
                  </a:lnTo>
                  <a:lnTo>
                    <a:pt x="5117" y="7759"/>
                  </a:lnTo>
                  <a:lnTo>
                    <a:pt x="5163" y="7758"/>
                  </a:lnTo>
                  <a:lnTo>
                    <a:pt x="5210" y="7755"/>
                  </a:lnTo>
                  <a:lnTo>
                    <a:pt x="5256" y="7750"/>
                  </a:lnTo>
                  <a:lnTo>
                    <a:pt x="5302" y="7742"/>
                  </a:lnTo>
                  <a:lnTo>
                    <a:pt x="5347" y="7733"/>
                  </a:lnTo>
                  <a:lnTo>
                    <a:pt x="5393" y="7723"/>
                  </a:lnTo>
                  <a:lnTo>
                    <a:pt x="5437" y="7711"/>
                  </a:lnTo>
                  <a:lnTo>
                    <a:pt x="5482" y="7696"/>
                  </a:lnTo>
                  <a:lnTo>
                    <a:pt x="5527" y="7681"/>
                  </a:lnTo>
                  <a:lnTo>
                    <a:pt x="5571" y="7664"/>
                  </a:lnTo>
                  <a:lnTo>
                    <a:pt x="5616" y="7646"/>
                  </a:lnTo>
                  <a:lnTo>
                    <a:pt x="5660" y="7626"/>
                  </a:lnTo>
                  <a:lnTo>
                    <a:pt x="5704" y="7605"/>
                  </a:lnTo>
                  <a:lnTo>
                    <a:pt x="5749" y="7584"/>
                  </a:lnTo>
                  <a:lnTo>
                    <a:pt x="5838" y="7538"/>
                  </a:lnTo>
                  <a:lnTo>
                    <a:pt x="5927" y="7487"/>
                  </a:lnTo>
                  <a:lnTo>
                    <a:pt x="6017" y="7435"/>
                  </a:lnTo>
                  <a:lnTo>
                    <a:pt x="6108" y="7381"/>
                  </a:lnTo>
                  <a:lnTo>
                    <a:pt x="6200" y="7325"/>
                  </a:lnTo>
                  <a:lnTo>
                    <a:pt x="6293" y="7269"/>
                  </a:lnTo>
                  <a:lnTo>
                    <a:pt x="6388" y="7213"/>
                  </a:lnTo>
                  <a:lnTo>
                    <a:pt x="6484" y="7158"/>
                  </a:lnTo>
                  <a:lnTo>
                    <a:pt x="6582" y="7105"/>
                  </a:lnTo>
                  <a:lnTo>
                    <a:pt x="6618" y="7087"/>
                  </a:lnTo>
                  <a:lnTo>
                    <a:pt x="6653" y="7072"/>
                  </a:lnTo>
                  <a:lnTo>
                    <a:pt x="6690" y="7059"/>
                  </a:lnTo>
                  <a:lnTo>
                    <a:pt x="6727" y="7045"/>
                  </a:lnTo>
                  <a:lnTo>
                    <a:pt x="6764" y="7034"/>
                  </a:lnTo>
                  <a:lnTo>
                    <a:pt x="6803" y="7025"/>
                  </a:lnTo>
                  <a:lnTo>
                    <a:pt x="6840" y="7015"/>
                  </a:lnTo>
                  <a:lnTo>
                    <a:pt x="6878" y="7007"/>
                  </a:lnTo>
                  <a:lnTo>
                    <a:pt x="6916" y="7001"/>
                  </a:lnTo>
                  <a:lnTo>
                    <a:pt x="6954" y="6995"/>
                  </a:lnTo>
                  <a:lnTo>
                    <a:pt x="7029" y="6986"/>
                  </a:lnTo>
                  <a:lnTo>
                    <a:pt x="7103" y="6981"/>
                  </a:lnTo>
                  <a:lnTo>
                    <a:pt x="7174" y="6980"/>
                  </a:lnTo>
                  <a:lnTo>
                    <a:pt x="7237" y="6981"/>
                  </a:lnTo>
                  <a:lnTo>
                    <a:pt x="7298" y="6984"/>
                  </a:lnTo>
                  <a:lnTo>
                    <a:pt x="7356" y="6988"/>
                  </a:lnTo>
                  <a:lnTo>
                    <a:pt x="7411" y="6995"/>
                  </a:lnTo>
                  <a:lnTo>
                    <a:pt x="7463" y="7002"/>
                  </a:lnTo>
                  <a:lnTo>
                    <a:pt x="7512" y="7009"/>
                  </a:lnTo>
                  <a:lnTo>
                    <a:pt x="7557" y="7018"/>
                  </a:lnTo>
                  <a:lnTo>
                    <a:pt x="7599" y="7027"/>
                  </a:lnTo>
                  <a:lnTo>
                    <a:pt x="7618" y="7031"/>
                  </a:lnTo>
                  <a:lnTo>
                    <a:pt x="7636" y="7035"/>
                  </a:lnTo>
                  <a:lnTo>
                    <a:pt x="7653" y="7040"/>
                  </a:lnTo>
                  <a:lnTo>
                    <a:pt x="7669" y="7044"/>
                  </a:lnTo>
                  <a:lnTo>
                    <a:pt x="7684" y="7048"/>
                  </a:lnTo>
                  <a:lnTo>
                    <a:pt x="7698" y="7051"/>
                  </a:lnTo>
                  <a:lnTo>
                    <a:pt x="7710" y="7055"/>
                  </a:lnTo>
                  <a:lnTo>
                    <a:pt x="7721" y="7059"/>
                  </a:lnTo>
                  <a:lnTo>
                    <a:pt x="7732" y="7062"/>
                  </a:lnTo>
                  <a:lnTo>
                    <a:pt x="7741" y="7065"/>
                  </a:lnTo>
                  <a:lnTo>
                    <a:pt x="7748" y="7067"/>
                  </a:lnTo>
                  <a:lnTo>
                    <a:pt x="7754" y="7069"/>
                  </a:lnTo>
                  <a:lnTo>
                    <a:pt x="7760" y="7071"/>
                  </a:lnTo>
                  <a:lnTo>
                    <a:pt x="7763" y="7072"/>
                  </a:lnTo>
                  <a:lnTo>
                    <a:pt x="7766" y="7073"/>
                  </a:lnTo>
                  <a:lnTo>
                    <a:pt x="7766" y="7073"/>
                  </a:lnTo>
                  <a:lnTo>
                    <a:pt x="7766" y="7073"/>
                  </a:lnTo>
                  <a:lnTo>
                    <a:pt x="7767" y="7071"/>
                  </a:lnTo>
                  <a:lnTo>
                    <a:pt x="7768" y="7069"/>
                  </a:lnTo>
                  <a:lnTo>
                    <a:pt x="7769" y="7065"/>
                  </a:lnTo>
                  <a:lnTo>
                    <a:pt x="7772" y="7054"/>
                  </a:lnTo>
                  <a:lnTo>
                    <a:pt x="7775" y="7040"/>
                  </a:lnTo>
                  <a:lnTo>
                    <a:pt x="7780" y="7021"/>
                  </a:lnTo>
                  <a:lnTo>
                    <a:pt x="7786" y="7000"/>
                  </a:lnTo>
                  <a:lnTo>
                    <a:pt x="7794" y="6974"/>
                  </a:lnTo>
                  <a:lnTo>
                    <a:pt x="7801" y="6945"/>
                  </a:lnTo>
                  <a:lnTo>
                    <a:pt x="7809" y="6913"/>
                  </a:lnTo>
                  <a:lnTo>
                    <a:pt x="7817" y="6879"/>
                  </a:lnTo>
                  <a:lnTo>
                    <a:pt x="7827" y="6841"/>
                  </a:lnTo>
                  <a:lnTo>
                    <a:pt x="7837" y="6800"/>
                  </a:lnTo>
                  <a:lnTo>
                    <a:pt x="7847" y="6758"/>
                  </a:lnTo>
                  <a:lnTo>
                    <a:pt x="7858" y="6711"/>
                  </a:lnTo>
                  <a:lnTo>
                    <a:pt x="7868" y="6664"/>
                  </a:lnTo>
                  <a:lnTo>
                    <a:pt x="7879" y="6614"/>
                  </a:lnTo>
                  <a:lnTo>
                    <a:pt x="7890" y="6562"/>
                  </a:lnTo>
                  <a:lnTo>
                    <a:pt x="7901" y="6507"/>
                  </a:lnTo>
                  <a:lnTo>
                    <a:pt x="7912" y="6452"/>
                  </a:lnTo>
                  <a:lnTo>
                    <a:pt x="7923" y="6395"/>
                  </a:lnTo>
                  <a:lnTo>
                    <a:pt x="7933" y="6336"/>
                  </a:lnTo>
                  <a:lnTo>
                    <a:pt x="7943" y="6276"/>
                  </a:lnTo>
                  <a:lnTo>
                    <a:pt x="7954" y="6215"/>
                  </a:lnTo>
                  <a:lnTo>
                    <a:pt x="7963" y="6153"/>
                  </a:lnTo>
                  <a:lnTo>
                    <a:pt x="7981" y="6026"/>
                  </a:lnTo>
                  <a:lnTo>
                    <a:pt x="7996" y="5899"/>
                  </a:lnTo>
                  <a:lnTo>
                    <a:pt x="8007" y="5769"/>
                  </a:lnTo>
                  <a:lnTo>
                    <a:pt x="8012" y="5704"/>
                  </a:lnTo>
                  <a:lnTo>
                    <a:pt x="8016" y="5640"/>
                  </a:lnTo>
                  <a:lnTo>
                    <a:pt x="8017" y="5597"/>
                  </a:lnTo>
                  <a:lnTo>
                    <a:pt x="8017" y="5555"/>
                  </a:lnTo>
                  <a:lnTo>
                    <a:pt x="8017" y="5513"/>
                  </a:lnTo>
                  <a:lnTo>
                    <a:pt x="8016" y="5473"/>
                  </a:lnTo>
                  <a:lnTo>
                    <a:pt x="8012" y="5397"/>
                  </a:lnTo>
                  <a:lnTo>
                    <a:pt x="8004" y="5323"/>
                  </a:lnTo>
                  <a:lnTo>
                    <a:pt x="7996" y="5253"/>
                  </a:lnTo>
                  <a:lnTo>
                    <a:pt x="7986" y="5186"/>
                  </a:lnTo>
                  <a:lnTo>
                    <a:pt x="7972" y="5121"/>
                  </a:lnTo>
                  <a:lnTo>
                    <a:pt x="7959" y="5058"/>
                  </a:lnTo>
                  <a:lnTo>
                    <a:pt x="7943" y="4997"/>
                  </a:lnTo>
                  <a:lnTo>
                    <a:pt x="7927" y="4938"/>
                  </a:lnTo>
                  <a:lnTo>
                    <a:pt x="7892" y="4820"/>
                  </a:lnTo>
                  <a:lnTo>
                    <a:pt x="7855" y="4704"/>
                  </a:lnTo>
                  <a:lnTo>
                    <a:pt x="7835" y="4644"/>
                  </a:lnTo>
                  <a:lnTo>
                    <a:pt x="7817" y="4584"/>
                  </a:lnTo>
                  <a:lnTo>
                    <a:pt x="7799" y="4523"/>
                  </a:lnTo>
                  <a:lnTo>
                    <a:pt x="7781" y="4460"/>
                  </a:lnTo>
                  <a:lnTo>
                    <a:pt x="7765" y="4395"/>
                  </a:lnTo>
                  <a:lnTo>
                    <a:pt x="7750" y="4327"/>
                  </a:lnTo>
                  <a:lnTo>
                    <a:pt x="7736" y="4256"/>
                  </a:lnTo>
                  <a:lnTo>
                    <a:pt x="7723" y="4183"/>
                  </a:lnTo>
                  <a:lnTo>
                    <a:pt x="7713" y="4104"/>
                  </a:lnTo>
                  <a:lnTo>
                    <a:pt x="7709" y="4064"/>
                  </a:lnTo>
                  <a:lnTo>
                    <a:pt x="7705" y="4023"/>
                  </a:lnTo>
                  <a:lnTo>
                    <a:pt x="7701" y="3981"/>
                  </a:lnTo>
                  <a:lnTo>
                    <a:pt x="7698" y="3936"/>
                  </a:lnTo>
                  <a:lnTo>
                    <a:pt x="7696" y="3892"/>
                  </a:lnTo>
                  <a:lnTo>
                    <a:pt x="7695" y="3846"/>
                  </a:lnTo>
                  <a:lnTo>
                    <a:pt x="7694" y="3798"/>
                  </a:lnTo>
                  <a:lnTo>
                    <a:pt x="7694" y="3750"/>
                  </a:lnTo>
                  <a:lnTo>
                    <a:pt x="7694" y="3700"/>
                  </a:lnTo>
                  <a:lnTo>
                    <a:pt x="7695" y="3648"/>
                  </a:lnTo>
                  <a:lnTo>
                    <a:pt x="7697" y="3596"/>
                  </a:lnTo>
                  <a:lnTo>
                    <a:pt x="7700" y="3541"/>
                  </a:lnTo>
                  <a:lnTo>
                    <a:pt x="7703" y="3484"/>
                  </a:lnTo>
                  <a:lnTo>
                    <a:pt x="7708" y="3427"/>
                  </a:lnTo>
                  <a:lnTo>
                    <a:pt x="7713" y="3367"/>
                  </a:lnTo>
                  <a:lnTo>
                    <a:pt x="7719" y="3306"/>
                  </a:lnTo>
                  <a:lnTo>
                    <a:pt x="7727" y="3243"/>
                  </a:lnTo>
                  <a:lnTo>
                    <a:pt x="7735" y="3178"/>
                  </a:lnTo>
                  <a:lnTo>
                    <a:pt x="7715" y="3213"/>
                  </a:lnTo>
                  <a:lnTo>
                    <a:pt x="7695" y="3250"/>
                  </a:lnTo>
                  <a:lnTo>
                    <a:pt x="7675" y="3289"/>
                  </a:lnTo>
                  <a:lnTo>
                    <a:pt x="7655" y="3328"/>
                  </a:lnTo>
                  <a:lnTo>
                    <a:pt x="7637" y="3368"/>
                  </a:lnTo>
                  <a:lnTo>
                    <a:pt x="7618" y="3410"/>
                  </a:lnTo>
                  <a:lnTo>
                    <a:pt x="7601" y="3453"/>
                  </a:lnTo>
                  <a:lnTo>
                    <a:pt x="7584" y="3499"/>
                  </a:lnTo>
                  <a:lnTo>
                    <a:pt x="7568" y="3545"/>
                  </a:lnTo>
                  <a:lnTo>
                    <a:pt x="7552" y="3592"/>
                  </a:lnTo>
                  <a:lnTo>
                    <a:pt x="7538" y="3643"/>
                  </a:lnTo>
                  <a:lnTo>
                    <a:pt x="7524" y="3694"/>
                  </a:lnTo>
                  <a:lnTo>
                    <a:pt x="7512" y="3747"/>
                  </a:lnTo>
                  <a:lnTo>
                    <a:pt x="7501" y="3803"/>
                  </a:lnTo>
                  <a:lnTo>
                    <a:pt x="7490" y="3859"/>
                  </a:lnTo>
                  <a:lnTo>
                    <a:pt x="7482" y="3918"/>
                  </a:lnTo>
                  <a:lnTo>
                    <a:pt x="7475" y="3979"/>
                  </a:lnTo>
                  <a:lnTo>
                    <a:pt x="7469" y="4042"/>
                  </a:lnTo>
                  <a:lnTo>
                    <a:pt x="7464" y="4107"/>
                  </a:lnTo>
                  <a:lnTo>
                    <a:pt x="7461" y="4174"/>
                  </a:lnTo>
                  <a:lnTo>
                    <a:pt x="7460" y="4243"/>
                  </a:lnTo>
                  <a:lnTo>
                    <a:pt x="7461" y="4316"/>
                  </a:lnTo>
                  <a:lnTo>
                    <a:pt x="7463" y="4390"/>
                  </a:lnTo>
                  <a:lnTo>
                    <a:pt x="7467" y="4466"/>
                  </a:lnTo>
                  <a:lnTo>
                    <a:pt x="7474" y="4545"/>
                  </a:lnTo>
                  <a:lnTo>
                    <a:pt x="7482" y="4627"/>
                  </a:lnTo>
                  <a:lnTo>
                    <a:pt x="7493" y="4711"/>
                  </a:lnTo>
                  <a:lnTo>
                    <a:pt x="7506" y="4798"/>
                  </a:lnTo>
                  <a:lnTo>
                    <a:pt x="7520" y="4887"/>
                  </a:lnTo>
                  <a:lnTo>
                    <a:pt x="7538" y="4980"/>
                  </a:lnTo>
                  <a:lnTo>
                    <a:pt x="7557" y="5075"/>
                  </a:lnTo>
                  <a:lnTo>
                    <a:pt x="7579" y="5173"/>
                  </a:lnTo>
                  <a:lnTo>
                    <a:pt x="7592" y="5228"/>
                  </a:lnTo>
                  <a:lnTo>
                    <a:pt x="7603" y="5287"/>
                  </a:lnTo>
                  <a:lnTo>
                    <a:pt x="7611" y="5346"/>
                  </a:lnTo>
                  <a:lnTo>
                    <a:pt x="7616" y="5405"/>
                  </a:lnTo>
                  <a:lnTo>
                    <a:pt x="7619" y="5466"/>
                  </a:lnTo>
                  <a:lnTo>
                    <a:pt x="7620" y="5528"/>
                  </a:lnTo>
                  <a:lnTo>
                    <a:pt x="7619" y="5589"/>
                  </a:lnTo>
                  <a:lnTo>
                    <a:pt x="7616" y="5651"/>
                  </a:lnTo>
                  <a:lnTo>
                    <a:pt x="7611" y="5713"/>
                  </a:lnTo>
                  <a:lnTo>
                    <a:pt x="7605" y="5774"/>
                  </a:lnTo>
                  <a:lnTo>
                    <a:pt x="7598" y="5836"/>
                  </a:lnTo>
                  <a:lnTo>
                    <a:pt x="7588" y="5896"/>
                  </a:lnTo>
                  <a:lnTo>
                    <a:pt x="7579" y="5955"/>
                  </a:lnTo>
                  <a:lnTo>
                    <a:pt x="7568" y="6014"/>
                  </a:lnTo>
                  <a:lnTo>
                    <a:pt x="7556" y="6071"/>
                  </a:lnTo>
                  <a:lnTo>
                    <a:pt x="7544" y="6126"/>
                  </a:lnTo>
                  <a:lnTo>
                    <a:pt x="7531" y="6181"/>
                  </a:lnTo>
                  <a:lnTo>
                    <a:pt x="7519" y="6232"/>
                  </a:lnTo>
                  <a:lnTo>
                    <a:pt x="7506" y="6282"/>
                  </a:lnTo>
                  <a:lnTo>
                    <a:pt x="7492" y="6329"/>
                  </a:lnTo>
                  <a:lnTo>
                    <a:pt x="7480" y="6375"/>
                  </a:lnTo>
                  <a:lnTo>
                    <a:pt x="7467" y="6417"/>
                  </a:lnTo>
                  <a:lnTo>
                    <a:pt x="7455" y="6456"/>
                  </a:lnTo>
                  <a:lnTo>
                    <a:pt x="7444" y="6491"/>
                  </a:lnTo>
                  <a:lnTo>
                    <a:pt x="7432" y="6524"/>
                  </a:lnTo>
                  <a:lnTo>
                    <a:pt x="7423" y="6553"/>
                  </a:lnTo>
                  <a:lnTo>
                    <a:pt x="7414" y="6578"/>
                  </a:lnTo>
                  <a:lnTo>
                    <a:pt x="7411" y="6589"/>
                  </a:lnTo>
                  <a:lnTo>
                    <a:pt x="7407" y="6598"/>
                  </a:lnTo>
                  <a:lnTo>
                    <a:pt x="7403" y="6607"/>
                  </a:lnTo>
                  <a:lnTo>
                    <a:pt x="7400" y="6615"/>
                  </a:lnTo>
                  <a:lnTo>
                    <a:pt x="7398" y="6622"/>
                  </a:lnTo>
                  <a:lnTo>
                    <a:pt x="7396" y="6627"/>
                  </a:lnTo>
                  <a:lnTo>
                    <a:pt x="7394" y="6631"/>
                  </a:lnTo>
                  <a:lnTo>
                    <a:pt x="7393" y="6634"/>
                  </a:lnTo>
                  <a:lnTo>
                    <a:pt x="7393" y="6636"/>
                  </a:lnTo>
                  <a:lnTo>
                    <a:pt x="7392" y="6637"/>
                  </a:lnTo>
                  <a:lnTo>
                    <a:pt x="7391" y="6636"/>
                  </a:lnTo>
                  <a:lnTo>
                    <a:pt x="7388" y="6635"/>
                  </a:lnTo>
                  <a:lnTo>
                    <a:pt x="7383" y="6634"/>
                  </a:lnTo>
                  <a:lnTo>
                    <a:pt x="7376" y="6632"/>
                  </a:lnTo>
                  <a:lnTo>
                    <a:pt x="7366" y="6630"/>
                  </a:lnTo>
                  <a:lnTo>
                    <a:pt x="7355" y="6627"/>
                  </a:lnTo>
                  <a:lnTo>
                    <a:pt x="7342" y="6625"/>
                  </a:lnTo>
                  <a:lnTo>
                    <a:pt x="7326" y="6622"/>
                  </a:lnTo>
                  <a:lnTo>
                    <a:pt x="7310" y="6619"/>
                  </a:lnTo>
                  <a:lnTo>
                    <a:pt x="7291" y="6616"/>
                  </a:lnTo>
                  <a:lnTo>
                    <a:pt x="7270" y="6614"/>
                  </a:lnTo>
                  <a:lnTo>
                    <a:pt x="7248" y="6610"/>
                  </a:lnTo>
                  <a:lnTo>
                    <a:pt x="7224" y="6609"/>
                  </a:lnTo>
                  <a:lnTo>
                    <a:pt x="7199" y="6607"/>
                  </a:lnTo>
                  <a:lnTo>
                    <a:pt x="7171" y="6606"/>
                  </a:lnTo>
                  <a:lnTo>
                    <a:pt x="7143" y="6606"/>
                  </a:lnTo>
                  <a:lnTo>
                    <a:pt x="7125" y="6606"/>
                  </a:lnTo>
                  <a:lnTo>
                    <a:pt x="7105" y="6606"/>
                  </a:lnTo>
                  <a:lnTo>
                    <a:pt x="7084" y="6606"/>
                  </a:lnTo>
                  <a:lnTo>
                    <a:pt x="7063" y="6606"/>
                  </a:lnTo>
                  <a:lnTo>
                    <a:pt x="7039" y="6607"/>
                  </a:lnTo>
                  <a:lnTo>
                    <a:pt x="7015" y="6607"/>
                  </a:lnTo>
                  <a:lnTo>
                    <a:pt x="6964" y="6610"/>
                  </a:lnTo>
                  <a:lnTo>
                    <a:pt x="6910" y="6614"/>
                  </a:lnTo>
                  <a:lnTo>
                    <a:pt x="6854" y="6619"/>
                  </a:lnTo>
                  <a:lnTo>
                    <a:pt x="6796" y="6627"/>
                  </a:lnTo>
                  <a:lnTo>
                    <a:pt x="6738" y="6637"/>
                  </a:lnTo>
                  <a:lnTo>
                    <a:pt x="6693" y="6648"/>
                  </a:lnTo>
                  <a:lnTo>
                    <a:pt x="6648" y="6660"/>
                  </a:lnTo>
                  <a:lnTo>
                    <a:pt x="6600" y="6675"/>
                  </a:lnTo>
                  <a:lnTo>
                    <a:pt x="6552" y="6692"/>
                  </a:lnTo>
                  <a:lnTo>
                    <a:pt x="6503" y="6711"/>
                  </a:lnTo>
                  <a:lnTo>
                    <a:pt x="6453" y="6733"/>
                  </a:lnTo>
                  <a:lnTo>
                    <a:pt x="6402" y="6756"/>
                  </a:lnTo>
                  <a:lnTo>
                    <a:pt x="6351" y="6779"/>
                  </a:lnTo>
                  <a:lnTo>
                    <a:pt x="6299" y="6805"/>
                  </a:lnTo>
                  <a:lnTo>
                    <a:pt x="6246" y="6832"/>
                  </a:lnTo>
                  <a:lnTo>
                    <a:pt x="6141" y="6889"/>
                  </a:lnTo>
                  <a:lnTo>
                    <a:pt x="6036" y="6947"/>
                  </a:lnTo>
                  <a:lnTo>
                    <a:pt x="5931" y="7007"/>
                  </a:lnTo>
                  <a:lnTo>
                    <a:pt x="5829" y="7067"/>
                  </a:lnTo>
                  <a:lnTo>
                    <a:pt x="5729" y="7124"/>
                  </a:lnTo>
                  <a:lnTo>
                    <a:pt x="5681" y="7152"/>
                  </a:lnTo>
                  <a:lnTo>
                    <a:pt x="5633" y="7179"/>
                  </a:lnTo>
                  <a:lnTo>
                    <a:pt x="5587" y="7205"/>
                  </a:lnTo>
                  <a:lnTo>
                    <a:pt x="5541" y="7228"/>
                  </a:lnTo>
                  <a:lnTo>
                    <a:pt x="5498" y="7251"/>
                  </a:lnTo>
                  <a:lnTo>
                    <a:pt x="5455" y="7273"/>
                  </a:lnTo>
                  <a:lnTo>
                    <a:pt x="5415" y="7292"/>
                  </a:lnTo>
                  <a:lnTo>
                    <a:pt x="5377" y="7309"/>
                  </a:lnTo>
                  <a:lnTo>
                    <a:pt x="5340" y="7324"/>
                  </a:lnTo>
                  <a:lnTo>
                    <a:pt x="5305" y="7337"/>
                  </a:lnTo>
                  <a:lnTo>
                    <a:pt x="5273" y="7347"/>
                  </a:lnTo>
                  <a:lnTo>
                    <a:pt x="5242" y="7354"/>
                  </a:lnTo>
                  <a:lnTo>
                    <a:pt x="5180" y="7354"/>
                  </a:lnTo>
                  <a:lnTo>
                    <a:pt x="5142" y="7352"/>
                  </a:lnTo>
                  <a:lnTo>
                    <a:pt x="5105" y="7349"/>
                  </a:lnTo>
                  <a:lnTo>
                    <a:pt x="5066" y="7343"/>
                  </a:lnTo>
                  <a:lnTo>
                    <a:pt x="5030" y="7334"/>
                  </a:lnTo>
                  <a:lnTo>
                    <a:pt x="4993" y="7323"/>
                  </a:lnTo>
                  <a:lnTo>
                    <a:pt x="4957" y="7311"/>
                  </a:lnTo>
                  <a:lnTo>
                    <a:pt x="4922" y="7296"/>
                  </a:lnTo>
                  <a:lnTo>
                    <a:pt x="4887" y="7281"/>
                  </a:lnTo>
                  <a:lnTo>
                    <a:pt x="4853" y="7264"/>
                  </a:lnTo>
                  <a:lnTo>
                    <a:pt x="4820" y="7245"/>
                  </a:lnTo>
                  <a:lnTo>
                    <a:pt x="4755" y="7206"/>
                  </a:lnTo>
                  <a:lnTo>
                    <a:pt x="4725" y="7185"/>
                  </a:lnTo>
                  <a:lnTo>
                    <a:pt x="4695" y="7164"/>
                  </a:lnTo>
                  <a:lnTo>
                    <a:pt x="4666" y="7142"/>
                  </a:lnTo>
                  <a:lnTo>
                    <a:pt x="4638" y="7120"/>
                  </a:lnTo>
                  <a:lnTo>
                    <a:pt x="4611" y="7099"/>
                  </a:lnTo>
                  <a:lnTo>
                    <a:pt x="4586" y="7076"/>
                  </a:lnTo>
                  <a:lnTo>
                    <a:pt x="4563" y="7055"/>
                  </a:lnTo>
                  <a:lnTo>
                    <a:pt x="4540" y="7034"/>
                  </a:lnTo>
                  <a:lnTo>
                    <a:pt x="4519" y="7014"/>
                  </a:lnTo>
                  <a:lnTo>
                    <a:pt x="4500" y="6995"/>
                  </a:lnTo>
                  <a:lnTo>
                    <a:pt x="4481" y="6976"/>
                  </a:lnTo>
                  <a:lnTo>
                    <a:pt x="4465" y="6960"/>
                  </a:lnTo>
                  <a:lnTo>
                    <a:pt x="4450" y="6943"/>
                  </a:lnTo>
                  <a:lnTo>
                    <a:pt x="4438" y="6930"/>
                  </a:lnTo>
                  <a:lnTo>
                    <a:pt x="4426" y="6917"/>
                  </a:lnTo>
                  <a:lnTo>
                    <a:pt x="4417" y="6906"/>
                  </a:lnTo>
                  <a:lnTo>
                    <a:pt x="4410" y="6898"/>
                  </a:lnTo>
                  <a:lnTo>
                    <a:pt x="4405" y="6892"/>
                  </a:lnTo>
                  <a:lnTo>
                    <a:pt x="4401" y="6888"/>
                  </a:lnTo>
                  <a:lnTo>
                    <a:pt x="4400" y="6887"/>
                  </a:lnTo>
                  <a:lnTo>
                    <a:pt x="5242" y="5142"/>
                  </a:lnTo>
                  <a:lnTo>
                    <a:pt x="4525" y="5983"/>
                  </a:lnTo>
                  <a:lnTo>
                    <a:pt x="4524" y="5981"/>
                  </a:lnTo>
                  <a:lnTo>
                    <a:pt x="4522" y="5977"/>
                  </a:lnTo>
                  <a:lnTo>
                    <a:pt x="4518" y="5970"/>
                  </a:lnTo>
                  <a:lnTo>
                    <a:pt x="4513" y="5959"/>
                  </a:lnTo>
                  <a:lnTo>
                    <a:pt x="4506" y="5946"/>
                  </a:lnTo>
                  <a:lnTo>
                    <a:pt x="4497" y="5931"/>
                  </a:lnTo>
                  <a:lnTo>
                    <a:pt x="4487" y="5911"/>
                  </a:lnTo>
                  <a:lnTo>
                    <a:pt x="4475" y="5889"/>
                  </a:lnTo>
                  <a:lnTo>
                    <a:pt x="4460" y="5865"/>
                  </a:lnTo>
                  <a:lnTo>
                    <a:pt x="4445" y="5837"/>
                  </a:lnTo>
                  <a:lnTo>
                    <a:pt x="4426" y="5806"/>
                  </a:lnTo>
                  <a:lnTo>
                    <a:pt x="4407" y="5772"/>
                  </a:lnTo>
                  <a:lnTo>
                    <a:pt x="4385" y="5736"/>
                  </a:lnTo>
                  <a:lnTo>
                    <a:pt x="4361" y="5697"/>
                  </a:lnTo>
                  <a:lnTo>
                    <a:pt x="4335" y="5654"/>
                  </a:lnTo>
                  <a:lnTo>
                    <a:pt x="4307" y="5608"/>
                  </a:lnTo>
                  <a:lnTo>
                    <a:pt x="4276" y="5562"/>
                  </a:lnTo>
                  <a:lnTo>
                    <a:pt x="4241" y="5517"/>
                  </a:lnTo>
                  <a:lnTo>
                    <a:pt x="4205" y="5471"/>
                  </a:lnTo>
                  <a:lnTo>
                    <a:pt x="4168" y="5426"/>
                  </a:lnTo>
                  <a:lnTo>
                    <a:pt x="4091" y="5336"/>
                  </a:lnTo>
                  <a:lnTo>
                    <a:pt x="4053" y="5292"/>
                  </a:lnTo>
                  <a:lnTo>
                    <a:pt x="4014" y="5247"/>
                  </a:lnTo>
                  <a:lnTo>
                    <a:pt x="3979" y="5201"/>
                  </a:lnTo>
                  <a:lnTo>
                    <a:pt x="3946" y="5155"/>
                  </a:lnTo>
                  <a:lnTo>
                    <a:pt x="3916" y="5109"/>
                  </a:lnTo>
                  <a:lnTo>
                    <a:pt x="3903" y="5085"/>
                  </a:lnTo>
                  <a:lnTo>
                    <a:pt x="3890" y="5061"/>
                  </a:lnTo>
                  <a:lnTo>
                    <a:pt x="3879" y="5037"/>
                  </a:lnTo>
                  <a:lnTo>
                    <a:pt x="3870" y="5013"/>
                  </a:lnTo>
                  <a:lnTo>
                    <a:pt x="3861" y="4988"/>
                  </a:lnTo>
                  <a:lnTo>
                    <a:pt x="3853" y="4963"/>
                  </a:lnTo>
                  <a:lnTo>
                    <a:pt x="3847" y="4938"/>
                  </a:lnTo>
                  <a:lnTo>
                    <a:pt x="3843" y="4913"/>
                  </a:lnTo>
                  <a:lnTo>
                    <a:pt x="3841" y="4887"/>
                  </a:lnTo>
                  <a:lnTo>
                    <a:pt x="3840" y="4860"/>
                  </a:lnTo>
                  <a:lnTo>
                    <a:pt x="3841" y="4833"/>
                  </a:lnTo>
                  <a:lnTo>
                    <a:pt x="3846" y="4803"/>
                  </a:lnTo>
                  <a:lnTo>
                    <a:pt x="3853" y="4770"/>
                  </a:lnTo>
                  <a:lnTo>
                    <a:pt x="3864" y="4734"/>
                  </a:lnTo>
                  <a:lnTo>
                    <a:pt x="3877" y="4696"/>
                  </a:lnTo>
                  <a:lnTo>
                    <a:pt x="3893" y="4655"/>
                  </a:lnTo>
                  <a:lnTo>
                    <a:pt x="3910" y="4612"/>
                  </a:lnTo>
                  <a:lnTo>
                    <a:pt x="3931" y="4568"/>
                  </a:lnTo>
                  <a:lnTo>
                    <a:pt x="3954" y="4522"/>
                  </a:lnTo>
                  <a:lnTo>
                    <a:pt x="3979" y="4473"/>
                  </a:lnTo>
                  <a:lnTo>
                    <a:pt x="4007" y="4423"/>
                  </a:lnTo>
                  <a:lnTo>
                    <a:pt x="4037" y="4371"/>
                  </a:lnTo>
                  <a:lnTo>
                    <a:pt x="4068" y="4319"/>
                  </a:lnTo>
                  <a:lnTo>
                    <a:pt x="4102" y="4264"/>
                  </a:lnTo>
                  <a:lnTo>
                    <a:pt x="4137" y="4208"/>
                  </a:lnTo>
                  <a:lnTo>
                    <a:pt x="4174" y="4152"/>
                  </a:lnTo>
                  <a:lnTo>
                    <a:pt x="4214" y="4094"/>
                  </a:lnTo>
                  <a:lnTo>
                    <a:pt x="4254" y="4036"/>
                  </a:lnTo>
                  <a:lnTo>
                    <a:pt x="4295" y="3978"/>
                  </a:lnTo>
                  <a:lnTo>
                    <a:pt x="4339" y="3918"/>
                  </a:lnTo>
                  <a:lnTo>
                    <a:pt x="4383" y="3858"/>
                  </a:lnTo>
                  <a:lnTo>
                    <a:pt x="4428" y="3798"/>
                  </a:lnTo>
                  <a:lnTo>
                    <a:pt x="4476" y="3738"/>
                  </a:lnTo>
                  <a:lnTo>
                    <a:pt x="4523" y="3678"/>
                  </a:lnTo>
                  <a:lnTo>
                    <a:pt x="4621" y="3557"/>
                  </a:lnTo>
                  <a:lnTo>
                    <a:pt x="4723" y="3439"/>
                  </a:lnTo>
                  <a:lnTo>
                    <a:pt x="4826" y="3323"/>
                  </a:lnTo>
                  <a:lnTo>
                    <a:pt x="4877" y="3265"/>
                  </a:lnTo>
                  <a:lnTo>
                    <a:pt x="4930" y="3209"/>
                  </a:lnTo>
                  <a:lnTo>
                    <a:pt x="5030" y="3097"/>
                  </a:lnTo>
                  <a:lnTo>
                    <a:pt x="5129" y="2984"/>
                  </a:lnTo>
                  <a:lnTo>
                    <a:pt x="5229" y="2870"/>
                  </a:lnTo>
                  <a:lnTo>
                    <a:pt x="5329" y="2758"/>
                  </a:lnTo>
                  <a:lnTo>
                    <a:pt x="5426" y="2648"/>
                  </a:lnTo>
                  <a:lnTo>
                    <a:pt x="5522" y="2541"/>
                  </a:lnTo>
                  <a:lnTo>
                    <a:pt x="5568" y="2489"/>
                  </a:lnTo>
                  <a:lnTo>
                    <a:pt x="5614" y="2438"/>
                  </a:lnTo>
                  <a:lnTo>
                    <a:pt x="5661" y="2388"/>
                  </a:lnTo>
                  <a:lnTo>
                    <a:pt x="5705" y="2340"/>
                  </a:lnTo>
                  <a:lnTo>
                    <a:pt x="5750" y="2294"/>
                  </a:lnTo>
                  <a:lnTo>
                    <a:pt x="5793" y="2248"/>
                  </a:lnTo>
                  <a:lnTo>
                    <a:pt x="5835" y="2205"/>
                  </a:lnTo>
                  <a:lnTo>
                    <a:pt x="5877" y="2164"/>
                  </a:lnTo>
                  <a:lnTo>
                    <a:pt x="5917" y="2125"/>
                  </a:lnTo>
                  <a:lnTo>
                    <a:pt x="5956" y="2089"/>
                  </a:lnTo>
                  <a:lnTo>
                    <a:pt x="5993" y="2054"/>
                  </a:lnTo>
                  <a:lnTo>
                    <a:pt x="6030" y="2022"/>
                  </a:lnTo>
                  <a:lnTo>
                    <a:pt x="6066" y="1992"/>
                  </a:lnTo>
                  <a:lnTo>
                    <a:pt x="6100" y="1965"/>
                  </a:lnTo>
                  <a:lnTo>
                    <a:pt x="6132" y="1941"/>
                  </a:lnTo>
                  <a:lnTo>
                    <a:pt x="6163" y="1920"/>
                  </a:lnTo>
                  <a:lnTo>
                    <a:pt x="6193" y="1902"/>
                  </a:lnTo>
                  <a:lnTo>
                    <a:pt x="6220" y="1888"/>
                  </a:lnTo>
                  <a:lnTo>
                    <a:pt x="6246" y="1876"/>
                  </a:lnTo>
                  <a:lnTo>
                    <a:pt x="6270" y="1869"/>
                  </a:lnTo>
                  <a:lnTo>
                    <a:pt x="6863" y="1775"/>
                  </a:lnTo>
                  <a:lnTo>
                    <a:pt x="6919" y="1767"/>
                  </a:lnTo>
                  <a:lnTo>
                    <a:pt x="6975" y="1758"/>
                  </a:lnTo>
                  <a:lnTo>
                    <a:pt x="7029" y="1749"/>
                  </a:lnTo>
                  <a:lnTo>
                    <a:pt x="7080" y="1739"/>
                  </a:lnTo>
                  <a:lnTo>
                    <a:pt x="7130" y="1730"/>
                  </a:lnTo>
                  <a:lnTo>
                    <a:pt x="7177" y="1721"/>
                  </a:lnTo>
                  <a:lnTo>
                    <a:pt x="7223" y="1712"/>
                  </a:lnTo>
                  <a:lnTo>
                    <a:pt x="7266" y="1702"/>
                  </a:lnTo>
                  <a:lnTo>
                    <a:pt x="7309" y="1693"/>
                  </a:lnTo>
                  <a:lnTo>
                    <a:pt x="7348" y="1684"/>
                  </a:lnTo>
                  <a:lnTo>
                    <a:pt x="7386" y="1674"/>
                  </a:lnTo>
                  <a:lnTo>
                    <a:pt x="7422" y="1665"/>
                  </a:lnTo>
                  <a:lnTo>
                    <a:pt x="7456" y="1657"/>
                  </a:lnTo>
                  <a:lnTo>
                    <a:pt x="7489" y="1648"/>
                  </a:lnTo>
                  <a:lnTo>
                    <a:pt x="7519" y="1639"/>
                  </a:lnTo>
                  <a:lnTo>
                    <a:pt x="7548" y="1631"/>
                  </a:lnTo>
                  <a:lnTo>
                    <a:pt x="7575" y="1623"/>
                  </a:lnTo>
                  <a:lnTo>
                    <a:pt x="7600" y="1616"/>
                  </a:lnTo>
                  <a:lnTo>
                    <a:pt x="7623" y="1609"/>
                  </a:lnTo>
                  <a:lnTo>
                    <a:pt x="7645" y="1601"/>
                  </a:lnTo>
                  <a:lnTo>
                    <a:pt x="7665" y="1595"/>
                  </a:lnTo>
                  <a:lnTo>
                    <a:pt x="7682" y="1589"/>
                  </a:lnTo>
                  <a:lnTo>
                    <a:pt x="7698" y="1584"/>
                  </a:lnTo>
                  <a:lnTo>
                    <a:pt x="7712" y="1579"/>
                  </a:lnTo>
                  <a:lnTo>
                    <a:pt x="7726" y="1574"/>
                  </a:lnTo>
                  <a:lnTo>
                    <a:pt x="7736" y="1569"/>
                  </a:lnTo>
                  <a:lnTo>
                    <a:pt x="7745" y="1566"/>
                  </a:lnTo>
                  <a:lnTo>
                    <a:pt x="7752" y="1563"/>
                  </a:lnTo>
                  <a:lnTo>
                    <a:pt x="7759" y="1560"/>
                  </a:lnTo>
                  <a:lnTo>
                    <a:pt x="7763" y="1559"/>
                  </a:lnTo>
                  <a:lnTo>
                    <a:pt x="7765" y="1558"/>
                  </a:lnTo>
                  <a:lnTo>
                    <a:pt x="7766" y="1557"/>
                  </a:lnTo>
                  <a:lnTo>
                    <a:pt x="6769" y="1589"/>
                  </a:lnTo>
                  <a:lnTo>
                    <a:pt x="6771" y="1588"/>
                  </a:lnTo>
                  <a:lnTo>
                    <a:pt x="6774" y="1585"/>
                  </a:lnTo>
                  <a:lnTo>
                    <a:pt x="6777" y="1581"/>
                  </a:lnTo>
                  <a:lnTo>
                    <a:pt x="6781" y="1575"/>
                  </a:lnTo>
                  <a:lnTo>
                    <a:pt x="6786" y="1567"/>
                  </a:lnTo>
                  <a:lnTo>
                    <a:pt x="6792" y="1558"/>
                  </a:lnTo>
                  <a:lnTo>
                    <a:pt x="6800" y="1548"/>
                  </a:lnTo>
                  <a:lnTo>
                    <a:pt x="6807" y="1535"/>
                  </a:lnTo>
                  <a:lnTo>
                    <a:pt x="6816" y="1522"/>
                  </a:lnTo>
                  <a:lnTo>
                    <a:pt x="6825" y="1507"/>
                  </a:lnTo>
                  <a:lnTo>
                    <a:pt x="6836" y="1491"/>
                  </a:lnTo>
                  <a:lnTo>
                    <a:pt x="6847" y="1474"/>
                  </a:lnTo>
                  <a:lnTo>
                    <a:pt x="6860" y="1455"/>
                  </a:lnTo>
                  <a:lnTo>
                    <a:pt x="6874" y="1436"/>
                  </a:lnTo>
                  <a:lnTo>
                    <a:pt x="6888" y="1415"/>
                  </a:lnTo>
                  <a:lnTo>
                    <a:pt x="6904" y="1394"/>
                  </a:lnTo>
                  <a:lnTo>
                    <a:pt x="6920" y="1372"/>
                  </a:lnTo>
                  <a:lnTo>
                    <a:pt x="6938" y="1348"/>
                  </a:lnTo>
                  <a:lnTo>
                    <a:pt x="6958" y="1324"/>
                  </a:lnTo>
                  <a:lnTo>
                    <a:pt x="6977" y="1300"/>
                  </a:lnTo>
                  <a:lnTo>
                    <a:pt x="6999" y="1274"/>
                  </a:lnTo>
                  <a:lnTo>
                    <a:pt x="7020" y="1248"/>
                  </a:lnTo>
                  <a:lnTo>
                    <a:pt x="7044" y="1221"/>
                  </a:lnTo>
                  <a:lnTo>
                    <a:pt x="7069" y="1194"/>
                  </a:lnTo>
                  <a:lnTo>
                    <a:pt x="7095" y="1167"/>
                  </a:lnTo>
                  <a:lnTo>
                    <a:pt x="7122" y="1139"/>
                  </a:lnTo>
                  <a:lnTo>
                    <a:pt x="7150" y="1110"/>
                  </a:lnTo>
                  <a:lnTo>
                    <a:pt x="7179" y="1081"/>
                  </a:lnTo>
                  <a:lnTo>
                    <a:pt x="7210" y="1052"/>
                  </a:lnTo>
                  <a:lnTo>
                    <a:pt x="7242" y="1023"/>
                  </a:lnTo>
                  <a:lnTo>
                    <a:pt x="7275" y="995"/>
                  </a:lnTo>
                  <a:lnTo>
                    <a:pt x="7311" y="966"/>
                  </a:lnTo>
                  <a:lnTo>
                    <a:pt x="7347" y="936"/>
                  </a:lnTo>
                  <a:lnTo>
                    <a:pt x="7384" y="907"/>
                  </a:lnTo>
                  <a:lnTo>
                    <a:pt x="7423" y="878"/>
                  </a:lnTo>
                  <a:lnTo>
                    <a:pt x="7463" y="849"/>
                  </a:lnTo>
                  <a:lnTo>
                    <a:pt x="7505" y="821"/>
                  </a:lnTo>
                  <a:lnTo>
                    <a:pt x="7548" y="792"/>
                  </a:lnTo>
                  <a:lnTo>
                    <a:pt x="7592" y="764"/>
                  </a:lnTo>
                  <a:lnTo>
                    <a:pt x="7639" y="736"/>
                  </a:lnTo>
                  <a:lnTo>
                    <a:pt x="7686" y="709"/>
                  </a:lnTo>
                  <a:lnTo>
                    <a:pt x="7735" y="683"/>
                  </a:lnTo>
                  <a:lnTo>
                    <a:pt x="7785" y="657"/>
                  </a:lnTo>
                  <a:lnTo>
                    <a:pt x="7838" y="631"/>
                  </a:lnTo>
                  <a:lnTo>
                    <a:pt x="7892" y="606"/>
                  </a:lnTo>
                  <a:lnTo>
                    <a:pt x="7946" y="583"/>
                  </a:lnTo>
                  <a:lnTo>
                    <a:pt x="8003" y="559"/>
                  </a:lnTo>
                  <a:lnTo>
                    <a:pt x="8062" y="536"/>
                  </a:lnTo>
                  <a:lnTo>
                    <a:pt x="8122" y="516"/>
                  </a:lnTo>
                  <a:lnTo>
                    <a:pt x="8184" y="495"/>
                  </a:lnTo>
                  <a:lnTo>
                    <a:pt x="8247" y="476"/>
                  </a:lnTo>
                  <a:lnTo>
                    <a:pt x="8312" y="457"/>
                  </a:lnTo>
                  <a:lnTo>
                    <a:pt x="8379" y="439"/>
                  </a:lnTo>
                  <a:lnTo>
                    <a:pt x="8447" y="424"/>
                  </a:lnTo>
                  <a:lnTo>
                    <a:pt x="8517" y="409"/>
                  </a:lnTo>
                  <a:lnTo>
                    <a:pt x="8590" y="395"/>
                  </a:lnTo>
                  <a:lnTo>
                    <a:pt x="8663" y="384"/>
                  </a:lnTo>
                  <a:lnTo>
                    <a:pt x="8739" y="373"/>
                  </a:lnTo>
                  <a:lnTo>
                    <a:pt x="8817" y="363"/>
                  </a:lnTo>
                  <a:lnTo>
                    <a:pt x="8895" y="356"/>
                  </a:lnTo>
                  <a:lnTo>
                    <a:pt x="8977" y="350"/>
                  </a:lnTo>
                  <a:lnTo>
                    <a:pt x="9059" y="346"/>
                  </a:lnTo>
                  <a:lnTo>
                    <a:pt x="9144" y="343"/>
                  </a:lnTo>
                  <a:lnTo>
                    <a:pt x="9231" y="342"/>
                  </a:lnTo>
                  <a:lnTo>
                    <a:pt x="9231" y="342"/>
                  </a:lnTo>
                  <a:close/>
                  <a:moveTo>
                    <a:pt x="13524" y="1924"/>
                  </a:moveTo>
                  <a:lnTo>
                    <a:pt x="13549" y="1924"/>
                  </a:lnTo>
                  <a:lnTo>
                    <a:pt x="13574" y="1921"/>
                  </a:lnTo>
                  <a:lnTo>
                    <a:pt x="13600" y="1918"/>
                  </a:lnTo>
                  <a:lnTo>
                    <a:pt x="13628" y="1912"/>
                  </a:lnTo>
                  <a:lnTo>
                    <a:pt x="13657" y="1905"/>
                  </a:lnTo>
                  <a:lnTo>
                    <a:pt x="13688" y="1896"/>
                  </a:lnTo>
                  <a:lnTo>
                    <a:pt x="13719" y="1886"/>
                  </a:lnTo>
                  <a:lnTo>
                    <a:pt x="13750" y="1873"/>
                  </a:lnTo>
                  <a:lnTo>
                    <a:pt x="13783" y="1860"/>
                  </a:lnTo>
                  <a:lnTo>
                    <a:pt x="13816" y="1843"/>
                  </a:lnTo>
                  <a:lnTo>
                    <a:pt x="13849" y="1826"/>
                  </a:lnTo>
                  <a:lnTo>
                    <a:pt x="13883" y="1806"/>
                  </a:lnTo>
                  <a:lnTo>
                    <a:pt x="13918" y="1785"/>
                  </a:lnTo>
                  <a:lnTo>
                    <a:pt x="13954" y="1760"/>
                  </a:lnTo>
                  <a:lnTo>
                    <a:pt x="13988" y="1734"/>
                  </a:lnTo>
                  <a:lnTo>
                    <a:pt x="14023" y="1706"/>
                  </a:lnTo>
                  <a:lnTo>
                    <a:pt x="14046" y="1688"/>
                  </a:lnTo>
                  <a:lnTo>
                    <a:pt x="14069" y="1669"/>
                  </a:lnTo>
                  <a:lnTo>
                    <a:pt x="14114" y="1628"/>
                  </a:lnTo>
                  <a:lnTo>
                    <a:pt x="14156" y="1585"/>
                  </a:lnTo>
                  <a:lnTo>
                    <a:pt x="14195" y="1539"/>
                  </a:lnTo>
                  <a:lnTo>
                    <a:pt x="14233" y="1490"/>
                  </a:lnTo>
                  <a:lnTo>
                    <a:pt x="14267" y="1442"/>
                  </a:lnTo>
                  <a:lnTo>
                    <a:pt x="14299" y="1392"/>
                  </a:lnTo>
                  <a:lnTo>
                    <a:pt x="14327" y="1344"/>
                  </a:lnTo>
                  <a:lnTo>
                    <a:pt x="14351" y="1296"/>
                  </a:lnTo>
                  <a:lnTo>
                    <a:pt x="14362" y="1273"/>
                  </a:lnTo>
                  <a:lnTo>
                    <a:pt x="14372" y="1250"/>
                  </a:lnTo>
                  <a:lnTo>
                    <a:pt x="14381" y="1228"/>
                  </a:lnTo>
                  <a:lnTo>
                    <a:pt x="14388" y="1207"/>
                  </a:lnTo>
                  <a:lnTo>
                    <a:pt x="14394" y="1187"/>
                  </a:lnTo>
                  <a:lnTo>
                    <a:pt x="14401" y="1167"/>
                  </a:lnTo>
                  <a:lnTo>
                    <a:pt x="14405" y="1148"/>
                  </a:lnTo>
                  <a:lnTo>
                    <a:pt x="14407" y="1131"/>
                  </a:lnTo>
                  <a:lnTo>
                    <a:pt x="14409" y="1114"/>
                  </a:lnTo>
                  <a:lnTo>
                    <a:pt x="14409" y="1099"/>
                  </a:lnTo>
                  <a:lnTo>
                    <a:pt x="14409" y="1085"/>
                  </a:lnTo>
                  <a:lnTo>
                    <a:pt x="14406" y="1072"/>
                  </a:lnTo>
                  <a:lnTo>
                    <a:pt x="14403" y="1062"/>
                  </a:lnTo>
                  <a:lnTo>
                    <a:pt x="14397" y="1051"/>
                  </a:lnTo>
                  <a:lnTo>
                    <a:pt x="14397" y="1050"/>
                  </a:lnTo>
                  <a:lnTo>
                    <a:pt x="14396" y="1047"/>
                  </a:lnTo>
                  <a:lnTo>
                    <a:pt x="14395" y="1042"/>
                  </a:lnTo>
                  <a:lnTo>
                    <a:pt x="14393" y="1036"/>
                  </a:lnTo>
                  <a:lnTo>
                    <a:pt x="14389" y="1031"/>
                  </a:lnTo>
                  <a:lnTo>
                    <a:pt x="14384" y="1026"/>
                  </a:lnTo>
                  <a:lnTo>
                    <a:pt x="14377" y="1022"/>
                  </a:lnTo>
                  <a:lnTo>
                    <a:pt x="14366" y="1020"/>
                  </a:lnTo>
                  <a:lnTo>
                    <a:pt x="14357" y="1021"/>
                  </a:lnTo>
                  <a:lnTo>
                    <a:pt x="14348" y="1025"/>
                  </a:lnTo>
                  <a:lnTo>
                    <a:pt x="14339" y="1030"/>
                  </a:lnTo>
                  <a:lnTo>
                    <a:pt x="14328" y="1036"/>
                  </a:lnTo>
                  <a:lnTo>
                    <a:pt x="14318" y="1044"/>
                  </a:lnTo>
                  <a:lnTo>
                    <a:pt x="14307" y="1053"/>
                  </a:lnTo>
                  <a:lnTo>
                    <a:pt x="14296" y="1065"/>
                  </a:lnTo>
                  <a:lnTo>
                    <a:pt x="14285" y="1077"/>
                  </a:lnTo>
                  <a:lnTo>
                    <a:pt x="14273" y="1090"/>
                  </a:lnTo>
                  <a:lnTo>
                    <a:pt x="14260" y="1105"/>
                  </a:lnTo>
                  <a:lnTo>
                    <a:pt x="14248" y="1120"/>
                  </a:lnTo>
                  <a:lnTo>
                    <a:pt x="14234" y="1137"/>
                  </a:lnTo>
                  <a:lnTo>
                    <a:pt x="14208" y="1173"/>
                  </a:lnTo>
                  <a:lnTo>
                    <a:pt x="14180" y="1211"/>
                  </a:lnTo>
                  <a:lnTo>
                    <a:pt x="14150" y="1252"/>
                  </a:lnTo>
                  <a:lnTo>
                    <a:pt x="14118" y="1293"/>
                  </a:lnTo>
                  <a:lnTo>
                    <a:pt x="14085" y="1335"/>
                  </a:lnTo>
                  <a:lnTo>
                    <a:pt x="14051" y="1376"/>
                  </a:lnTo>
                  <a:lnTo>
                    <a:pt x="14014" y="1415"/>
                  </a:lnTo>
                  <a:lnTo>
                    <a:pt x="13977" y="1453"/>
                  </a:lnTo>
                  <a:lnTo>
                    <a:pt x="13939" y="1488"/>
                  </a:lnTo>
                  <a:lnTo>
                    <a:pt x="13918" y="1505"/>
                  </a:lnTo>
                  <a:lnTo>
                    <a:pt x="13899" y="1519"/>
                  </a:lnTo>
                  <a:lnTo>
                    <a:pt x="13863" y="1548"/>
                  </a:lnTo>
                  <a:lnTo>
                    <a:pt x="13823" y="1575"/>
                  </a:lnTo>
                  <a:lnTo>
                    <a:pt x="13783" y="1600"/>
                  </a:lnTo>
                  <a:lnTo>
                    <a:pt x="13742" y="1624"/>
                  </a:lnTo>
                  <a:lnTo>
                    <a:pt x="13701" y="1646"/>
                  </a:lnTo>
                  <a:lnTo>
                    <a:pt x="13658" y="1666"/>
                  </a:lnTo>
                  <a:lnTo>
                    <a:pt x="13618" y="1685"/>
                  </a:lnTo>
                  <a:lnTo>
                    <a:pt x="13579" y="1702"/>
                  </a:lnTo>
                  <a:lnTo>
                    <a:pt x="13543" y="1718"/>
                  </a:lnTo>
                  <a:lnTo>
                    <a:pt x="13509" y="1731"/>
                  </a:lnTo>
                  <a:lnTo>
                    <a:pt x="13478" y="1742"/>
                  </a:lnTo>
                  <a:lnTo>
                    <a:pt x="13464" y="1747"/>
                  </a:lnTo>
                  <a:lnTo>
                    <a:pt x="13452" y="1752"/>
                  </a:lnTo>
                  <a:lnTo>
                    <a:pt x="13440" y="1756"/>
                  </a:lnTo>
                  <a:lnTo>
                    <a:pt x="13430" y="1759"/>
                  </a:lnTo>
                  <a:lnTo>
                    <a:pt x="13421" y="1762"/>
                  </a:lnTo>
                  <a:lnTo>
                    <a:pt x="13414" y="1764"/>
                  </a:lnTo>
                  <a:lnTo>
                    <a:pt x="13407" y="1766"/>
                  </a:lnTo>
                  <a:lnTo>
                    <a:pt x="13403" y="1767"/>
                  </a:lnTo>
                  <a:lnTo>
                    <a:pt x="13401" y="1768"/>
                  </a:lnTo>
                  <a:lnTo>
                    <a:pt x="13400" y="1768"/>
                  </a:lnTo>
                  <a:lnTo>
                    <a:pt x="13399" y="1768"/>
                  </a:lnTo>
                  <a:lnTo>
                    <a:pt x="13397" y="1768"/>
                  </a:lnTo>
                  <a:lnTo>
                    <a:pt x="13391" y="1770"/>
                  </a:lnTo>
                  <a:lnTo>
                    <a:pt x="13382" y="1773"/>
                  </a:lnTo>
                  <a:lnTo>
                    <a:pt x="13378" y="1776"/>
                  </a:lnTo>
                  <a:lnTo>
                    <a:pt x="13372" y="1781"/>
                  </a:lnTo>
                  <a:lnTo>
                    <a:pt x="13368" y="1785"/>
                  </a:lnTo>
                  <a:lnTo>
                    <a:pt x="13365" y="1791"/>
                  </a:lnTo>
                  <a:lnTo>
                    <a:pt x="13362" y="1799"/>
                  </a:lnTo>
                  <a:lnTo>
                    <a:pt x="13361" y="1808"/>
                  </a:lnTo>
                  <a:lnTo>
                    <a:pt x="13360" y="1819"/>
                  </a:lnTo>
                  <a:lnTo>
                    <a:pt x="13361" y="1831"/>
                  </a:lnTo>
                  <a:lnTo>
                    <a:pt x="13364" y="1845"/>
                  </a:lnTo>
                  <a:lnTo>
                    <a:pt x="13369" y="1862"/>
                  </a:lnTo>
                  <a:lnTo>
                    <a:pt x="13381" y="1873"/>
                  </a:lnTo>
                  <a:lnTo>
                    <a:pt x="13393" y="1885"/>
                  </a:lnTo>
                  <a:lnTo>
                    <a:pt x="13407" y="1895"/>
                  </a:lnTo>
                  <a:lnTo>
                    <a:pt x="13423" y="1905"/>
                  </a:lnTo>
                  <a:lnTo>
                    <a:pt x="13443" y="1912"/>
                  </a:lnTo>
                  <a:lnTo>
                    <a:pt x="13453" y="1916"/>
                  </a:lnTo>
                  <a:lnTo>
                    <a:pt x="13465" y="1919"/>
                  </a:lnTo>
                  <a:lnTo>
                    <a:pt x="13478" y="1921"/>
                  </a:lnTo>
                  <a:lnTo>
                    <a:pt x="13492" y="1923"/>
                  </a:lnTo>
                  <a:lnTo>
                    <a:pt x="13508" y="1924"/>
                  </a:lnTo>
                  <a:lnTo>
                    <a:pt x="13524" y="1924"/>
                  </a:lnTo>
                  <a:lnTo>
                    <a:pt x="13524" y="1924"/>
                  </a:lnTo>
                  <a:close/>
                  <a:moveTo>
                    <a:pt x="8857" y="3146"/>
                  </a:moveTo>
                  <a:lnTo>
                    <a:pt x="8858" y="3145"/>
                  </a:lnTo>
                  <a:lnTo>
                    <a:pt x="8860" y="3140"/>
                  </a:lnTo>
                  <a:lnTo>
                    <a:pt x="8864" y="3133"/>
                  </a:lnTo>
                  <a:lnTo>
                    <a:pt x="8869" y="3123"/>
                  </a:lnTo>
                  <a:lnTo>
                    <a:pt x="8877" y="3109"/>
                  </a:lnTo>
                  <a:lnTo>
                    <a:pt x="8885" y="3094"/>
                  </a:lnTo>
                  <a:lnTo>
                    <a:pt x="8893" y="3076"/>
                  </a:lnTo>
                  <a:lnTo>
                    <a:pt x="8904" y="3057"/>
                  </a:lnTo>
                  <a:lnTo>
                    <a:pt x="8916" y="3035"/>
                  </a:lnTo>
                  <a:lnTo>
                    <a:pt x="8928" y="3011"/>
                  </a:lnTo>
                  <a:lnTo>
                    <a:pt x="8942" y="2987"/>
                  </a:lnTo>
                  <a:lnTo>
                    <a:pt x="8956" y="2961"/>
                  </a:lnTo>
                  <a:lnTo>
                    <a:pt x="8971" y="2934"/>
                  </a:lnTo>
                  <a:lnTo>
                    <a:pt x="8987" y="2905"/>
                  </a:lnTo>
                  <a:lnTo>
                    <a:pt x="9021" y="2847"/>
                  </a:lnTo>
                  <a:lnTo>
                    <a:pt x="9057" y="2786"/>
                  </a:lnTo>
                  <a:lnTo>
                    <a:pt x="9094" y="2725"/>
                  </a:lnTo>
                  <a:lnTo>
                    <a:pt x="9134" y="2665"/>
                  </a:lnTo>
                  <a:lnTo>
                    <a:pt x="9173" y="2608"/>
                  </a:lnTo>
                  <a:lnTo>
                    <a:pt x="9192" y="2580"/>
                  </a:lnTo>
                  <a:lnTo>
                    <a:pt x="9212" y="2554"/>
                  </a:lnTo>
                  <a:lnTo>
                    <a:pt x="9232" y="2529"/>
                  </a:lnTo>
                  <a:lnTo>
                    <a:pt x="9250" y="2506"/>
                  </a:lnTo>
                  <a:lnTo>
                    <a:pt x="9270" y="2483"/>
                  </a:lnTo>
                  <a:lnTo>
                    <a:pt x="9288" y="2464"/>
                  </a:lnTo>
                  <a:lnTo>
                    <a:pt x="9307" y="2446"/>
                  </a:lnTo>
                  <a:lnTo>
                    <a:pt x="9325" y="2430"/>
                  </a:lnTo>
                  <a:lnTo>
                    <a:pt x="9345" y="2413"/>
                  </a:lnTo>
                  <a:lnTo>
                    <a:pt x="9367" y="2397"/>
                  </a:lnTo>
                  <a:lnTo>
                    <a:pt x="9412" y="2368"/>
                  </a:lnTo>
                  <a:lnTo>
                    <a:pt x="9460" y="2343"/>
                  </a:lnTo>
                  <a:lnTo>
                    <a:pt x="9509" y="2321"/>
                  </a:lnTo>
                  <a:lnTo>
                    <a:pt x="9559" y="2304"/>
                  </a:lnTo>
                  <a:lnTo>
                    <a:pt x="9607" y="2288"/>
                  </a:lnTo>
                  <a:lnTo>
                    <a:pt x="9656" y="2276"/>
                  </a:lnTo>
                  <a:lnTo>
                    <a:pt x="9702" y="2266"/>
                  </a:lnTo>
                  <a:lnTo>
                    <a:pt x="9747" y="2259"/>
                  </a:lnTo>
                  <a:lnTo>
                    <a:pt x="9787" y="2252"/>
                  </a:lnTo>
                  <a:lnTo>
                    <a:pt x="9806" y="2250"/>
                  </a:lnTo>
                  <a:lnTo>
                    <a:pt x="9823" y="2248"/>
                  </a:lnTo>
                  <a:lnTo>
                    <a:pt x="9840" y="2247"/>
                  </a:lnTo>
                  <a:lnTo>
                    <a:pt x="9855" y="2246"/>
                  </a:lnTo>
                  <a:lnTo>
                    <a:pt x="9869" y="2245"/>
                  </a:lnTo>
                  <a:lnTo>
                    <a:pt x="9881" y="2244"/>
                  </a:lnTo>
                  <a:lnTo>
                    <a:pt x="9891" y="2243"/>
                  </a:lnTo>
                  <a:lnTo>
                    <a:pt x="9901" y="2243"/>
                  </a:lnTo>
                  <a:lnTo>
                    <a:pt x="9908" y="2243"/>
                  </a:lnTo>
                  <a:lnTo>
                    <a:pt x="9913" y="2243"/>
                  </a:lnTo>
                  <a:lnTo>
                    <a:pt x="9916" y="2243"/>
                  </a:lnTo>
                  <a:lnTo>
                    <a:pt x="9917" y="2243"/>
                  </a:lnTo>
                  <a:lnTo>
                    <a:pt x="9916" y="2243"/>
                  </a:lnTo>
                  <a:lnTo>
                    <a:pt x="9913" y="2242"/>
                  </a:lnTo>
                  <a:lnTo>
                    <a:pt x="9909" y="2241"/>
                  </a:lnTo>
                  <a:lnTo>
                    <a:pt x="9903" y="2239"/>
                  </a:lnTo>
                  <a:lnTo>
                    <a:pt x="9895" y="2237"/>
                  </a:lnTo>
                  <a:lnTo>
                    <a:pt x="9886" y="2234"/>
                  </a:lnTo>
                  <a:lnTo>
                    <a:pt x="9876" y="2232"/>
                  </a:lnTo>
                  <a:lnTo>
                    <a:pt x="9865" y="2229"/>
                  </a:lnTo>
                  <a:lnTo>
                    <a:pt x="9851" y="2225"/>
                  </a:lnTo>
                  <a:lnTo>
                    <a:pt x="9837" y="2221"/>
                  </a:lnTo>
                  <a:lnTo>
                    <a:pt x="9821" y="2217"/>
                  </a:lnTo>
                  <a:lnTo>
                    <a:pt x="9805" y="2213"/>
                  </a:lnTo>
                  <a:lnTo>
                    <a:pt x="9770" y="2205"/>
                  </a:lnTo>
                  <a:lnTo>
                    <a:pt x="9730" y="2197"/>
                  </a:lnTo>
                  <a:lnTo>
                    <a:pt x="9688" y="2187"/>
                  </a:lnTo>
                  <a:lnTo>
                    <a:pt x="9643" y="2179"/>
                  </a:lnTo>
                  <a:lnTo>
                    <a:pt x="9596" y="2171"/>
                  </a:lnTo>
                  <a:lnTo>
                    <a:pt x="9549" y="2164"/>
                  </a:lnTo>
                  <a:lnTo>
                    <a:pt x="9500" y="2159"/>
                  </a:lnTo>
                  <a:lnTo>
                    <a:pt x="9452" y="2153"/>
                  </a:lnTo>
                  <a:lnTo>
                    <a:pt x="9403" y="2150"/>
                  </a:lnTo>
                  <a:lnTo>
                    <a:pt x="9356" y="2149"/>
                  </a:lnTo>
                  <a:lnTo>
                    <a:pt x="9320" y="2149"/>
                  </a:lnTo>
                  <a:lnTo>
                    <a:pt x="9286" y="2150"/>
                  </a:lnTo>
                  <a:lnTo>
                    <a:pt x="9252" y="2152"/>
                  </a:lnTo>
                  <a:lnTo>
                    <a:pt x="9219" y="2158"/>
                  </a:lnTo>
                  <a:lnTo>
                    <a:pt x="9188" y="2165"/>
                  </a:lnTo>
                  <a:lnTo>
                    <a:pt x="9173" y="2170"/>
                  </a:lnTo>
                  <a:lnTo>
                    <a:pt x="9158" y="2176"/>
                  </a:lnTo>
                  <a:lnTo>
                    <a:pt x="9145" y="2183"/>
                  </a:lnTo>
                  <a:lnTo>
                    <a:pt x="9132" y="2192"/>
                  </a:lnTo>
                  <a:lnTo>
                    <a:pt x="9118" y="2201"/>
                  </a:lnTo>
                  <a:lnTo>
                    <a:pt x="9107" y="2212"/>
                  </a:lnTo>
                  <a:lnTo>
                    <a:pt x="9100" y="2217"/>
                  </a:lnTo>
                  <a:lnTo>
                    <a:pt x="9092" y="2222"/>
                  </a:lnTo>
                  <a:lnTo>
                    <a:pt x="9078" y="2238"/>
                  </a:lnTo>
                  <a:lnTo>
                    <a:pt x="9064" y="2256"/>
                  </a:lnTo>
                  <a:lnTo>
                    <a:pt x="9051" y="2279"/>
                  </a:lnTo>
                  <a:lnTo>
                    <a:pt x="9039" y="2305"/>
                  </a:lnTo>
                  <a:lnTo>
                    <a:pt x="9025" y="2333"/>
                  </a:lnTo>
                  <a:lnTo>
                    <a:pt x="9014" y="2364"/>
                  </a:lnTo>
                  <a:lnTo>
                    <a:pt x="9002" y="2398"/>
                  </a:lnTo>
                  <a:lnTo>
                    <a:pt x="8990" y="2433"/>
                  </a:lnTo>
                  <a:lnTo>
                    <a:pt x="8980" y="2470"/>
                  </a:lnTo>
                  <a:lnTo>
                    <a:pt x="8970" y="2509"/>
                  </a:lnTo>
                  <a:lnTo>
                    <a:pt x="8959" y="2549"/>
                  </a:lnTo>
                  <a:lnTo>
                    <a:pt x="8941" y="2630"/>
                  </a:lnTo>
                  <a:lnTo>
                    <a:pt x="8923" y="2714"/>
                  </a:lnTo>
                  <a:lnTo>
                    <a:pt x="8909" y="2796"/>
                  </a:lnTo>
                  <a:lnTo>
                    <a:pt x="8901" y="2836"/>
                  </a:lnTo>
                  <a:lnTo>
                    <a:pt x="8895" y="2876"/>
                  </a:lnTo>
                  <a:lnTo>
                    <a:pt x="8889" y="2913"/>
                  </a:lnTo>
                  <a:lnTo>
                    <a:pt x="8884" y="2949"/>
                  </a:lnTo>
                  <a:lnTo>
                    <a:pt x="8879" y="2983"/>
                  </a:lnTo>
                  <a:lnTo>
                    <a:pt x="8875" y="3014"/>
                  </a:lnTo>
                  <a:lnTo>
                    <a:pt x="8870" y="3042"/>
                  </a:lnTo>
                  <a:lnTo>
                    <a:pt x="8867" y="3068"/>
                  </a:lnTo>
                  <a:lnTo>
                    <a:pt x="8864" y="3091"/>
                  </a:lnTo>
                  <a:lnTo>
                    <a:pt x="8861" y="3110"/>
                  </a:lnTo>
                  <a:lnTo>
                    <a:pt x="8860" y="3126"/>
                  </a:lnTo>
                  <a:lnTo>
                    <a:pt x="8859" y="3132"/>
                  </a:lnTo>
                  <a:lnTo>
                    <a:pt x="8858" y="3137"/>
                  </a:lnTo>
                  <a:lnTo>
                    <a:pt x="8858" y="3141"/>
                  </a:lnTo>
                  <a:lnTo>
                    <a:pt x="8858" y="3144"/>
                  </a:lnTo>
                  <a:lnTo>
                    <a:pt x="8857" y="3146"/>
                  </a:lnTo>
                  <a:lnTo>
                    <a:pt x="8857" y="3146"/>
                  </a:lnTo>
                  <a:lnTo>
                    <a:pt x="8857" y="3146"/>
                  </a:lnTo>
                  <a:close/>
                  <a:moveTo>
                    <a:pt x="9387" y="3926"/>
                  </a:moveTo>
                  <a:lnTo>
                    <a:pt x="9389" y="3924"/>
                  </a:lnTo>
                  <a:lnTo>
                    <a:pt x="9393" y="3920"/>
                  </a:lnTo>
                  <a:lnTo>
                    <a:pt x="9399" y="3914"/>
                  </a:lnTo>
                  <a:lnTo>
                    <a:pt x="9407" y="3906"/>
                  </a:lnTo>
                  <a:lnTo>
                    <a:pt x="9418" y="3895"/>
                  </a:lnTo>
                  <a:lnTo>
                    <a:pt x="9430" y="3883"/>
                  </a:lnTo>
                  <a:lnTo>
                    <a:pt x="9443" y="3870"/>
                  </a:lnTo>
                  <a:lnTo>
                    <a:pt x="9457" y="3856"/>
                  </a:lnTo>
                  <a:lnTo>
                    <a:pt x="9488" y="3825"/>
                  </a:lnTo>
                  <a:lnTo>
                    <a:pt x="9519" y="3794"/>
                  </a:lnTo>
                  <a:lnTo>
                    <a:pt x="9548" y="3764"/>
                  </a:lnTo>
                  <a:lnTo>
                    <a:pt x="9561" y="3751"/>
                  </a:lnTo>
                  <a:lnTo>
                    <a:pt x="9573" y="3739"/>
                  </a:lnTo>
                  <a:lnTo>
                    <a:pt x="9597" y="3717"/>
                  </a:lnTo>
                  <a:lnTo>
                    <a:pt x="9620" y="3699"/>
                  </a:lnTo>
                  <a:lnTo>
                    <a:pt x="9641" y="3682"/>
                  </a:lnTo>
                  <a:lnTo>
                    <a:pt x="9659" y="3669"/>
                  </a:lnTo>
                  <a:lnTo>
                    <a:pt x="9676" y="3658"/>
                  </a:lnTo>
                  <a:lnTo>
                    <a:pt x="9682" y="3654"/>
                  </a:lnTo>
                  <a:lnTo>
                    <a:pt x="9688" y="3651"/>
                  </a:lnTo>
                  <a:lnTo>
                    <a:pt x="9692" y="3648"/>
                  </a:lnTo>
                  <a:lnTo>
                    <a:pt x="9696" y="3647"/>
                  </a:lnTo>
                  <a:lnTo>
                    <a:pt x="9698" y="3646"/>
                  </a:lnTo>
                  <a:lnTo>
                    <a:pt x="9698" y="3645"/>
                  </a:lnTo>
                  <a:lnTo>
                    <a:pt x="9699" y="3652"/>
                  </a:lnTo>
                  <a:lnTo>
                    <a:pt x="9700" y="3659"/>
                  </a:lnTo>
                  <a:lnTo>
                    <a:pt x="9702" y="3669"/>
                  </a:lnTo>
                  <a:lnTo>
                    <a:pt x="9705" y="3679"/>
                  </a:lnTo>
                  <a:lnTo>
                    <a:pt x="9714" y="3702"/>
                  </a:lnTo>
                  <a:lnTo>
                    <a:pt x="9719" y="3714"/>
                  </a:lnTo>
                  <a:lnTo>
                    <a:pt x="9726" y="3727"/>
                  </a:lnTo>
                  <a:lnTo>
                    <a:pt x="9733" y="3741"/>
                  </a:lnTo>
                  <a:lnTo>
                    <a:pt x="9743" y="3754"/>
                  </a:lnTo>
                  <a:lnTo>
                    <a:pt x="9753" y="3768"/>
                  </a:lnTo>
                  <a:lnTo>
                    <a:pt x="9764" y="3781"/>
                  </a:lnTo>
                  <a:lnTo>
                    <a:pt x="9777" y="3794"/>
                  </a:lnTo>
                  <a:lnTo>
                    <a:pt x="9791" y="3808"/>
                  </a:lnTo>
                  <a:lnTo>
                    <a:pt x="9807" y="3820"/>
                  </a:lnTo>
                  <a:lnTo>
                    <a:pt x="9823" y="3832"/>
                  </a:lnTo>
                  <a:lnTo>
                    <a:pt x="9846" y="3854"/>
                  </a:lnTo>
                  <a:lnTo>
                    <a:pt x="9869" y="3875"/>
                  </a:lnTo>
                  <a:lnTo>
                    <a:pt x="9889" y="3893"/>
                  </a:lnTo>
                  <a:lnTo>
                    <a:pt x="9910" y="3910"/>
                  </a:lnTo>
                  <a:lnTo>
                    <a:pt x="9929" y="3924"/>
                  </a:lnTo>
                  <a:lnTo>
                    <a:pt x="9947" y="3936"/>
                  </a:lnTo>
                  <a:lnTo>
                    <a:pt x="9964" y="3948"/>
                  </a:lnTo>
                  <a:lnTo>
                    <a:pt x="9979" y="3957"/>
                  </a:lnTo>
                  <a:lnTo>
                    <a:pt x="9993" y="3965"/>
                  </a:lnTo>
                  <a:lnTo>
                    <a:pt x="10005" y="3971"/>
                  </a:lnTo>
                  <a:lnTo>
                    <a:pt x="10016" y="3978"/>
                  </a:lnTo>
                  <a:lnTo>
                    <a:pt x="10025" y="3982"/>
                  </a:lnTo>
                  <a:lnTo>
                    <a:pt x="10032" y="3985"/>
                  </a:lnTo>
                  <a:lnTo>
                    <a:pt x="10037" y="3987"/>
                  </a:lnTo>
                  <a:lnTo>
                    <a:pt x="10040" y="3988"/>
                  </a:lnTo>
                  <a:lnTo>
                    <a:pt x="10041" y="3988"/>
                  </a:lnTo>
                  <a:lnTo>
                    <a:pt x="10040" y="3989"/>
                  </a:lnTo>
                  <a:lnTo>
                    <a:pt x="10037" y="3992"/>
                  </a:lnTo>
                  <a:lnTo>
                    <a:pt x="10033" y="3997"/>
                  </a:lnTo>
                  <a:lnTo>
                    <a:pt x="10027" y="4004"/>
                  </a:lnTo>
                  <a:lnTo>
                    <a:pt x="10018" y="4013"/>
                  </a:lnTo>
                  <a:lnTo>
                    <a:pt x="10010" y="4023"/>
                  </a:lnTo>
                  <a:lnTo>
                    <a:pt x="10001" y="4034"/>
                  </a:lnTo>
                  <a:lnTo>
                    <a:pt x="9990" y="4047"/>
                  </a:lnTo>
                  <a:lnTo>
                    <a:pt x="9980" y="4060"/>
                  </a:lnTo>
                  <a:lnTo>
                    <a:pt x="9970" y="4074"/>
                  </a:lnTo>
                  <a:lnTo>
                    <a:pt x="9949" y="4106"/>
                  </a:lnTo>
                  <a:lnTo>
                    <a:pt x="9932" y="4140"/>
                  </a:lnTo>
                  <a:lnTo>
                    <a:pt x="9923" y="4158"/>
                  </a:lnTo>
                  <a:lnTo>
                    <a:pt x="9917" y="4175"/>
                  </a:lnTo>
                  <a:lnTo>
                    <a:pt x="9895" y="4211"/>
                  </a:lnTo>
                  <a:lnTo>
                    <a:pt x="9876" y="4249"/>
                  </a:lnTo>
                  <a:lnTo>
                    <a:pt x="9859" y="4286"/>
                  </a:lnTo>
                  <a:lnTo>
                    <a:pt x="9853" y="4303"/>
                  </a:lnTo>
                  <a:lnTo>
                    <a:pt x="9847" y="4320"/>
                  </a:lnTo>
                  <a:lnTo>
                    <a:pt x="9841" y="4335"/>
                  </a:lnTo>
                  <a:lnTo>
                    <a:pt x="9837" y="4350"/>
                  </a:lnTo>
                  <a:lnTo>
                    <a:pt x="9833" y="4362"/>
                  </a:lnTo>
                  <a:lnTo>
                    <a:pt x="9828" y="4372"/>
                  </a:lnTo>
                  <a:lnTo>
                    <a:pt x="9826" y="4381"/>
                  </a:lnTo>
                  <a:lnTo>
                    <a:pt x="9824" y="4388"/>
                  </a:lnTo>
                  <a:lnTo>
                    <a:pt x="9823" y="4392"/>
                  </a:lnTo>
                  <a:lnTo>
                    <a:pt x="9823" y="4394"/>
                  </a:lnTo>
                  <a:lnTo>
                    <a:pt x="9823" y="4393"/>
                  </a:lnTo>
                  <a:lnTo>
                    <a:pt x="9826" y="4391"/>
                  </a:lnTo>
                  <a:lnTo>
                    <a:pt x="9829" y="4387"/>
                  </a:lnTo>
                  <a:lnTo>
                    <a:pt x="9835" y="4381"/>
                  </a:lnTo>
                  <a:lnTo>
                    <a:pt x="9841" y="4374"/>
                  </a:lnTo>
                  <a:lnTo>
                    <a:pt x="9848" y="4366"/>
                  </a:lnTo>
                  <a:lnTo>
                    <a:pt x="9856" y="4357"/>
                  </a:lnTo>
                  <a:lnTo>
                    <a:pt x="9867" y="4346"/>
                  </a:lnTo>
                  <a:lnTo>
                    <a:pt x="9877" y="4335"/>
                  </a:lnTo>
                  <a:lnTo>
                    <a:pt x="9889" y="4322"/>
                  </a:lnTo>
                  <a:lnTo>
                    <a:pt x="9903" y="4308"/>
                  </a:lnTo>
                  <a:lnTo>
                    <a:pt x="9917" y="4293"/>
                  </a:lnTo>
                  <a:lnTo>
                    <a:pt x="9948" y="4261"/>
                  </a:lnTo>
                  <a:lnTo>
                    <a:pt x="9983" y="4226"/>
                  </a:lnTo>
                  <a:lnTo>
                    <a:pt x="10021" y="4188"/>
                  </a:lnTo>
                  <a:lnTo>
                    <a:pt x="10062" y="4149"/>
                  </a:lnTo>
                  <a:lnTo>
                    <a:pt x="10106" y="4107"/>
                  </a:lnTo>
                  <a:lnTo>
                    <a:pt x="10153" y="4064"/>
                  </a:lnTo>
                  <a:lnTo>
                    <a:pt x="10200" y="4022"/>
                  </a:lnTo>
                  <a:lnTo>
                    <a:pt x="10250" y="3979"/>
                  </a:lnTo>
                  <a:lnTo>
                    <a:pt x="10301" y="3936"/>
                  </a:lnTo>
                  <a:lnTo>
                    <a:pt x="10353" y="3894"/>
                  </a:lnTo>
                  <a:lnTo>
                    <a:pt x="10429" y="3838"/>
                  </a:lnTo>
                  <a:lnTo>
                    <a:pt x="10505" y="3785"/>
                  </a:lnTo>
                  <a:lnTo>
                    <a:pt x="10578" y="3736"/>
                  </a:lnTo>
                  <a:lnTo>
                    <a:pt x="10651" y="3690"/>
                  </a:lnTo>
                  <a:lnTo>
                    <a:pt x="10720" y="3648"/>
                  </a:lnTo>
                  <a:lnTo>
                    <a:pt x="10787" y="3610"/>
                  </a:lnTo>
                  <a:lnTo>
                    <a:pt x="10819" y="3592"/>
                  </a:lnTo>
                  <a:lnTo>
                    <a:pt x="10851" y="3575"/>
                  </a:lnTo>
                  <a:lnTo>
                    <a:pt x="10881" y="3559"/>
                  </a:lnTo>
                  <a:lnTo>
                    <a:pt x="10910" y="3544"/>
                  </a:lnTo>
                  <a:lnTo>
                    <a:pt x="10938" y="3530"/>
                  </a:lnTo>
                  <a:lnTo>
                    <a:pt x="10965" y="3517"/>
                  </a:lnTo>
                  <a:lnTo>
                    <a:pt x="10990" y="3505"/>
                  </a:lnTo>
                  <a:lnTo>
                    <a:pt x="11014" y="3494"/>
                  </a:lnTo>
                  <a:lnTo>
                    <a:pt x="11036" y="3482"/>
                  </a:lnTo>
                  <a:lnTo>
                    <a:pt x="11057" y="3473"/>
                  </a:lnTo>
                  <a:lnTo>
                    <a:pt x="11076" y="3465"/>
                  </a:lnTo>
                  <a:lnTo>
                    <a:pt x="11094" y="3456"/>
                  </a:lnTo>
                  <a:lnTo>
                    <a:pt x="11110" y="3449"/>
                  </a:lnTo>
                  <a:lnTo>
                    <a:pt x="11123" y="3444"/>
                  </a:lnTo>
                  <a:lnTo>
                    <a:pt x="11135" y="3439"/>
                  </a:lnTo>
                  <a:lnTo>
                    <a:pt x="11146" y="3435"/>
                  </a:lnTo>
                  <a:lnTo>
                    <a:pt x="11153" y="3432"/>
                  </a:lnTo>
                  <a:lnTo>
                    <a:pt x="11159" y="3430"/>
                  </a:lnTo>
                  <a:lnTo>
                    <a:pt x="11162" y="3428"/>
                  </a:lnTo>
                  <a:lnTo>
                    <a:pt x="11163" y="3428"/>
                  </a:lnTo>
                  <a:lnTo>
                    <a:pt x="11162" y="3428"/>
                  </a:lnTo>
                  <a:lnTo>
                    <a:pt x="11158" y="3428"/>
                  </a:lnTo>
                  <a:lnTo>
                    <a:pt x="11151" y="3428"/>
                  </a:lnTo>
                  <a:lnTo>
                    <a:pt x="11142" y="3429"/>
                  </a:lnTo>
                  <a:lnTo>
                    <a:pt x="11131" y="3430"/>
                  </a:lnTo>
                  <a:lnTo>
                    <a:pt x="11118" y="3431"/>
                  </a:lnTo>
                  <a:lnTo>
                    <a:pt x="11102" y="3433"/>
                  </a:lnTo>
                  <a:lnTo>
                    <a:pt x="11086" y="3435"/>
                  </a:lnTo>
                  <a:lnTo>
                    <a:pt x="11067" y="3439"/>
                  </a:lnTo>
                  <a:lnTo>
                    <a:pt x="11048" y="3443"/>
                  </a:lnTo>
                  <a:lnTo>
                    <a:pt x="11027" y="3447"/>
                  </a:lnTo>
                  <a:lnTo>
                    <a:pt x="11005" y="3453"/>
                  </a:lnTo>
                  <a:lnTo>
                    <a:pt x="10984" y="3461"/>
                  </a:lnTo>
                  <a:lnTo>
                    <a:pt x="10961" y="3469"/>
                  </a:lnTo>
                  <a:lnTo>
                    <a:pt x="10937" y="3479"/>
                  </a:lnTo>
                  <a:lnTo>
                    <a:pt x="10914" y="3489"/>
                  </a:lnTo>
                  <a:lnTo>
                    <a:pt x="10892" y="3496"/>
                  </a:lnTo>
                  <a:lnTo>
                    <a:pt x="10872" y="3501"/>
                  </a:lnTo>
                  <a:lnTo>
                    <a:pt x="10853" y="3507"/>
                  </a:lnTo>
                  <a:lnTo>
                    <a:pt x="10837" y="3512"/>
                  </a:lnTo>
                  <a:lnTo>
                    <a:pt x="10823" y="3518"/>
                  </a:lnTo>
                  <a:lnTo>
                    <a:pt x="10810" y="3523"/>
                  </a:lnTo>
                  <a:lnTo>
                    <a:pt x="10799" y="3528"/>
                  </a:lnTo>
                  <a:lnTo>
                    <a:pt x="10789" y="3533"/>
                  </a:lnTo>
                  <a:lnTo>
                    <a:pt x="10781" y="3537"/>
                  </a:lnTo>
                  <a:lnTo>
                    <a:pt x="10775" y="3541"/>
                  </a:lnTo>
                  <a:lnTo>
                    <a:pt x="10769" y="3544"/>
                  </a:lnTo>
                  <a:lnTo>
                    <a:pt x="10765" y="3547"/>
                  </a:lnTo>
                  <a:lnTo>
                    <a:pt x="10762" y="3549"/>
                  </a:lnTo>
                  <a:lnTo>
                    <a:pt x="10760" y="3550"/>
                  </a:lnTo>
                  <a:lnTo>
                    <a:pt x="10759" y="3552"/>
                  </a:lnTo>
                  <a:lnTo>
                    <a:pt x="10759" y="3550"/>
                  </a:lnTo>
                  <a:lnTo>
                    <a:pt x="10759" y="3545"/>
                  </a:lnTo>
                  <a:lnTo>
                    <a:pt x="10757" y="3537"/>
                  </a:lnTo>
                  <a:lnTo>
                    <a:pt x="10756" y="3525"/>
                  </a:lnTo>
                  <a:lnTo>
                    <a:pt x="10754" y="3512"/>
                  </a:lnTo>
                  <a:lnTo>
                    <a:pt x="10751" y="3496"/>
                  </a:lnTo>
                  <a:lnTo>
                    <a:pt x="10748" y="3478"/>
                  </a:lnTo>
                  <a:lnTo>
                    <a:pt x="10743" y="3459"/>
                  </a:lnTo>
                  <a:lnTo>
                    <a:pt x="10736" y="3437"/>
                  </a:lnTo>
                  <a:lnTo>
                    <a:pt x="10728" y="3415"/>
                  </a:lnTo>
                  <a:lnTo>
                    <a:pt x="10717" y="3392"/>
                  </a:lnTo>
                  <a:lnTo>
                    <a:pt x="10706" y="3368"/>
                  </a:lnTo>
                  <a:lnTo>
                    <a:pt x="10691" y="3343"/>
                  </a:lnTo>
                  <a:lnTo>
                    <a:pt x="10675" y="3319"/>
                  </a:lnTo>
                  <a:lnTo>
                    <a:pt x="10655" y="3295"/>
                  </a:lnTo>
                  <a:lnTo>
                    <a:pt x="10634" y="3271"/>
                  </a:lnTo>
                  <a:lnTo>
                    <a:pt x="10615" y="3249"/>
                  </a:lnTo>
                  <a:lnTo>
                    <a:pt x="10597" y="3229"/>
                  </a:lnTo>
                  <a:lnTo>
                    <a:pt x="10579" y="3210"/>
                  </a:lnTo>
                  <a:lnTo>
                    <a:pt x="10560" y="3195"/>
                  </a:lnTo>
                  <a:lnTo>
                    <a:pt x="10542" y="3180"/>
                  </a:lnTo>
                  <a:lnTo>
                    <a:pt x="10523" y="3167"/>
                  </a:lnTo>
                  <a:lnTo>
                    <a:pt x="10506" y="3157"/>
                  </a:lnTo>
                  <a:lnTo>
                    <a:pt x="10489" y="3146"/>
                  </a:lnTo>
                  <a:lnTo>
                    <a:pt x="10474" y="3139"/>
                  </a:lnTo>
                  <a:lnTo>
                    <a:pt x="10460" y="3132"/>
                  </a:lnTo>
                  <a:lnTo>
                    <a:pt x="10447" y="3127"/>
                  </a:lnTo>
                  <a:lnTo>
                    <a:pt x="10436" y="3123"/>
                  </a:lnTo>
                  <a:lnTo>
                    <a:pt x="10427" y="3120"/>
                  </a:lnTo>
                  <a:lnTo>
                    <a:pt x="10421" y="3118"/>
                  </a:lnTo>
                  <a:lnTo>
                    <a:pt x="10417" y="3117"/>
                  </a:lnTo>
                  <a:lnTo>
                    <a:pt x="10416" y="3116"/>
                  </a:lnTo>
                  <a:lnTo>
                    <a:pt x="10416" y="3114"/>
                  </a:lnTo>
                  <a:lnTo>
                    <a:pt x="10418" y="3110"/>
                  </a:lnTo>
                  <a:lnTo>
                    <a:pt x="10419" y="3107"/>
                  </a:lnTo>
                  <a:lnTo>
                    <a:pt x="10422" y="3104"/>
                  </a:lnTo>
                  <a:lnTo>
                    <a:pt x="10426" y="3100"/>
                  </a:lnTo>
                  <a:lnTo>
                    <a:pt x="10431" y="3096"/>
                  </a:lnTo>
                  <a:lnTo>
                    <a:pt x="10437" y="3092"/>
                  </a:lnTo>
                  <a:lnTo>
                    <a:pt x="10446" y="3087"/>
                  </a:lnTo>
                  <a:lnTo>
                    <a:pt x="10456" y="3082"/>
                  </a:lnTo>
                  <a:lnTo>
                    <a:pt x="10468" y="3076"/>
                  </a:lnTo>
                  <a:lnTo>
                    <a:pt x="10482" y="3071"/>
                  </a:lnTo>
                  <a:lnTo>
                    <a:pt x="10499" y="3065"/>
                  </a:lnTo>
                  <a:lnTo>
                    <a:pt x="10518" y="3059"/>
                  </a:lnTo>
                  <a:lnTo>
                    <a:pt x="10540" y="3054"/>
                  </a:lnTo>
                  <a:lnTo>
                    <a:pt x="10562" y="3048"/>
                  </a:lnTo>
                  <a:lnTo>
                    <a:pt x="10584" y="3041"/>
                  </a:lnTo>
                  <a:lnTo>
                    <a:pt x="10604" y="3036"/>
                  </a:lnTo>
                  <a:lnTo>
                    <a:pt x="10622" y="3030"/>
                  </a:lnTo>
                  <a:lnTo>
                    <a:pt x="10639" y="3025"/>
                  </a:lnTo>
                  <a:lnTo>
                    <a:pt x="10654" y="3020"/>
                  </a:lnTo>
                  <a:lnTo>
                    <a:pt x="10668" y="3016"/>
                  </a:lnTo>
                  <a:lnTo>
                    <a:pt x="10680" y="3010"/>
                  </a:lnTo>
                  <a:lnTo>
                    <a:pt x="10691" y="3006"/>
                  </a:lnTo>
                  <a:lnTo>
                    <a:pt x="10701" y="3002"/>
                  </a:lnTo>
                  <a:lnTo>
                    <a:pt x="10709" y="2999"/>
                  </a:lnTo>
                  <a:lnTo>
                    <a:pt x="10715" y="2996"/>
                  </a:lnTo>
                  <a:lnTo>
                    <a:pt x="10720" y="2994"/>
                  </a:lnTo>
                  <a:lnTo>
                    <a:pt x="10724" y="2993"/>
                  </a:lnTo>
                  <a:lnTo>
                    <a:pt x="10727" y="2992"/>
                  </a:lnTo>
                  <a:lnTo>
                    <a:pt x="10728" y="2991"/>
                  </a:lnTo>
                  <a:lnTo>
                    <a:pt x="10723" y="2991"/>
                  </a:lnTo>
                  <a:lnTo>
                    <a:pt x="10718" y="2991"/>
                  </a:lnTo>
                  <a:lnTo>
                    <a:pt x="10710" y="2991"/>
                  </a:lnTo>
                  <a:lnTo>
                    <a:pt x="10702" y="2992"/>
                  </a:lnTo>
                  <a:lnTo>
                    <a:pt x="10690" y="2992"/>
                  </a:lnTo>
                  <a:lnTo>
                    <a:pt x="10679" y="2993"/>
                  </a:lnTo>
                  <a:lnTo>
                    <a:pt x="10665" y="2994"/>
                  </a:lnTo>
                  <a:lnTo>
                    <a:pt x="10650" y="2995"/>
                  </a:lnTo>
                  <a:lnTo>
                    <a:pt x="10634" y="2997"/>
                  </a:lnTo>
                  <a:lnTo>
                    <a:pt x="10615" y="2999"/>
                  </a:lnTo>
                  <a:lnTo>
                    <a:pt x="10595" y="3001"/>
                  </a:lnTo>
                  <a:lnTo>
                    <a:pt x="10576" y="3004"/>
                  </a:lnTo>
                  <a:lnTo>
                    <a:pt x="10554" y="3008"/>
                  </a:lnTo>
                  <a:lnTo>
                    <a:pt x="10530" y="3013"/>
                  </a:lnTo>
                  <a:lnTo>
                    <a:pt x="10507" y="3017"/>
                  </a:lnTo>
                  <a:lnTo>
                    <a:pt x="10482" y="3023"/>
                  </a:lnTo>
                  <a:lnTo>
                    <a:pt x="10428" y="3035"/>
                  </a:lnTo>
                  <a:lnTo>
                    <a:pt x="10371" y="3052"/>
                  </a:lnTo>
                  <a:lnTo>
                    <a:pt x="10312" y="3072"/>
                  </a:lnTo>
                  <a:lnTo>
                    <a:pt x="10281" y="3084"/>
                  </a:lnTo>
                  <a:lnTo>
                    <a:pt x="10250" y="3096"/>
                  </a:lnTo>
                  <a:lnTo>
                    <a:pt x="10217" y="3110"/>
                  </a:lnTo>
                  <a:lnTo>
                    <a:pt x="10185" y="3125"/>
                  </a:lnTo>
                  <a:lnTo>
                    <a:pt x="10150" y="3141"/>
                  </a:lnTo>
                  <a:lnTo>
                    <a:pt x="10117" y="3158"/>
                  </a:lnTo>
                  <a:lnTo>
                    <a:pt x="10083" y="3176"/>
                  </a:lnTo>
                  <a:lnTo>
                    <a:pt x="10048" y="3197"/>
                  </a:lnTo>
                  <a:lnTo>
                    <a:pt x="10014" y="3217"/>
                  </a:lnTo>
                  <a:lnTo>
                    <a:pt x="9979" y="3240"/>
                  </a:lnTo>
                  <a:lnTo>
                    <a:pt x="9944" y="3262"/>
                  </a:lnTo>
                  <a:lnTo>
                    <a:pt x="9911" y="3284"/>
                  </a:lnTo>
                  <a:lnTo>
                    <a:pt x="9878" y="3308"/>
                  </a:lnTo>
                  <a:lnTo>
                    <a:pt x="9846" y="3333"/>
                  </a:lnTo>
                  <a:lnTo>
                    <a:pt x="9785" y="3384"/>
                  </a:lnTo>
                  <a:lnTo>
                    <a:pt x="9728" y="3439"/>
                  </a:lnTo>
                  <a:lnTo>
                    <a:pt x="9676" y="3496"/>
                  </a:lnTo>
                  <a:lnTo>
                    <a:pt x="9651" y="3524"/>
                  </a:lnTo>
                  <a:lnTo>
                    <a:pt x="9627" y="3553"/>
                  </a:lnTo>
                  <a:lnTo>
                    <a:pt x="9604" y="3581"/>
                  </a:lnTo>
                  <a:lnTo>
                    <a:pt x="9583" y="3610"/>
                  </a:lnTo>
                  <a:lnTo>
                    <a:pt x="9562" y="3638"/>
                  </a:lnTo>
                  <a:lnTo>
                    <a:pt x="9542" y="3665"/>
                  </a:lnTo>
                  <a:lnTo>
                    <a:pt x="9524" y="3691"/>
                  </a:lnTo>
                  <a:lnTo>
                    <a:pt x="9507" y="3717"/>
                  </a:lnTo>
                  <a:lnTo>
                    <a:pt x="9491" y="3743"/>
                  </a:lnTo>
                  <a:lnTo>
                    <a:pt x="9475" y="3767"/>
                  </a:lnTo>
                  <a:lnTo>
                    <a:pt x="9462" y="3789"/>
                  </a:lnTo>
                  <a:lnTo>
                    <a:pt x="9449" y="3811"/>
                  </a:lnTo>
                  <a:lnTo>
                    <a:pt x="9437" y="3831"/>
                  </a:lnTo>
                  <a:lnTo>
                    <a:pt x="9427" y="3850"/>
                  </a:lnTo>
                  <a:lnTo>
                    <a:pt x="9418" y="3866"/>
                  </a:lnTo>
                  <a:lnTo>
                    <a:pt x="9409" y="3881"/>
                  </a:lnTo>
                  <a:lnTo>
                    <a:pt x="9403" y="3894"/>
                  </a:lnTo>
                  <a:lnTo>
                    <a:pt x="9397" y="3906"/>
                  </a:lnTo>
                  <a:lnTo>
                    <a:pt x="9393" y="3914"/>
                  </a:lnTo>
                  <a:lnTo>
                    <a:pt x="9390" y="3921"/>
                  </a:lnTo>
                  <a:lnTo>
                    <a:pt x="9388" y="3924"/>
                  </a:lnTo>
                  <a:lnTo>
                    <a:pt x="9387" y="3926"/>
                  </a:lnTo>
                  <a:lnTo>
                    <a:pt x="9387" y="3926"/>
                  </a:lnTo>
                  <a:close/>
                  <a:moveTo>
                    <a:pt x="9231" y="0"/>
                  </a:moveTo>
                  <a:lnTo>
                    <a:pt x="9134" y="1"/>
                  </a:lnTo>
                  <a:lnTo>
                    <a:pt x="9040" y="4"/>
                  </a:lnTo>
                  <a:lnTo>
                    <a:pt x="8947" y="8"/>
                  </a:lnTo>
                  <a:lnTo>
                    <a:pt x="8856" y="15"/>
                  </a:lnTo>
                  <a:lnTo>
                    <a:pt x="8767" y="23"/>
                  </a:lnTo>
                  <a:lnTo>
                    <a:pt x="8680" y="34"/>
                  </a:lnTo>
                  <a:lnTo>
                    <a:pt x="8596" y="46"/>
                  </a:lnTo>
                  <a:lnTo>
                    <a:pt x="8513" y="59"/>
                  </a:lnTo>
                  <a:lnTo>
                    <a:pt x="8433" y="75"/>
                  </a:lnTo>
                  <a:lnTo>
                    <a:pt x="8354" y="91"/>
                  </a:lnTo>
                  <a:lnTo>
                    <a:pt x="8277" y="110"/>
                  </a:lnTo>
                  <a:lnTo>
                    <a:pt x="8202" y="129"/>
                  </a:lnTo>
                  <a:lnTo>
                    <a:pt x="8129" y="150"/>
                  </a:lnTo>
                  <a:lnTo>
                    <a:pt x="8058" y="172"/>
                  </a:lnTo>
                  <a:lnTo>
                    <a:pt x="7989" y="195"/>
                  </a:lnTo>
                  <a:lnTo>
                    <a:pt x="7921" y="219"/>
                  </a:lnTo>
                  <a:lnTo>
                    <a:pt x="7856" y="245"/>
                  </a:lnTo>
                  <a:lnTo>
                    <a:pt x="7792" y="272"/>
                  </a:lnTo>
                  <a:lnTo>
                    <a:pt x="7730" y="298"/>
                  </a:lnTo>
                  <a:lnTo>
                    <a:pt x="7669" y="326"/>
                  </a:lnTo>
                  <a:lnTo>
                    <a:pt x="7610" y="355"/>
                  </a:lnTo>
                  <a:lnTo>
                    <a:pt x="7553" y="385"/>
                  </a:lnTo>
                  <a:lnTo>
                    <a:pt x="7497" y="416"/>
                  </a:lnTo>
                  <a:lnTo>
                    <a:pt x="7444" y="447"/>
                  </a:lnTo>
                  <a:lnTo>
                    <a:pt x="7392" y="478"/>
                  </a:lnTo>
                  <a:lnTo>
                    <a:pt x="7342" y="510"/>
                  </a:lnTo>
                  <a:lnTo>
                    <a:pt x="7293" y="542"/>
                  </a:lnTo>
                  <a:lnTo>
                    <a:pt x="7246" y="575"/>
                  </a:lnTo>
                  <a:lnTo>
                    <a:pt x="7200" y="608"/>
                  </a:lnTo>
                  <a:lnTo>
                    <a:pt x="7157" y="641"/>
                  </a:lnTo>
                  <a:lnTo>
                    <a:pt x="7113" y="675"/>
                  </a:lnTo>
                  <a:lnTo>
                    <a:pt x="7073" y="708"/>
                  </a:lnTo>
                  <a:lnTo>
                    <a:pt x="7034" y="742"/>
                  </a:lnTo>
                  <a:lnTo>
                    <a:pt x="6996" y="775"/>
                  </a:lnTo>
                  <a:lnTo>
                    <a:pt x="6960" y="809"/>
                  </a:lnTo>
                  <a:lnTo>
                    <a:pt x="6924" y="842"/>
                  </a:lnTo>
                  <a:lnTo>
                    <a:pt x="6890" y="875"/>
                  </a:lnTo>
                  <a:lnTo>
                    <a:pt x="6858" y="908"/>
                  </a:lnTo>
                  <a:lnTo>
                    <a:pt x="6827" y="941"/>
                  </a:lnTo>
                  <a:lnTo>
                    <a:pt x="6799" y="973"/>
                  </a:lnTo>
                  <a:lnTo>
                    <a:pt x="6771" y="1005"/>
                  </a:lnTo>
                  <a:lnTo>
                    <a:pt x="6744" y="1036"/>
                  </a:lnTo>
                  <a:lnTo>
                    <a:pt x="6718" y="1067"/>
                  </a:lnTo>
                  <a:lnTo>
                    <a:pt x="6694" y="1097"/>
                  </a:lnTo>
                  <a:lnTo>
                    <a:pt x="6672" y="1127"/>
                  </a:lnTo>
                  <a:lnTo>
                    <a:pt x="6650" y="1154"/>
                  </a:lnTo>
                  <a:lnTo>
                    <a:pt x="6629" y="1182"/>
                  </a:lnTo>
                  <a:lnTo>
                    <a:pt x="6611" y="1209"/>
                  </a:lnTo>
                  <a:lnTo>
                    <a:pt x="6593" y="1235"/>
                  </a:lnTo>
                  <a:lnTo>
                    <a:pt x="6576" y="1259"/>
                  </a:lnTo>
                  <a:lnTo>
                    <a:pt x="6560" y="1283"/>
                  </a:lnTo>
                  <a:lnTo>
                    <a:pt x="6547" y="1306"/>
                  </a:lnTo>
                  <a:lnTo>
                    <a:pt x="6533" y="1327"/>
                  </a:lnTo>
                  <a:lnTo>
                    <a:pt x="6521" y="1347"/>
                  </a:lnTo>
                  <a:lnTo>
                    <a:pt x="6509" y="1365"/>
                  </a:lnTo>
                  <a:lnTo>
                    <a:pt x="6500" y="1383"/>
                  </a:lnTo>
                  <a:lnTo>
                    <a:pt x="6491" y="1399"/>
                  </a:lnTo>
                  <a:lnTo>
                    <a:pt x="6484" y="1414"/>
                  </a:lnTo>
                  <a:lnTo>
                    <a:pt x="6476" y="1426"/>
                  </a:lnTo>
                  <a:lnTo>
                    <a:pt x="6471" y="1438"/>
                  </a:lnTo>
                  <a:lnTo>
                    <a:pt x="6466" y="1447"/>
                  </a:lnTo>
                  <a:lnTo>
                    <a:pt x="6462" y="1454"/>
                  </a:lnTo>
                  <a:lnTo>
                    <a:pt x="6460" y="1460"/>
                  </a:lnTo>
                  <a:lnTo>
                    <a:pt x="6458" y="1464"/>
                  </a:lnTo>
                  <a:lnTo>
                    <a:pt x="6431" y="1476"/>
                  </a:lnTo>
                  <a:lnTo>
                    <a:pt x="6402" y="1487"/>
                  </a:lnTo>
                  <a:lnTo>
                    <a:pt x="6373" y="1496"/>
                  </a:lnTo>
                  <a:lnTo>
                    <a:pt x="6343" y="1506"/>
                  </a:lnTo>
                  <a:lnTo>
                    <a:pt x="6311" y="1513"/>
                  </a:lnTo>
                  <a:lnTo>
                    <a:pt x="6278" y="1519"/>
                  </a:lnTo>
                  <a:lnTo>
                    <a:pt x="6244" y="1523"/>
                  </a:lnTo>
                  <a:lnTo>
                    <a:pt x="6208" y="1526"/>
                  </a:lnTo>
                  <a:lnTo>
                    <a:pt x="6161" y="1540"/>
                  </a:lnTo>
                  <a:lnTo>
                    <a:pt x="6114" y="1557"/>
                  </a:lnTo>
                  <a:lnTo>
                    <a:pt x="6090" y="1567"/>
                  </a:lnTo>
                  <a:lnTo>
                    <a:pt x="6067" y="1579"/>
                  </a:lnTo>
                  <a:lnTo>
                    <a:pt x="6043" y="1591"/>
                  </a:lnTo>
                  <a:lnTo>
                    <a:pt x="6018" y="1604"/>
                  </a:lnTo>
                  <a:lnTo>
                    <a:pt x="5994" y="1619"/>
                  </a:lnTo>
                  <a:lnTo>
                    <a:pt x="5970" y="1634"/>
                  </a:lnTo>
                  <a:lnTo>
                    <a:pt x="5945" y="1651"/>
                  </a:lnTo>
                  <a:lnTo>
                    <a:pt x="5919" y="1668"/>
                  </a:lnTo>
                  <a:lnTo>
                    <a:pt x="5893" y="1688"/>
                  </a:lnTo>
                  <a:lnTo>
                    <a:pt x="5867" y="1708"/>
                  </a:lnTo>
                  <a:lnTo>
                    <a:pt x="5842" y="1729"/>
                  </a:lnTo>
                  <a:lnTo>
                    <a:pt x="5815" y="1752"/>
                  </a:lnTo>
                  <a:lnTo>
                    <a:pt x="5787" y="1776"/>
                  </a:lnTo>
                  <a:lnTo>
                    <a:pt x="5759" y="1801"/>
                  </a:lnTo>
                  <a:lnTo>
                    <a:pt x="5731" y="1828"/>
                  </a:lnTo>
                  <a:lnTo>
                    <a:pt x="5702" y="1856"/>
                  </a:lnTo>
                  <a:lnTo>
                    <a:pt x="5673" y="1886"/>
                  </a:lnTo>
                  <a:lnTo>
                    <a:pt x="5643" y="1917"/>
                  </a:lnTo>
                  <a:lnTo>
                    <a:pt x="5612" y="1948"/>
                  </a:lnTo>
                  <a:lnTo>
                    <a:pt x="5581" y="1981"/>
                  </a:lnTo>
                  <a:lnTo>
                    <a:pt x="5549" y="2017"/>
                  </a:lnTo>
                  <a:lnTo>
                    <a:pt x="5516" y="2054"/>
                  </a:lnTo>
                  <a:lnTo>
                    <a:pt x="5483" y="2092"/>
                  </a:lnTo>
                  <a:lnTo>
                    <a:pt x="5449" y="2131"/>
                  </a:lnTo>
                  <a:lnTo>
                    <a:pt x="5414" y="2172"/>
                  </a:lnTo>
                  <a:lnTo>
                    <a:pt x="5379" y="2215"/>
                  </a:lnTo>
                  <a:lnTo>
                    <a:pt x="5342" y="2260"/>
                  </a:lnTo>
                  <a:lnTo>
                    <a:pt x="5305" y="2305"/>
                  </a:lnTo>
                  <a:lnTo>
                    <a:pt x="4961" y="2368"/>
                  </a:lnTo>
                  <a:lnTo>
                    <a:pt x="4957" y="2368"/>
                  </a:lnTo>
                  <a:lnTo>
                    <a:pt x="4951" y="2368"/>
                  </a:lnTo>
                  <a:lnTo>
                    <a:pt x="4942" y="2369"/>
                  </a:lnTo>
                  <a:lnTo>
                    <a:pt x="4932" y="2370"/>
                  </a:lnTo>
                  <a:lnTo>
                    <a:pt x="4920" y="2371"/>
                  </a:lnTo>
                  <a:lnTo>
                    <a:pt x="4904" y="2373"/>
                  </a:lnTo>
                  <a:lnTo>
                    <a:pt x="4888" y="2375"/>
                  </a:lnTo>
                  <a:lnTo>
                    <a:pt x="4869" y="2378"/>
                  </a:lnTo>
                  <a:lnTo>
                    <a:pt x="4848" y="2380"/>
                  </a:lnTo>
                  <a:lnTo>
                    <a:pt x="4826" y="2384"/>
                  </a:lnTo>
                  <a:lnTo>
                    <a:pt x="4802" y="2387"/>
                  </a:lnTo>
                  <a:lnTo>
                    <a:pt x="4776" y="2391"/>
                  </a:lnTo>
                  <a:lnTo>
                    <a:pt x="4748" y="2397"/>
                  </a:lnTo>
                  <a:lnTo>
                    <a:pt x="4719" y="2402"/>
                  </a:lnTo>
                  <a:lnTo>
                    <a:pt x="4688" y="2407"/>
                  </a:lnTo>
                  <a:lnTo>
                    <a:pt x="4656" y="2413"/>
                  </a:lnTo>
                  <a:lnTo>
                    <a:pt x="4622" y="2419"/>
                  </a:lnTo>
                  <a:lnTo>
                    <a:pt x="4587" y="2426"/>
                  </a:lnTo>
                  <a:lnTo>
                    <a:pt x="4550" y="2435"/>
                  </a:lnTo>
                  <a:lnTo>
                    <a:pt x="4512" y="2443"/>
                  </a:lnTo>
                  <a:lnTo>
                    <a:pt x="4473" y="2451"/>
                  </a:lnTo>
                  <a:lnTo>
                    <a:pt x="4432" y="2460"/>
                  </a:lnTo>
                  <a:lnTo>
                    <a:pt x="4390" y="2471"/>
                  </a:lnTo>
                  <a:lnTo>
                    <a:pt x="4347" y="2481"/>
                  </a:lnTo>
                  <a:lnTo>
                    <a:pt x="4303" y="2492"/>
                  </a:lnTo>
                  <a:lnTo>
                    <a:pt x="4258" y="2505"/>
                  </a:lnTo>
                  <a:lnTo>
                    <a:pt x="4165" y="2530"/>
                  </a:lnTo>
                  <a:lnTo>
                    <a:pt x="4068" y="2558"/>
                  </a:lnTo>
                  <a:lnTo>
                    <a:pt x="3968" y="2590"/>
                  </a:lnTo>
                  <a:lnTo>
                    <a:pt x="3865" y="2624"/>
                  </a:lnTo>
                  <a:lnTo>
                    <a:pt x="3759" y="2662"/>
                  </a:lnTo>
                  <a:lnTo>
                    <a:pt x="3652" y="2702"/>
                  </a:lnTo>
                  <a:lnTo>
                    <a:pt x="3544" y="2747"/>
                  </a:lnTo>
                  <a:lnTo>
                    <a:pt x="3433" y="2795"/>
                  </a:lnTo>
                  <a:lnTo>
                    <a:pt x="3322" y="2846"/>
                  </a:lnTo>
                  <a:lnTo>
                    <a:pt x="3210" y="2901"/>
                  </a:lnTo>
                  <a:lnTo>
                    <a:pt x="3099" y="2960"/>
                  </a:lnTo>
                  <a:lnTo>
                    <a:pt x="2987" y="3023"/>
                  </a:lnTo>
                  <a:lnTo>
                    <a:pt x="2931" y="3056"/>
                  </a:lnTo>
                  <a:lnTo>
                    <a:pt x="2877" y="3090"/>
                  </a:lnTo>
                  <a:lnTo>
                    <a:pt x="2822" y="3125"/>
                  </a:lnTo>
                  <a:lnTo>
                    <a:pt x="2767" y="3161"/>
                  </a:lnTo>
                  <a:lnTo>
                    <a:pt x="2713" y="3198"/>
                  </a:lnTo>
                  <a:lnTo>
                    <a:pt x="2659" y="3236"/>
                  </a:lnTo>
                  <a:lnTo>
                    <a:pt x="2605" y="3275"/>
                  </a:lnTo>
                  <a:lnTo>
                    <a:pt x="2553" y="3315"/>
                  </a:lnTo>
                  <a:lnTo>
                    <a:pt x="2501" y="3358"/>
                  </a:lnTo>
                  <a:lnTo>
                    <a:pt x="2449" y="3400"/>
                  </a:lnTo>
                  <a:lnTo>
                    <a:pt x="2398" y="3444"/>
                  </a:lnTo>
                  <a:lnTo>
                    <a:pt x="2348" y="3489"/>
                  </a:lnTo>
                  <a:lnTo>
                    <a:pt x="2299" y="3536"/>
                  </a:lnTo>
                  <a:lnTo>
                    <a:pt x="2250" y="3583"/>
                  </a:lnTo>
                  <a:lnTo>
                    <a:pt x="2217" y="3616"/>
                  </a:lnTo>
                  <a:lnTo>
                    <a:pt x="2184" y="3650"/>
                  </a:lnTo>
                  <a:lnTo>
                    <a:pt x="2150" y="3687"/>
                  </a:lnTo>
                  <a:lnTo>
                    <a:pt x="2116" y="3725"/>
                  </a:lnTo>
                  <a:lnTo>
                    <a:pt x="2081" y="3764"/>
                  </a:lnTo>
                  <a:lnTo>
                    <a:pt x="2046" y="3805"/>
                  </a:lnTo>
                  <a:lnTo>
                    <a:pt x="1973" y="3888"/>
                  </a:lnTo>
                  <a:lnTo>
                    <a:pt x="1901" y="3975"/>
                  </a:lnTo>
                  <a:lnTo>
                    <a:pt x="1829" y="4063"/>
                  </a:lnTo>
                  <a:lnTo>
                    <a:pt x="1759" y="4151"/>
                  </a:lnTo>
                  <a:lnTo>
                    <a:pt x="1690" y="4236"/>
                  </a:lnTo>
                  <a:lnTo>
                    <a:pt x="1657" y="4278"/>
                  </a:lnTo>
                  <a:lnTo>
                    <a:pt x="1625" y="4320"/>
                  </a:lnTo>
                  <a:lnTo>
                    <a:pt x="1593" y="4360"/>
                  </a:lnTo>
                  <a:lnTo>
                    <a:pt x="1563" y="4399"/>
                  </a:lnTo>
                  <a:lnTo>
                    <a:pt x="1533" y="4436"/>
                  </a:lnTo>
                  <a:lnTo>
                    <a:pt x="1505" y="4472"/>
                  </a:lnTo>
                  <a:lnTo>
                    <a:pt x="1478" y="4506"/>
                  </a:lnTo>
                  <a:lnTo>
                    <a:pt x="1453" y="4538"/>
                  </a:lnTo>
                  <a:lnTo>
                    <a:pt x="1429" y="4568"/>
                  </a:lnTo>
                  <a:lnTo>
                    <a:pt x="1407" y="4596"/>
                  </a:lnTo>
                  <a:lnTo>
                    <a:pt x="1387" y="4621"/>
                  </a:lnTo>
                  <a:lnTo>
                    <a:pt x="1369" y="4644"/>
                  </a:lnTo>
                  <a:lnTo>
                    <a:pt x="1352" y="4664"/>
                  </a:lnTo>
                  <a:lnTo>
                    <a:pt x="1338" y="4681"/>
                  </a:lnTo>
                  <a:lnTo>
                    <a:pt x="1325" y="4695"/>
                  </a:lnTo>
                  <a:lnTo>
                    <a:pt x="1315" y="4705"/>
                  </a:lnTo>
                  <a:lnTo>
                    <a:pt x="1315" y="4699"/>
                  </a:lnTo>
                  <a:lnTo>
                    <a:pt x="1315" y="4689"/>
                  </a:lnTo>
                  <a:lnTo>
                    <a:pt x="1315" y="4678"/>
                  </a:lnTo>
                  <a:lnTo>
                    <a:pt x="1315" y="4666"/>
                  </a:lnTo>
                  <a:lnTo>
                    <a:pt x="1315" y="4651"/>
                  </a:lnTo>
                  <a:lnTo>
                    <a:pt x="1316" y="4636"/>
                  </a:lnTo>
                  <a:lnTo>
                    <a:pt x="1316" y="4618"/>
                  </a:lnTo>
                  <a:lnTo>
                    <a:pt x="1316" y="4599"/>
                  </a:lnTo>
                  <a:lnTo>
                    <a:pt x="1316" y="4579"/>
                  </a:lnTo>
                  <a:lnTo>
                    <a:pt x="1317" y="4558"/>
                  </a:lnTo>
                  <a:lnTo>
                    <a:pt x="1317" y="4535"/>
                  </a:lnTo>
                  <a:lnTo>
                    <a:pt x="1318" y="4511"/>
                  </a:lnTo>
                  <a:lnTo>
                    <a:pt x="1320" y="4462"/>
                  </a:lnTo>
                  <a:lnTo>
                    <a:pt x="1322" y="4410"/>
                  </a:lnTo>
                  <a:lnTo>
                    <a:pt x="1325" y="4356"/>
                  </a:lnTo>
                  <a:lnTo>
                    <a:pt x="1329" y="4300"/>
                  </a:lnTo>
                  <a:lnTo>
                    <a:pt x="1334" y="4244"/>
                  </a:lnTo>
                  <a:lnTo>
                    <a:pt x="1341" y="4189"/>
                  </a:lnTo>
                  <a:lnTo>
                    <a:pt x="1348" y="4135"/>
                  </a:lnTo>
                  <a:lnTo>
                    <a:pt x="1356" y="4083"/>
                  </a:lnTo>
                  <a:lnTo>
                    <a:pt x="1366" y="4033"/>
                  </a:lnTo>
                  <a:lnTo>
                    <a:pt x="1372" y="4011"/>
                  </a:lnTo>
                  <a:lnTo>
                    <a:pt x="1378" y="3988"/>
                  </a:lnTo>
                  <a:lnTo>
                    <a:pt x="1398" y="3917"/>
                  </a:lnTo>
                  <a:lnTo>
                    <a:pt x="1421" y="3848"/>
                  </a:lnTo>
                  <a:lnTo>
                    <a:pt x="1447" y="3779"/>
                  </a:lnTo>
                  <a:lnTo>
                    <a:pt x="1474" y="3711"/>
                  </a:lnTo>
                  <a:lnTo>
                    <a:pt x="1503" y="3644"/>
                  </a:lnTo>
                  <a:lnTo>
                    <a:pt x="1534" y="3578"/>
                  </a:lnTo>
                  <a:lnTo>
                    <a:pt x="1566" y="3512"/>
                  </a:lnTo>
                  <a:lnTo>
                    <a:pt x="1600" y="3446"/>
                  </a:lnTo>
                  <a:lnTo>
                    <a:pt x="1634" y="3381"/>
                  </a:lnTo>
                  <a:lnTo>
                    <a:pt x="1670" y="3316"/>
                  </a:lnTo>
                  <a:lnTo>
                    <a:pt x="1743" y="3186"/>
                  </a:lnTo>
                  <a:lnTo>
                    <a:pt x="1820" y="3054"/>
                  </a:lnTo>
                  <a:lnTo>
                    <a:pt x="1897" y="2921"/>
                  </a:lnTo>
                  <a:lnTo>
                    <a:pt x="1780" y="2979"/>
                  </a:lnTo>
                  <a:lnTo>
                    <a:pt x="1665" y="3037"/>
                  </a:lnTo>
                  <a:lnTo>
                    <a:pt x="1547" y="3096"/>
                  </a:lnTo>
                  <a:lnTo>
                    <a:pt x="1487" y="3127"/>
                  </a:lnTo>
                  <a:lnTo>
                    <a:pt x="1425" y="3158"/>
                  </a:lnTo>
                  <a:lnTo>
                    <a:pt x="1363" y="3191"/>
                  </a:lnTo>
                  <a:lnTo>
                    <a:pt x="1298" y="3224"/>
                  </a:lnTo>
                  <a:lnTo>
                    <a:pt x="1232" y="3259"/>
                  </a:lnTo>
                  <a:lnTo>
                    <a:pt x="1164" y="3296"/>
                  </a:lnTo>
                  <a:lnTo>
                    <a:pt x="1093" y="3334"/>
                  </a:lnTo>
                  <a:lnTo>
                    <a:pt x="1020" y="3374"/>
                  </a:lnTo>
                  <a:lnTo>
                    <a:pt x="944" y="3415"/>
                  </a:lnTo>
                  <a:lnTo>
                    <a:pt x="865" y="3460"/>
                  </a:lnTo>
                  <a:lnTo>
                    <a:pt x="797" y="3496"/>
                  </a:lnTo>
                  <a:lnTo>
                    <a:pt x="731" y="3534"/>
                  </a:lnTo>
                  <a:lnTo>
                    <a:pt x="664" y="3573"/>
                  </a:lnTo>
                  <a:lnTo>
                    <a:pt x="600" y="3615"/>
                  </a:lnTo>
                  <a:lnTo>
                    <a:pt x="538" y="3658"/>
                  </a:lnTo>
                  <a:lnTo>
                    <a:pt x="477" y="3705"/>
                  </a:lnTo>
                  <a:lnTo>
                    <a:pt x="418" y="3754"/>
                  </a:lnTo>
                  <a:lnTo>
                    <a:pt x="362" y="3807"/>
                  </a:lnTo>
                  <a:lnTo>
                    <a:pt x="308" y="3862"/>
                  </a:lnTo>
                  <a:lnTo>
                    <a:pt x="259" y="3921"/>
                  </a:lnTo>
                  <a:lnTo>
                    <a:pt x="211" y="3984"/>
                  </a:lnTo>
                  <a:lnTo>
                    <a:pt x="190" y="4017"/>
                  </a:lnTo>
                  <a:lnTo>
                    <a:pt x="168" y="4051"/>
                  </a:lnTo>
                  <a:lnTo>
                    <a:pt x="148" y="4086"/>
                  </a:lnTo>
                  <a:lnTo>
                    <a:pt x="129" y="4122"/>
                  </a:lnTo>
                  <a:lnTo>
                    <a:pt x="111" y="4159"/>
                  </a:lnTo>
                  <a:lnTo>
                    <a:pt x="94" y="4197"/>
                  </a:lnTo>
                  <a:lnTo>
                    <a:pt x="78" y="4236"/>
                  </a:lnTo>
                  <a:lnTo>
                    <a:pt x="63" y="4277"/>
                  </a:lnTo>
                  <a:lnTo>
                    <a:pt x="49" y="4319"/>
                  </a:lnTo>
                  <a:lnTo>
                    <a:pt x="37" y="4362"/>
                  </a:lnTo>
                  <a:lnTo>
                    <a:pt x="29" y="4394"/>
                  </a:lnTo>
                  <a:lnTo>
                    <a:pt x="21" y="4425"/>
                  </a:lnTo>
                  <a:lnTo>
                    <a:pt x="15" y="4456"/>
                  </a:lnTo>
                  <a:lnTo>
                    <a:pt x="11" y="4485"/>
                  </a:lnTo>
                  <a:lnTo>
                    <a:pt x="3" y="4542"/>
                  </a:lnTo>
                  <a:lnTo>
                    <a:pt x="0" y="4597"/>
                  </a:lnTo>
                  <a:lnTo>
                    <a:pt x="0" y="4649"/>
                  </a:lnTo>
                  <a:lnTo>
                    <a:pt x="3" y="4699"/>
                  </a:lnTo>
                  <a:lnTo>
                    <a:pt x="9" y="4746"/>
                  </a:lnTo>
                  <a:lnTo>
                    <a:pt x="17" y="4790"/>
                  </a:lnTo>
                  <a:lnTo>
                    <a:pt x="30" y="4834"/>
                  </a:lnTo>
                  <a:lnTo>
                    <a:pt x="43" y="4874"/>
                  </a:lnTo>
                  <a:lnTo>
                    <a:pt x="59" y="4913"/>
                  </a:lnTo>
                  <a:lnTo>
                    <a:pt x="77" y="4949"/>
                  </a:lnTo>
                  <a:lnTo>
                    <a:pt x="96" y="4984"/>
                  </a:lnTo>
                  <a:lnTo>
                    <a:pt x="117" y="5018"/>
                  </a:lnTo>
                  <a:lnTo>
                    <a:pt x="139" y="5049"/>
                  </a:lnTo>
                  <a:lnTo>
                    <a:pt x="162" y="5079"/>
                  </a:lnTo>
                  <a:lnTo>
                    <a:pt x="165" y="5104"/>
                  </a:lnTo>
                  <a:lnTo>
                    <a:pt x="169" y="5128"/>
                  </a:lnTo>
                  <a:lnTo>
                    <a:pt x="173" y="5154"/>
                  </a:lnTo>
                  <a:lnTo>
                    <a:pt x="178" y="5182"/>
                  </a:lnTo>
                  <a:lnTo>
                    <a:pt x="191" y="5238"/>
                  </a:lnTo>
                  <a:lnTo>
                    <a:pt x="206" y="5298"/>
                  </a:lnTo>
                  <a:lnTo>
                    <a:pt x="225" y="5360"/>
                  </a:lnTo>
                  <a:lnTo>
                    <a:pt x="246" y="5424"/>
                  </a:lnTo>
                  <a:lnTo>
                    <a:pt x="272" y="5487"/>
                  </a:lnTo>
                  <a:lnTo>
                    <a:pt x="287" y="5519"/>
                  </a:lnTo>
                  <a:lnTo>
                    <a:pt x="302" y="5551"/>
                  </a:lnTo>
                  <a:lnTo>
                    <a:pt x="319" y="5581"/>
                  </a:lnTo>
                  <a:lnTo>
                    <a:pt x="336" y="5612"/>
                  </a:lnTo>
                  <a:lnTo>
                    <a:pt x="356" y="5643"/>
                  </a:lnTo>
                  <a:lnTo>
                    <a:pt x="375" y="5673"/>
                  </a:lnTo>
                  <a:lnTo>
                    <a:pt x="397" y="5702"/>
                  </a:lnTo>
                  <a:lnTo>
                    <a:pt x="420" y="5730"/>
                  </a:lnTo>
                  <a:lnTo>
                    <a:pt x="444" y="5758"/>
                  </a:lnTo>
                  <a:lnTo>
                    <a:pt x="468" y="5784"/>
                  </a:lnTo>
                  <a:lnTo>
                    <a:pt x="495" y="5810"/>
                  </a:lnTo>
                  <a:lnTo>
                    <a:pt x="523" y="5835"/>
                  </a:lnTo>
                  <a:lnTo>
                    <a:pt x="553" y="5858"/>
                  </a:lnTo>
                  <a:lnTo>
                    <a:pt x="584" y="5879"/>
                  </a:lnTo>
                  <a:lnTo>
                    <a:pt x="616" y="5900"/>
                  </a:lnTo>
                  <a:lnTo>
                    <a:pt x="650" y="5918"/>
                  </a:lnTo>
                  <a:lnTo>
                    <a:pt x="686" y="5936"/>
                  </a:lnTo>
                  <a:lnTo>
                    <a:pt x="723" y="5951"/>
                  </a:lnTo>
                  <a:lnTo>
                    <a:pt x="751" y="5963"/>
                  </a:lnTo>
                  <a:lnTo>
                    <a:pt x="779" y="5974"/>
                  </a:lnTo>
                  <a:lnTo>
                    <a:pt x="805" y="5983"/>
                  </a:lnTo>
                  <a:lnTo>
                    <a:pt x="830" y="5992"/>
                  </a:lnTo>
                  <a:lnTo>
                    <a:pt x="877" y="6009"/>
                  </a:lnTo>
                  <a:lnTo>
                    <a:pt x="922" y="6021"/>
                  </a:lnTo>
                  <a:lnTo>
                    <a:pt x="965" y="6032"/>
                  </a:lnTo>
                  <a:lnTo>
                    <a:pt x="1008" y="6039"/>
                  </a:lnTo>
                  <a:lnTo>
                    <a:pt x="1052" y="6043"/>
                  </a:lnTo>
                  <a:lnTo>
                    <a:pt x="1097" y="6045"/>
                  </a:lnTo>
                  <a:lnTo>
                    <a:pt x="1094" y="6086"/>
                  </a:lnTo>
                  <a:lnTo>
                    <a:pt x="1091" y="6129"/>
                  </a:lnTo>
                  <a:lnTo>
                    <a:pt x="1089" y="6173"/>
                  </a:lnTo>
                  <a:lnTo>
                    <a:pt x="1086" y="6218"/>
                  </a:lnTo>
                  <a:lnTo>
                    <a:pt x="1081" y="6311"/>
                  </a:lnTo>
                  <a:lnTo>
                    <a:pt x="1077" y="6408"/>
                  </a:lnTo>
                  <a:lnTo>
                    <a:pt x="1075" y="6507"/>
                  </a:lnTo>
                  <a:lnTo>
                    <a:pt x="1075" y="6609"/>
                  </a:lnTo>
                  <a:lnTo>
                    <a:pt x="1077" y="6714"/>
                  </a:lnTo>
                  <a:lnTo>
                    <a:pt x="1082" y="6821"/>
                  </a:lnTo>
                  <a:lnTo>
                    <a:pt x="1089" y="6928"/>
                  </a:lnTo>
                  <a:lnTo>
                    <a:pt x="1099" y="7035"/>
                  </a:lnTo>
                  <a:lnTo>
                    <a:pt x="1114" y="7143"/>
                  </a:lnTo>
                  <a:lnTo>
                    <a:pt x="1123" y="7197"/>
                  </a:lnTo>
                  <a:lnTo>
                    <a:pt x="1132" y="7250"/>
                  </a:lnTo>
                  <a:lnTo>
                    <a:pt x="1142" y="7304"/>
                  </a:lnTo>
                  <a:lnTo>
                    <a:pt x="1155" y="7356"/>
                  </a:lnTo>
                  <a:lnTo>
                    <a:pt x="1168" y="7410"/>
                  </a:lnTo>
                  <a:lnTo>
                    <a:pt x="1182" y="7461"/>
                  </a:lnTo>
                  <a:lnTo>
                    <a:pt x="1198" y="7514"/>
                  </a:lnTo>
                  <a:lnTo>
                    <a:pt x="1215" y="7564"/>
                  </a:lnTo>
                  <a:lnTo>
                    <a:pt x="1233" y="7616"/>
                  </a:lnTo>
                  <a:lnTo>
                    <a:pt x="1253" y="7665"/>
                  </a:lnTo>
                  <a:lnTo>
                    <a:pt x="1277" y="7727"/>
                  </a:lnTo>
                  <a:lnTo>
                    <a:pt x="1301" y="7789"/>
                  </a:lnTo>
                  <a:lnTo>
                    <a:pt x="1354" y="7912"/>
                  </a:lnTo>
                  <a:lnTo>
                    <a:pt x="1410" y="8037"/>
                  </a:lnTo>
                  <a:lnTo>
                    <a:pt x="1468" y="8161"/>
                  </a:lnTo>
                  <a:lnTo>
                    <a:pt x="1528" y="8282"/>
                  </a:lnTo>
                  <a:lnTo>
                    <a:pt x="1589" y="8402"/>
                  </a:lnTo>
                  <a:lnTo>
                    <a:pt x="1650" y="8518"/>
                  </a:lnTo>
                  <a:lnTo>
                    <a:pt x="1681" y="8576"/>
                  </a:lnTo>
                  <a:lnTo>
                    <a:pt x="1712" y="8631"/>
                  </a:lnTo>
                  <a:lnTo>
                    <a:pt x="1743" y="8686"/>
                  </a:lnTo>
                  <a:lnTo>
                    <a:pt x="1773" y="8741"/>
                  </a:lnTo>
                  <a:lnTo>
                    <a:pt x="1803" y="8793"/>
                  </a:lnTo>
                  <a:lnTo>
                    <a:pt x="1833" y="8844"/>
                  </a:lnTo>
                  <a:lnTo>
                    <a:pt x="1862" y="8893"/>
                  </a:lnTo>
                  <a:lnTo>
                    <a:pt x="1890" y="8941"/>
                  </a:lnTo>
                  <a:lnTo>
                    <a:pt x="1918" y="8988"/>
                  </a:lnTo>
                  <a:lnTo>
                    <a:pt x="1946" y="9033"/>
                  </a:lnTo>
                  <a:lnTo>
                    <a:pt x="1971" y="9075"/>
                  </a:lnTo>
                  <a:lnTo>
                    <a:pt x="1997" y="9117"/>
                  </a:lnTo>
                  <a:lnTo>
                    <a:pt x="2021" y="9156"/>
                  </a:lnTo>
                  <a:lnTo>
                    <a:pt x="2045" y="9193"/>
                  </a:lnTo>
                  <a:lnTo>
                    <a:pt x="2066" y="9227"/>
                  </a:lnTo>
                  <a:lnTo>
                    <a:pt x="2088" y="9260"/>
                  </a:lnTo>
                  <a:lnTo>
                    <a:pt x="2108" y="9290"/>
                  </a:lnTo>
                  <a:lnTo>
                    <a:pt x="2125" y="9317"/>
                  </a:lnTo>
                  <a:lnTo>
                    <a:pt x="2121" y="9342"/>
                  </a:lnTo>
                  <a:lnTo>
                    <a:pt x="2115" y="9371"/>
                  </a:lnTo>
                  <a:lnTo>
                    <a:pt x="2108" y="9404"/>
                  </a:lnTo>
                  <a:lnTo>
                    <a:pt x="2099" y="9439"/>
                  </a:lnTo>
                  <a:lnTo>
                    <a:pt x="2089" y="9477"/>
                  </a:lnTo>
                  <a:lnTo>
                    <a:pt x="2078" y="9518"/>
                  </a:lnTo>
                  <a:lnTo>
                    <a:pt x="2065" y="9562"/>
                  </a:lnTo>
                  <a:lnTo>
                    <a:pt x="2052" y="9607"/>
                  </a:lnTo>
                  <a:lnTo>
                    <a:pt x="2037" y="9653"/>
                  </a:lnTo>
                  <a:lnTo>
                    <a:pt x="2023" y="9703"/>
                  </a:lnTo>
                  <a:lnTo>
                    <a:pt x="2008" y="9752"/>
                  </a:lnTo>
                  <a:lnTo>
                    <a:pt x="1991" y="9804"/>
                  </a:lnTo>
                  <a:lnTo>
                    <a:pt x="1958" y="9908"/>
                  </a:lnTo>
                  <a:lnTo>
                    <a:pt x="1925" y="10014"/>
                  </a:lnTo>
                  <a:lnTo>
                    <a:pt x="1893" y="10119"/>
                  </a:lnTo>
                  <a:lnTo>
                    <a:pt x="1876" y="10170"/>
                  </a:lnTo>
                  <a:lnTo>
                    <a:pt x="1862" y="10221"/>
                  </a:lnTo>
                  <a:lnTo>
                    <a:pt x="1848" y="10270"/>
                  </a:lnTo>
                  <a:lnTo>
                    <a:pt x="1833" y="10319"/>
                  </a:lnTo>
                  <a:lnTo>
                    <a:pt x="1821" y="10365"/>
                  </a:lnTo>
                  <a:lnTo>
                    <a:pt x="1808" y="10409"/>
                  </a:lnTo>
                  <a:lnTo>
                    <a:pt x="1797" y="10452"/>
                  </a:lnTo>
                  <a:lnTo>
                    <a:pt x="1788" y="10492"/>
                  </a:lnTo>
                  <a:lnTo>
                    <a:pt x="1779" y="10528"/>
                  </a:lnTo>
                  <a:lnTo>
                    <a:pt x="1773" y="10562"/>
                  </a:lnTo>
                  <a:lnTo>
                    <a:pt x="1768" y="10593"/>
                  </a:lnTo>
                  <a:lnTo>
                    <a:pt x="1764" y="10620"/>
                  </a:lnTo>
                  <a:lnTo>
                    <a:pt x="1763" y="10644"/>
                  </a:lnTo>
                  <a:lnTo>
                    <a:pt x="1763" y="10654"/>
                  </a:lnTo>
                  <a:lnTo>
                    <a:pt x="1763" y="10664"/>
                  </a:lnTo>
                  <a:lnTo>
                    <a:pt x="1766" y="10683"/>
                  </a:lnTo>
                  <a:lnTo>
                    <a:pt x="1772" y="10704"/>
                  </a:lnTo>
                  <a:lnTo>
                    <a:pt x="1780" y="10724"/>
                  </a:lnTo>
                  <a:lnTo>
                    <a:pt x="1792" y="10745"/>
                  </a:lnTo>
                  <a:lnTo>
                    <a:pt x="1805" y="10766"/>
                  </a:lnTo>
                  <a:lnTo>
                    <a:pt x="1822" y="10786"/>
                  </a:lnTo>
                  <a:lnTo>
                    <a:pt x="1840" y="10807"/>
                  </a:lnTo>
                  <a:lnTo>
                    <a:pt x="1861" y="10829"/>
                  </a:lnTo>
                  <a:lnTo>
                    <a:pt x="1884" y="10849"/>
                  </a:lnTo>
                  <a:lnTo>
                    <a:pt x="1909" y="10870"/>
                  </a:lnTo>
                  <a:lnTo>
                    <a:pt x="1936" y="10891"/>
                  </a:lnTo>
                  <a:lnTo>
                    <a:pt x="1966" y="10912"/>
                  </a:lnTo>
                  <a:lnTo>
                    <a:pt x="1997" y="10933"/>
                  </a:lnTo>
                  <a:lnTo>
                    <a:pt x="2030" y="10954"/>
                  </a:lnTo>
                  <a:lnTo>
                    <a:pt x="2065" y="10975"/>
                  </a:lnTo>
                  <a:lnTo>
                    <a:pt x="2101" y="10995"/>
                  </a:lnTo>
                  <a:lnTo>
                    <a:pt x="2140" y="11015"/>
                  </a:lnTo>
                  <a:lnTo>
                    <a:pt x="2179" y="11036"/>
                  </a:lnTo>
                  <a:lnTo>
                    <a:pt x="2219" y="11055"/>
                  </a:lnTo>
                  <a:lnTo>
                    <a:pt x="2261" y="11076"/>
                  </a:lnTo>
                  <a:lnTo>
                    <a:pt x="2305" y="11095"/>
                  </a:lnTo>
                  <a:lnTo>
                    <a:pt x="2349" y="11114"/>
                  </a:lnTo>
                  <a:lnTo>
                    <a:pt x="2395" y="11133"/>
                  </a:lnTo>
                  <a:lnTo>
                    <a:pt x="2441" y="11152"/>
                  </a:lnTo>
                  <a:lnTo>
                    <a:pt x="2536" y="11188"/>
                  </a:lnTo>
                  <a:lnTo>
                    <a:pt x="2634" y="11223"/>
                  </a:lnTo>
                  <a:lnTo>
                    <a:pt x="2734" y="11256"/>
                  </a:lnTo>
                  <a:lnTo>
                    <a:pt x="2836" y="11287"/>
                  </a:lnTo>
                  <a:lnTo>
                    <a:pt x="2939" y="11316"/>
                  </a:lnTo>
                  <a:lnTo>
                    <a:pt x="3041" y="11342"/>
                  </a:lnTo>
                  <a:lnTo>
                    <a:pt x="3143" y="11367"/>
                  </a:lnTo>
                  <a:lnTo>
                    <a:pt x="3243" y="11389"/>
                  </a:lnTo>
                  <a:lnTo>
                    <a:pt x="3341" y="11407"/>
                  </a:lnTo>
                  <a:lnTo>
                    <a:pt x="3437" y="11424"/>
                  </a:lnTo>
                  <a:lnTo>
                    <a:pt x="3529" y="11436"/>
                  </a:lnTo>
                  <a:lnTo>
                    <a:pt x="3574" y="11441"/>
                  </a:lnTo>
                  <a:lnTo>
                    <a:pt x="3618" y="11445"/>
                  </a:lnTo>
                  <a:lnTo>
                    <a:pt x="3660" y="11449"/>
                  </a:lnTo>
                  <a:lnTo>
                    <a:pt x="3702" y="11452"/>
                  </a:lnTo>
                  <a:lnTo>
                    <a:pt x="3741" y="11453"/>
                  </a:lnTo>
                  <a:lnTo>
                    <a:pt x="3779" y="11453"/>
                  </a:lnTo>
                  <a:lnTo>
                    <a:pt x="3816" y="11453"/>
                  </a:lnTo>
                  <a:lnTo>
                    <a:pt x="3851" y="11452"/>
                  </a:lnTo>
                  <a:lnTo>
                    <a:pt x="3884" y="11449"/>
                  </a:lnTo>
                  <a:lnTo>
                    <a:pt x="3916" y="11445"/>
                  </a:lnTo>
                  <a:lnTo>
                    <a:pt x="3946" y="11440"/>
                  </a:lnTo>
                  <a:lnTo>
                    <a:pt x="3974" y="11435"/>
                  </a:lnTo>
                  <a:lnTo>
                    <a:pt x="4000" y="11428"/>
                  </a:lnTo>
                  <a:lnTo>
                    <a:pt x="4024" y="11420"/>
                  </a:lnTo>
                  <a:lnTo>
                    <a:pt x="4045" y="11410"/>
                  </a:lnTo>
                  <a:lnTo>
                    <a:pt x="4064" y="11400"/>
                  </a:lnTo>
                  <a:lnTo>
                    <a:pt x="4080" y="11389"/>
                  </a:lnTo>
                  <a:lnTo>
                    <a:pt x="4095" y="11376"/>
                  </a:lnTo>
                  <a:lnTo>
                    <a:pt x="4122" y="11347"/>
                  </a:lnTo>
                  <a:lnTo>
                    <a:pt x="4147" y="11317"/>
                  </a:lnTo>
                  <a:lnTo>
                    <a:pt x="4170" y="11287"/>
                  </a:lnTo>
                  <a:lnTo>
                    <a:pt x="4192" y="11256"/>
                  </a:lnTo>
                  <a:lnTo>
                    <a:pt x="4213" y="11224"/>
                  </a:lnTo>
                  <a:lnTo>
                    <a:pt x="4232" y="11192"/>
                  </a:lnTo>
                  <a:lnTo>
                    <a:pt x="4250" y="11159"/>
                  </a:lnTo>
                  <a:lnTo>
                    <a:pt x="4266" y="11126"/>
                  </a:lnTo>
                  <a:lnTo>
                    <a:pt x="4282" y="11093"/>
                  </a:lnTo>
                  <a:lnTo>
                    <a:pt x="4296" y="11060"/>
                  </a:lnTo>
                  <a:lnTo>
                    <a:pt x="4309" y="11027"/>
                  </a:lnTo>
                  <a:lnTo>
                    <a:pt x="4321" y="10994"/>
                  </a:lnTo>
                  <a:lnTo>
                    <a:pt x="4331" y="10961"/>
                  </a:lnTo>
                  <a:lnTo>
                    <a:pt x="4341" y="10928"/>
                  </a:lnTo>
                  <a:lnTo>
                    <a:pt x="4358" y="10862"/>
                  </a:lnTo>
                  <a:lnTo>
                    <a:pt x="4371" y="10799"/>
                  </a:lnTo>
                  <a:lnTo>
                    <a:pt x="4381" y="10737"/>
                  </a:lnTo>
                  <a:lnTo>
                    <a:pt x="4389" y="10677"/>
                  </a:lnTo>
                  <a:lnTo>
                    <a:pt x="4394" y="10621"/>
                  </a:lnTo>
                  <a:lnTo>
                    <a:pt x="4396" y="10595"/>
                  </a:lnTo>
                  <a:lnTo>
                    <a:pt x="4397" y="10569"/>
                  </a:lnTo>
                  <a:lnTo>
                    <a:pt x="4398" y="10544"/>
                  </a:lnTo>
                  <a:lnTo>
                    <a:pt x="4399" y="10521"/>
                  </a:lnTo>
                  <a:lnTo>
                    <a:pt x="4400" y="10498"/>
                  </a:lnTo>
                  <a:lnTo>
                    <a:pt x="4400" y="10477"/>
                  </a:lnTo>
                  <a:lnTo>
                    <a:pt x="4400" y="10458"/>
                  </a:lnTo>
                  <a:lnTo>
                    <a:pt x="4400" y="10439"/>
                  </a:lnTo>
                  <a:lnTo>
                    <a:pt x="4400" y="10376"/>
                  </a:lnTo>
                  <a:lnTo>
                    <a:pt x="4405" y="10369"/>
                  </a:lnTo>
                  <a:lnTo>
                    <a:pt x="4410" y="10359"/>
                  </a:lnTo>
                  <a:lnTo>
                    <a:pt x="4416" y="10346"/>
                  </a:lnTo>
                  <a:lnTo>
                    <a:pt x="4423" y="10332"/>
                  </a:lnTo>
                  <a:lnTo>
                    <a:pt x="4431" y="10315"/>
                  </a:lnTo>
                  <a:lnTo>
                    <a:pt x="4441" y="10295"/>
                  </a:lnTo>
                  <a:lnTo>
                    <a:pt x="4451" y="10274"/>
                  </a:lnTo>
                  <a:lnTo>
                    <a:pt x="4462" y="10251"/>
                  </a:lnTo>
                  <a:lnTo>
                    <a:pt x="4474" y="10227"/>
                  </a:lnTo>
                  <a:lnTo>
                    <a:pt x="4487" y="10200"/>
                  </a:lnTo>
                  <a:lnTo>
                    <a:pt x="4500" y="10173"/>
                  </a:lnTo>
                  <a:lnTo>
                    <a:pt x="4513" y="10146"/>
                  </a:lnTo>
                  <a:lnTo>
                    <a:pt x="4540" y="10087"/>
                  </a:lnTo>
                  <a:lnTo>
                    <a:pt x="4568" y="10026"/>
                  </a:lnTo>
                  <a:lnTo>
                    <a:pt x="4596" y="9964"/>
                  </a:lnTo>
                  <a:lnTo>
                    <a:pt x="4621" y="9904"/>
                  </a:lnTo>
                  <a:lnTo>
                    <a:pt x="4646" y="9845"/>
                  </a:lnTo>
                  <a:lnTo>
                    <a:pt x="4658" y="9817"/>
                  </a:lnTo>
                  <a:lnTo>
                    <a:pt x="4668" y="9789"/>
                  </a:lnTo>
                  <a:lnTo>
                    <a:pt x="4677" y="9763"/>
                  </a:lnTo>
                  <a:lnTo>
                    <a:pt x="4686" y="9739"/>
                  </a:lnTo>
                  <a:lnTo>
                    <a:pt x="4694" y="9716"/>
                  </a:lnTo>
                  <a:lnTo>
                    <a:pt x="4700" y="9694"/>
                  </a:lnTo>
                  <a:lnTo>
                    <a:pt x="4705" y="9675"/>
                  </a:lnTo>
                  <a:lnTo>
                    <a:pt x="4709" y="9657"/>
                  </a:lnTo>
                  <a:lnTo>
                    <a:pt x="4711" y="9642"/>
                  </a:lnTo>
                  <a:lnTo>
                    <a:pt x="4712" y="9628"/>
                  </a:lnTo>
                  <a:lnTo>
                    <a:pt x="4713" y="9604"/>
                  </a:lnTo>
                  <a:lnTo>
                    <a:pt x="4717" y="9576"/>
                  </a:lnTo>
                  <a:lnTo>
                    <a:pt x="4722" y="9546"/>
                  </a:lnTo>
                  <a:lnTo>
                    <a:pt x="4728" y="9512"/>
                  </a:lnTo>
                  <a:lnTo>
                    <a:pt x="4734" y="9476"/>
                  </a:lnTo>
                  <a:lnTo>
                    <a:pt x="4739" y="9436"/>
                  </a:lnTo>
                  <a:lnTo>
                    <a:pt x="4742" y="9394"/>
                  </a:lnTo>
                  <a:lnTo>
                    <a:pt x="4743" y="9348"/>
                  </a:lnTo>
                  <a:lnTo>
                    <a:pt x="4779" y="9366"/>
                  </a:lnTo>
                  <a:lnTo>
                    <a:pt x="4816" y="9382"/>
                  </a:lnTo>
                  <a:lnTo>
                    <a:pt x="4855" y="9398"/>
                  </a:lnTo>
                  <a:lnTo>
                    <a:pt x="4894" y="9412"/>
                  </a:lnTo>
                  <a:lnTo>
                    <a:pt x="4935" y="9426"/>
                  </a:lnTo>
                  <a:lnTo>
                    <a:pt x="4976" y="9439"/>
                  </a:lnTo>
                  <a:lnTo>
                    <a:pt x="5020" y="9450"/>
                  </a:lnTo>
                  <a:lnTo>
                    <a:pt x="5063" y="9462"/>
                  </a:lnTo>
                  <a:lnTo>
                    <a:pt x="5107" y="9471"/>
                  </a:lnTo>
                  <a:lnTo>
                    <a:pt x="5152" y="9479"/>
                  </a:lnTo>
                  <a:lnTo>
                    <a:pt x="5197" y="9486"/>
                  </a:lnTo>
                  <a:lnTo>
                    <a:pt x="5243" y="9493"/>
                  </a:lnTo>
                  <a:lnTo>
                    <a:pt x="5289" y="9498"/>
                  </a:lnTo>
                  <a:lnTo>
                    <a:pt x="5336" y="9502"/>
                  </a:lnTo>
                  <a:lnTo>
                    <a:pt x="5382" y="9504"/>
                  </a:lnTo>
                  <a:lnTo>
                    <a:pt x="5429" y="9504"/>
                  </a:lnTo>
                  <a:lnTo>
                    <a:pt x="5406" y="9540"/>
                  </a:lnTo>
                  <a:lnTo>
                    <a:pt x="5382" y="9575"/>
                  </a:lnTo>
                  <a:lnTo>
                    <a:pt x="5361" y="9613"/>
                  </a:lnTo>
                  <a:lnTo>
                    <a:pt x="5340" y="9652"/>
                  </a:lnTo>
                  <a:lnTo>
                    <a:pt x="5320" y="9694"/>
                  </a:lnTo>
                  <a:lnTo>
                    <a:pt x="5311" y="9717"/>
                  </a:lnTo>
                  <a:lnTo>
                    <a:pt x="5302" y="9741"/>
                  </a:lnTo>
                  <a:lnTo>
                    <a:pt x="5293" y="9765"/>
                  </a:lnTo>
                  <a:lnTo>
                    <a:pt x="5286" y="9791"/>
                  </a:lnTo>
                  <a:lnTo>
                    <a:pt x="5279" y="9819"/>
                  </a:lnTo>
                  <a:lnTo>
                    <a:pt x="5273" y="9847"/>
                  </a:lnTo>
                  <a:lnTo>
                    <a:pt x="5269" y="9894"/>
                  </a:lnTo>
                  <a:lnTo>
                    <a:pt x="5268" y="9942"/>
                  </a:lnTo>
                  <a:lnTo>
                    <a:pt x="5270" y="9991"/>
                  </a:lnTo>
                  <a:lnTo>
                    <a:pt x="5274" y="10041"/>
                  </a:lnTo>
                  <a:lnTo>
                    <a:pt x="5282" y="10091"/>
                  </a:lnTo>
                  <a:lnTo>
                    <a:pt x="5294" y="10142"/>
                  </a:lnTo>
                  <a:lnTo>
                    <a:pt x="5309" y="10195"/>
                  </a:lnTo>
                  <a:lnTo>
                    <a:pt x="5327" y="10249"/>
                  </a:lnTo>
                  <a:lnTo>
                    <a:pt x="5350" y="10303"/>
                  </a:lnTo>
                  <a:lnTo>
                    <a:pt x="5376" y="10359"/>
                  </a:lnTo>
                  <a:lnTo>
                    <a:pt x="5406" y="10415"/>
                  </a:lnTo>
                  <a:lnTo>
                    <a:pt x="5440" y="10473"/>
                  </a:lnTo>
                  <a:lnTo>
                    <a:pt x="5477" y="10533"/>
                  </a:lnTo>
                  <a:lnTo>
                    <a:pt x="5498" y="10564"/>
                  </a:lnTo>
                  <a:lnTo>
                    <a:pt x="5519" y="10594"/>
                  </a:lnTo>
                  <a:lnTo>
                    <a:pt x="5542" y="10625"/>
                  </a:lnTo>
                  <a:lnTo>
                    <a:pt x="5565" y="10656"/>
                  </a:lnTo>
                  <a:lnTo>
                    <a:pt x="5590" y="10687"/>
                  </a:lnTo>
                  <a:lnTo>
                    <a:pt x="5616" y="10719"/>
                  </a:lnTo>
                  <a:lnTo>
                    <a:pt x="5651" y="10763"/>
                  </a:lnTo>
                  <a:lnTo>
                    <a:pt x="5685" y="10805"/>
                  </a:lnTo>
                  <a:lnTo>
                    <a:pt x="5718" y="10846"/>
                  </a:lnTo>
                  <a:lnTo>
                    <a:pt x="5751" y="10886"/>
                  </a:lnTo>
                  <a:lnTo>
                    <a:pt x="5783" y="10924"/>
                  </a:lnTo>
                  <a:lnTo>
                    <a:pt x="5815" y="10962"/>
                  </a:lnTo>
                  <a:lnTo>
                    <a:pt x="5846" y="10998"/>
                  </a:lnTo>
                  <a:lnTo>
                    <a:pt x="5877" y="11033"/>
                  </a:lnTo>
                  <a:lnTo>
                    <a:pt x="5907" y="11067"/>
                  </a:lnTo>
                  <a:lnTo>
                    <a:pt x="5937" y="11100"/>
                  </a:lnTo>
                  <a:lnTo>
                    <a:pt x="5966" y="11131"/>
                  </a:lnTo>
                  <a:lnTo>
                    <a:pt x="5995" y="11162"/>
                  </a:lnTo>
                  <a:lnTo>
                    <a:pt x="6024" y="11190"/>
                  </a:lnTo>
                  <a:lnTo>
                    <a:pt x="6053" y="11218"/>
                  </a:lnTo>
                  <a:lnTo>
                    <a:pt x="6082" y="11244"/>
                  </a:lnTo>
                  <a:lnTo>
                    <a:pt x="6111" y="11269"/>
                  </a:lnTo>
                  <a:lnTo>
                    <a:pt x="6139" y="11292"/>
                  </a:lnTo>
                  <a:lnTo>
                    <a:pt x="6168" y="11315"/>
                  </a:lnTo>
                  <a:lnTo>
                    <a:pt x="6196" y="11335"/>
                  </a:lnTo>
                  <a:lnTo>
                    <a:pt x="6225" y="11354"/>
                  </a:lnTo>
                  <a:lnTo>
                    <a:pt x="6252" y="11372"/>
                  </a:lnTo>
                  <a:lnTo>
                    <a:pt x="6281" y="11388"/>
                  </a:lnTo>
                  <a:lnTo>
                    <a:pt x="6310" y="11403"/>
                  </a:lnTo>
                  <a:lnTo>
                    <a:pt x="6339" y="11417"/>
                  </a:lnTo>
                  <a:lnTo>
                    <a:pt x="6368" y="11428"/>
                  </a:lnTo>
                  <a:lnTo>
                    <a:pt x="6398" y="11438"/>
                  </a:lnTo>
                  <a:lnTo>
                    <a:pt x="6427" y="11448"/>
                  </a:lnTo>
                  <a:lnTo>
                    <a:pt x="6458" y="11455"/>
                  </a:lnTo>
                  <a:lnTo>
                    <a:pt x="6488" y="11460"/>
                  </a:lnTo>
                  <a:lnTo>
                    <a:pt x="6519" y="11464"/>
                  </a:lnTo>
                  <a:lnTo>
                    <a:pt x="6550" y="11466"/>
                  </a:lnTo>
                  <a:lnTo>
                    <a:pt x="6582" y="11467"/>
                  </a:lnTo>
                  <a:lnTo>
                    <a:pt x="6628" y="11466"/>
                  </a:lnTo>
                  <a:lnTo>
                    <a:pt x="6674" y="11460"/>
                  </a:lnTo>
                  <a:lnTo>
                    <a:pt x="6719" y="11452"/>
                  </a:lnTo>
                  <a:lnTo>
                    <a:pt x="6763" y="11440"/>
                  </a:lnTo>
                  <a:lnTo>
                    <a:pt x="6807" y="11427"/>
                  </a:lnTo>
                  <a:lnTo>
                    <a:pt x="6849" y="11410"/>
                  </a:lnTo>
                  <a:lnTo>
                    <a:pt x="6891" y="11391"/>
                  </a:lnTo>
                  <a:lnTo>
                    <a:pt x="6933" y="11370"/>
                  </a:lnTo>
                  <a:lnTo>
                    <a:pt x="6973" y="11348"/>
                  </a:lnTo>
                  <a:lnTo>
                    <a:pt x="7013" y="11323"/>
                  </a:lnTo>
                  <a:lnTo>
                    <a:pt x="7052" y="11297"/>
                  </a:lnTo>
                  <a:lnTo>
                    <a:pt x="7091" y="11270"/>
                  </a:lnTo>
                  <a:lnTo>
                    <a:pt x="7165" y="11214"/>
                  </a:lnTo>
                  <a:lnTo>
                    <a:pt x="7236" y="11156"/>
                  </a:lnTo>
                  <a:lnTo>
                    <a:pt x="7271" y="11131"/>
                  </a:lnTo>
                  <a:lnTo>
                    <a:pt x="7306" y="11105"/>
                  </a:lnTo>
                  <a:lnTo>
                    <a:pt x="7342" y="11076"/>
                  </a:lnTo>
                  <a:lnTo>
                    <a:pt x="7377" y="11047"/>
                  </a:lnTo>
                  <a:lnTo>
                    <a:pt x="7412" y="11018"/>
                  </a:lnTo>
                  <a:lnTo>
                    <a:pt x="7447" y="10989"/>
                  </a:lnTo>
                  <a:lnTo>
                    <a:pt x="7482" y="10962"/>
                  </a:lnTo>
                  <a:lnTo>
                    <a:pt x="7517" y="10938"/>
                  </a:lnTo>
                  <a:lnTo>
                    <a:pt x="7658" y="10820"/>
                  </a:lnTo>
                  <a:lnTo>
                    <a:pt x="7802" y="10703"/>
                  </a:lnTo>
                  <a:lnTo>
                    <a:pt x="7944" y="10583"/>
                  </a:lnTo>
                  <a:lnTo>
                    <a:pt x="8086" y="10462"/>
                  </a:lnTo>
                  <a:lnTo>
                    <a:pt x="8156" y="10401"/>
                  </a:lnTo>
                  <a:lnTo>
                    <a:pt x="8224" y="10338"/>
                  </a:lnTo>
                  <a:lnTo>
                    <a:pt x="8292" y="10274"/>
                  </a:lnTo>
                  <a:lnTo>
                    <a:pt x="8358" y="10210"/>
                  </a:lnTo>
                  <a:lnTo>
                    <a:pt x="8423" y="10145"/>
                  </a:lnTo>
                  <a:lnTo>
                    <a:pt x="8487" y="10078"/>
                  </a:lnTo>
                  <a:lnTo>
                    <a:pt x="8548" y="10010"/>
                  </a:lnTo>
                  <a:lnTo>
                    <a:pt x="8608" y="9941"/>
                  </a:lnTo>
                  <a:lnTo>
                    <a:pt x="8623" y="9921"/>
                  </a:lnTo>
                  <a:lnTo>
                    <a:pt x="8638" y="9900"/>
                  </a:lnTo>
                  <a:lnTo>
                    <a:pt x="8653" y="9878"/>
                  </a:lnTo>
                  <a:lnTo>
                    <a:pt x="8668" y="9855"/>
                  </a:lnTo>
                  <a:lnTo>
                    <a:pt x="8685" y="9831"/>
                  </a:lnTo>
                  <a:lnTo>
                    <a:pt x="8700" y="9807"/>
                  </a:lnTo>
                  <a:lnTo>
                    <a:pt x="8733" y="9754"/>
                  </a:lnTo>
                  <a:lnTo>
                    <a:pt x="8766" y="9698"/>
                  </a:lnTo>
                  <a:lnTo>
                    <a:pt x="8799" y="9638"/>
                  </a:lnTo>
                  <a:lnTo>
                    <a:pt x="8834" y="9575"/>
                  </a:lnTo>
                  <a:lnTo>
                    <a:pt x="8868" y="9510"/>
                  </a:lnTo>
                  <a:lnTo>
                    <a:pt x="8903" y="9442"/>
                  </a:lnTo>
                  <a:lnTo>
                    <a:pt x="8939" y="9372"/>
                  </a:lnTo>
                  <a:lnTo>
                    <a:pt x="8975" y="9300"/>
                  </a:lnTo>
                  <a:lnTo>
                    <a:pt x="9010" y="9227"/>
                  </a:lnTo>
                  <a:lnTo>
                    <a:pt x="9045" y="9153"/>
                  </a:lnTo>
                  <a:lnTo>
                    <a:pt x="9080" y="9076"/>
                  </a:lnTo>
                  <a:lnTo>
                    <a:pt x="9149" y="8924"/>
                  </a:lnTo>
                  <a:lnTo>
                    <a:pt x="9217" y="8770"/>
                  </a:lnTo>
                  <a:lnTo>
                    <a:pt x="9250" y="8694"/>
                  </a:lnTo>
                  <a:lnTo>
                    <a:pt x="9282" y="8619"/>
                  </a:lnTo>
                  <a:lnTo>
                    <a:pt x="9313" y="8545"/>
                  </a:lnTo>
                  <a:lnTo>
                    <a:pt x="9343" y="8473"/>
                  </a:lnTo>
                  <a:lnTo>
                    <a:pt x="9373" y="8402"/>
                  </a:lnTo>
                  <a:lnTo>
                    <a:pt x="9401" y="8333"/>
                  </a:lnTo>
                  <a:lnTo>
                    <a:pt x="9428" y="8266"/>
                  </a:lnTo>
                  <a:lnTo>
                    <a:pt x="9454" y="8201"/>
                  </a:lnTo>
                  <a:lnTo>
                    <a:pt x="9477" y="8139"/>
                  </a:lnTo>
                  <a:lnTo>
                    <a:pt x="9500" y="8081"/>
                  </a:lnTo>
                  <a:lnTo>
                    <a:pt x="9522" y="8026"/>
                  </a:lnTo>
                  <a:lnTo>
                    <a:pt x="9540" y="7974"/>
                  </a:lnTo>
                  <a:lnTo>
                    <a:pt x="9550" y="7951"/>
                  </a:lnTo>
                  <a:lnTo>
                    <a:pt x="9558" y="7927"/>
                  </a:lnTo>
                  <a:lnTo>
                    <a:pt x="9566" y="7905"/>
                  </a:lnTo>
                  <a:lnTo>
                    <a:pt x="9573" y="7884"/>
                  </a:lnTo>
                  <a:lnTo>
                    <a:pt x="9644" y="7942"/>
                  </a:lnTo>
                  <a:lnTo>
                    <a:pt x="9714" y="7999"/>
                  </a:lnTo>
                  <a:lnTo>
                    <a:pt x="9784" y="8055"/>
                  </a:lnTo>
                  <a:lnTo>
                    <a:pt x="9819" y="8080"/>
                  </a:lnTo>
                  <a:lnTo>
                    <a:pt x="9854" y="8106"/>
                  </a:lnTo>
                  <a:lnTo>
                    <a:pt x="9889" y="8130"/>
                  </a:lnTo>
                  <a:lnTo>
                    <a:pt x="9924" y="8153"/>
                  </a:lnTo>
                  <a:lnTo>
                    <a:pt x="9960" y="8175"/>
                  </a:lnTo>
                  <a:lnTo>
                    <a:pt x="9995" y="8195"/>
                  </a:lnTo>
                  <a:lnTo>
                    <a:pt x="10030" y="8213"/>
                  </a:lnTo>
                  <a:lnTo>
                    <a:pt x="10065" y="8231"/>
                  </a:lnTo>
                  <a:lnTo>
                    <a:pt x="10100" y="8245"/>
                  </a:lnTo>
                  <a:lnTo>
                    <a:pt x="10135" y="8258"/>
                  </a:lnTo>
                  <a:lnTo>
                    <a:pt x="10205" y="8281"/>
                  </a:lnTo>
                  <a:lnTo>
                    <a:pt x="10274" y="8304"/>
                  </a:lnTo>
                  <a:lnTo>
                    <a:pt x="10344" y="8324"/>
                  </a:lnTo>
                  <a:lnTo>
                    <a:pt x="10412" y="8343"/>
                  </a:lnTo>
                  <a:lnTo>
                    <a:pt x="10478" y="8359"/>
                  </a:lnTo>
                  <a:lnTo>
                    <a:pt x="10511" y="8366"/>
                  </a:lnTo>
                  <a:lnTo>
                    <a:pt x="10543" y="8372"/>
                  </a:lnTo>
                  <a:lnTo>
                    <a:pt x="10574" y="8376"/>
                  </a:lnTo>
                  <a:lnTo>
                    <a:pt x="10605" y="8380"/>
                  </a:lnTo>
                  <a:lnTo>
                    <a:pt x="10636" y="8382"/>
                  </a:lnTo>
                  <a:lnTo>
                    <a:pt x="10665" y="8382"/>
                  </a:lnTo>
                  <a:lnTo>
                    <a:pt x="10706" y="8382"/>
                  </a:lnTo>
                  <a:lnTo>
                    <a:pt x="10745" y="8380"/>
                  </a:lnTo>
                  <a:lnTo>
                    <a:pt x="10785" y="8377"/>
                  </a:lnTo>
                  <a:lnTo>
                    <a:pt x="10825" y="8372"/>
                  </a:lnTo>
                  <a:lnTo>
                    <a:pt x="10863" y="8367"/>
                  </a:lnTo>
                  <a:lnTo>
                    <a:pt x="10901" y="8359"/>
                  </a:lnTo>
                  <a:lnTo>
                    <a:pt x="10938" y="8351"/>
                  </a:lnTo>
                  <a:lnTo>
                    <a:pt x="10975" y="8342"/>
                  </a:lnTo>
                  <a:lnTo>
                    <a:pt x="11011" y="8331"/>
                  </a:lnTo>
                  <a:lnTo>
                    <a:pt x="11048" y="8318"/>
                  </a:lnTo>
                  <a:lnTo>
                    <a:pt x="11083" y="8305"/>
                  </a:lnTo>
                  <a:lnTo>
                    <a:pt x="11118" y="8290"/>
                  </a:lnTo>
                  <a:lnTo>
                    <a:pt x="11152" y="8274"/>
                  </a:lnTo>
                  <a:lnTo>
                    <a:pt x="11186" y="8258"/>
                  </a:lnTo>
                  <a:lnTo>
                    <a:pt x="11220" y="8239"/>
                  </a:lnTo>
                  <a:lnTo>
                    <a:pt x="11253" y="8218"/>
                  </a:lnTo>
                  <a:lnTo>
                    <a:pt x="11286" y="8198"/>
                  </a:lnTo>
                  <a:lnTo>
                    <a:pt x="11318" y="8175"/>
                  </a:lnTo>
                  <a:lnTo>
                    <a:pt x="11349" y="8151"/>
                  </a:lnTo>
                  <a:lnTo>
                    <a:pt x="11381" y="8127"/>
                  </a:lnTo>
                  <a:lnTo>
                    <a:pt x="11412" y="8101"/>
                  </a:lnTo>
                  <a:lnTo>
                    <a:pt x="11442" y="8073"/>
                  </a:lnTo>
                  <a:lnTo>
                    <a:pt x="11472" y="8044"/>
                  </a:lnTo>
                  <a:lnTo>
                    <a:pt x="11502" y="8014"/>
                  </a:lnTo>
                  <a:lnTo>
                    <a:pt x="11531" y="7982"/>
                  </a:lnTo>
                  <a:lnTo>
                    <a:pt x="11560" y="7951"/>
                  </a:lnTo>
                  <a:lnTo>
                    <a:pt x="11587" y="7917"/>
                  </a:lnTo>
                  <a:lnTo>
                    <a:pt x="11616" y="7882"/>
                  </a:lnTo>
                  <a:lnTo>
                    <a:pt x="11643" y="7844"/>
                  </a:lnTo>
                  <a:lnTo>
                    <a:pt x="11671" y="7807"/>
                  </a:lnTo>
                  <a:lnTo>
                    <a:pt x="11698" y="7768"/>
                  </a:lnTo>
                  <a:lnTo>
                    <a:pt x="11724" y="7728"/>
                  </a:lnTo>
                  <a:lnTo>
                    <a:pt x="11746" y="7693"/>
                  </a:lnTo>
                  <a:lnTo>
                    <a:pt x="11768" y="7658"/>
                  </a:lnTo>
                  <a:lnTo>
                    <a:pt x="11788" y="7623"/>
                  </a:lnTo>
                  <a:lnTo>
                    <a:pt x="11806" y="7589"/>
                  </a:lnTo>
                  <a:lnTo>
                    <a:pt x="11824" y="7555"/>
                  </a:lnTo>
                  <a:lnTo>
                    <a:pt x="11839" y="7522"/>
                  </a:lnTo>
                  <a:lnTo>
                    <a:pt x="11855" y="7490"/>
                  </a:lnTo>
                  <a:lnTo>
                    <a:pt x="11868" y="7459"/>
                  </a:lnTo>
                  <a:lnTo>
                    <a:pt x="11881" y="7429"/>
                  </a:lnTo>
                  <a:lnTo>
                    <a:pt x="11893" y="7401"/>
                  </a:lnTo>
                  <a:lnTo>
                    <a:pt x="11903" y="7373"/>
                  </a:lnTo>
                  <a:lnTo>
                    <a:pt x="11913" y="7347"/>
                  </a:lnTo>
                  <a:lnTo>
                    <a:pt x="11921" y="7322"/>
                  </a:lnTo>
                  <a:lnTo>
                    <a:pt x="11929" y="7300"/>
                  </a:lnTo>
                  <a:lnTo>
                    <a:pt x="11936" y="7279"/>
                  </a:lnTo>
                  <a:lnTo>
                    <a:pt x="11943" y="7260"/>
                  </a:lnTo>
                  <a:lnTo>
                    <a:pt x="12038" y="7282"/>
                  </a:lnTo>
                  <a:lnTo>
                    <a:pt x="12135" y="7302"/>
                  </a:lnTo>
                  <a:lnTo>
                    <a:pt x="12235" y="7317"/>
                  </a:lnTo>
                  <a:lnTo>
                    <a:pt x="12336" y="7330"/>
                  </a:lnTo>
                  <a:lnTo>
                    <a:pt x="12439" y="7341"/>
                  </a:lnTo>
                  <a:lnTo>
                    <a:pt x="12543" y="7348"/>
                  </a:lnTo>
                  <a:lnTo>
                    <a:pt x="12648" y="7352"/>
                  </a:lnTo>
                  <a:lnTo>
                    <a:pt x="12753" y="7354"/>
                  </a:lnTo>
                  <a:lnTo>
                    <a:pt x="12846" y="7354"/>
                  </a:lnTo>
                  <a:lnTo>
                    <a:pt x="12899" y="7353"/>
                  </a:lnTo>
                  <a:lnTo>
                    <a:pt x="12951" y="7351"/>
                  </a:lnTo>
                  <a:lnTo>
                    <a:pt x="13004" y="7347"/>
                  </a:lnTo>
                  <a:lnTo>
                    <a:pt x="13056" y="7341"/>
                  </a:lnTo>
                  <a:lnTo>
                    <a:pt x="13109" y="7334"/>
                  </a:lnTo>
                  <a:lnTo>
                    <a:pt x="13161" y="7324"/>
                  </a:lnTo>
                  <a:lnTo>
                    <a:pt x="13213" y="7314"/>
                  </a:lnTo>
                  <a:lnTo>
                    <a:pt x="13265" y="7303"/>
                  </a:lnTo>
                  <a:lnTo>
                    <a:pt x="13318" y="7288"/>
                  </a:lnTo>
                  <a:lnTo>
                    <a:pt x="13369" y="7274"/>
                  </a:lnTo>
                  <a:lnTo>
                    <a:pt x="13421" y="7257"/>
                  </a:lnTo>
                  <a:lnTo>
                    <a:pt x="13472" y="7239"/>
                  </a:lnTo>
                  <a:lnTo>
                    <a:pt x="13524" y="7219"/>
                  </a:lnTo>
                  <a:lnTo>
                    <a:pt x="13575" y="7198"/>
                  </a:lnTo>
                  <a:lnTo>
                    <a:pt x="13625" y="7175"/>
                  </a:lnTo>
                  <a:lnTo>
                    <a:pt x="13676" y="7151"/>
                  </a:lnTo>
                  <a:lnTo>
                    <a:pt x="13726" y="7125"/>
                  </a:lnTo>
                  <a:lnTo>
                    <a:pt x="13776" y="7099"/>
                  </a:lnTo>
                  <a:lnTo>
                    <a:pt x="13826" y="7070"/>
                  </a:lnTo>
                  <a:lnTo>
                    <a:pt x="13875" y="7040"/>
                  </a:lnTo>
                  <a:lnTo>
                    <a:pt x="13925" y="7009"/>
                  </a:lnTo>
                  <a:lnTo>
                    <a:pt x="13973" y="6976"/>
                  </a:lnTo>
                  <a:lnTo>
                    <a:pt x="14022" y="6942"/>
                  </a:lnTo>
                  <a:lnTo>
                    <a:pt x="14069" y="6907"/>
                  </a:lnTo>
                  <a:lnTo>
                    <a:pt x="14117" y="6870"/>
                  </a:lnTo>
                  <a:lnTo>
                    <a:pt x="14164" y="6832"/>
                  </a:lnTo>
                  <a:lnTo>
                    <a:pt x="14211" y="6792"/>
                  </a:lnTo>
                  <a:lnTo>
                    <a:pt x="14256" y="6752"/>
                  </a:lnTo>
                  <a:lnTo>
                    <a:pt x="14302" y="6709"/>
                  </a:lnTo>
                  <a:lnTo>
                    <a:pt x="14347" y="6666"/>
                  </a:lnTo>
                  <a:lnTo>
                    <a:pt x="14392" y="6621"/>
                  </a:lnTo>
                  <a:lnTo>
                    <a:pt x="14436" y="6574"/>
                  </a:lnTo>
                  <a:lnTo>
                    <a:pt x="14502" y="6500"/>
                  </a:lnTo>
                  <a:lnTo>
                    <a:pt x="14566" y="6424"/>
                  </a:lnTo>
                  <a:lnTo>
                    <a:pt x="14629" y="6345"/>
                  </a:lnTo>
                  <a:lnTo>
                    <a:pt x="14689" y="6264"/>
                  </a:lnTo>
                  <a:lnTo>
                    <a:pt x="14746" y="6181"/>
                  </a:lnTo>
                  <a:lnTo>
                    <a:pt x="14802" y="6095"/>
                  </a:lnTo>
                  <a:lnTo>
                    <a:pt x="14856" y="6008"/>
                  </a:lnTo>
                  <a:lnTo>
                    <a:pt x="14907" y="5918"/>
                  </a:lnTo>
                  <a:lnTo>
                    <a:pt x="14957" y="5826"/>
                  </a:lnTo>
                  <a:lnTo>
                    <a:pt x="15004" y="5732"/>
                  </a:lnTo>
                  <a:lnTo>
                    <a:pt x="15050" y="5636"/>
                  </a:lnTo>
                  <a:lnTo>
                    <a:pt x="15092" y="5539"/>
                  </a:lnTo>
                  <a:lnTo>
                    <a:pt x="15133" y="5439"/>
                  </a:lnTo>
                  <a:lnTo>
                    <a:pt x="15172" y="5337"/>
                  </a:lnTo>
                  <a:lnTo>
                    <a:pt x="15208" y="5234"/>
                  </a:lnTo>
                  <a:lnTo>
                    <a:pt x="15242" y="5129"/>
                  </a:lnTo>
                  <a:lnTo>
                    <a:pt x="15274" y="5023"/>
                  </a:lnTo>
                  <a:lnTo>
                    <a:pt x="15303" y="4914"/>
                  </a:lnTo>
                  <a:lnTo>
                    <a:pt x="15331" y="4804"/>
                  </a:lnTo>
                  <a:lnTo>
                    <a:pt x="15355" y="4693"/>
                  </a:lnTo>
                  <a:lnTo>
                    <a:pt x="15377" y="4579"/>
                  </a:lnTo>
                  <a:lnTo>
                    <a:pt x="15398" y="4464"/>
                  </a:lnTo>
                  <a:lnTo>
                    <a:pt x="15415" y="4348"/>
                  </a:lnTo>
                  <a:lnTo>
                    <a:pt x="15431" y="4230"/>
                  </a:lnTo>
                  <a:lnTo>
                    <a:pt x="15443" y="4111"/>
                  </a:lnTo>
                  <a:lnTo>
                    <a:pt x="15454" y="3990"/>
                  </a:lnTo>
                  <a:lnTo>
                    <a:pt x="15462" y="3868"/>
                  </a:lnTo>
                  <a:lnTo>
                    <a:pt x="15467" y="3745"/>
                  </a:lnTo>
                  <a:lnTo>
                    <a:pt x="15470" y="3621"/>
                  </a:lnTo>
                  <a:lnTo>
                    <a:pt x="15471" y="3496"/>
                  </a:lnTo>
                  <a:lnTo>
                    <a:pt x="15469" y="3369"/>
                  </a:lnTo>
                  <a:lnTo>
                    <a:pt x="15464" y="3240"/>
                  </a:lnTo>
                  <a:lnTo>
                    <a:pt x="15460" y="3150"/>
                  </a:lnTo>
                  <a:lnTo>
                    <a:pt x="15455" y="3060"/>
                  </a:lnTo>
                  <a:lnTo>
                    <a:pt x="15448" y="2971"/>
                  </a:lnTo>
                  <a:lnTo>
                    <a:pt x="15441" y="2885"/>
                  </a:lnTo>
                  <a:lnTo>
                    <a:pt x="15435" y="2799"/>
                  </a:lnTo>
                  <a:lnTo>
                    <a:pt x="15427" y="2716"/>
                  </a:lnTo>
                  <a:lnTo>
                    <a:pt x="15418" y="2633"/>
                  </a:lnTo>
                  <a:lnTo>
                    <a:pt x="15409" y="2553"/>
                  </a:lnTo>
                  <a:lnTo>
                    <a:pt x="15400" y="2475"/>
                  </a:lnTo>
                  <a:lnTo>
                    <a:pt x="15390" y="2397"/>
                  </a:lnTo>
                  <a:lnTo>
                    <a:pt x="15379" y="2321"/>
                  </a:lnTo>
                  <a:lnTo>
                    <a:pt x="15369" y="2246"/>
                  </a:lnTo>
                  <a:lnTo>
                    <a:pt x="15356" y="2174"/>
                  </a:lnTo>
                  <a:lnTo>
                    <a:pt x="15345" y="2102"/>
                  </a:lnTo>
                  <a:lnTo>
                    <a:pt x="15332" y="2032"/>
                  </a:lnTo>
                  <a:lnTo>
                    <a:pt x="15319" y="1964"/>
                  </a:lnTo>
                  <a:lnTo>
                    <a:pt x="15306" y="1897"/>
                  </a:lnTo>
                  <a:lnTo>
                    <a:pt x="15291" y="1832"/>
                  </a:lnTo>
                  <a:lnTo>
                    <a:pt x="15277" y="1768"/>
                  </a:lnTo>
                  <a:lnTo>
                    <a:pt x="15261" y="1705"/>
                  </a:lnTo>
                  <a:lnTo>
                    <a:pt x="15247" y="1645"/>
                  </a:lnTo>
                  <a:lnTo>
                    <a:pt x="15231" y="1585"/>
                  </a:lnTo>
                  <a:lnTo>
                    <a:pt x="15214" y="1527"/>
                  </a:lnTo>
                  <a:lnTo>
                    <a:pt x="15197" y="1471"/>
                  </a:lnTo>
                  <a:lnTo>
                    <a:pt x="15181" y="1415"/>
                  </a:lnTo>
                  <a:lnTo>
                    <a:pt x="15163" y="1361"/>
                  </a:lnTo>
                  <a:lnTo>
                    <a:pt x="15146" y="1310"/>
                  </a:lnTo>
                  <a:lnTo>
                    <a:pt x="15127" y="1258"/>
                  </a:lnTo>
                  <a:lnTo>
                    <a:pt x="15109" y="1210"/>
                  </a:lnTo>
                  <a:lnTo>
                    <a:pt x="15090" y="1162"/>
                  </a:lnTo>
                  <a:lnTo>
                    <a:pt x="15071" y="1115"/>
                  </a:lnTo>
                  <a:lnTo>
                    <a:pt x="15051" y="1071"/>
                  </a:lnTo>
                  <a:lnTo>
                    <a:pt x="15031" y="1027"/>
                  </a:lnTo>
                  <a:lnTo>
                    <a:pt x="15011" y="985"/>
                  </a:lnTo>
                  <a:lnTo>
                    <a:pt x="14991" y="944"/>
                  </a:lnTo>
                  <a:lnTo>
                    <a:pt x="14969" y="905"/>
                  </a:lnTo>
                  <a:lnTo>
                    <a:pt x="14949" y="867"/>
                  </a:lnTo>
                  <a:lnTo>
                    <a:pt x="14927" y="831"/>
                  </a:lnTo>
                  <a:lnTo>
                    <a:pt x="14905" y="796"/>
                  </a:lnTo>
                  <a:lnTo>
                    <a:pt x="14884" y="763"/>
                  </a:lnTo>
                  <a:lnTo>
                    <a:pt x="14862" y="731"/>
                  </a:lnTo>
                  <a:lnTo>
                    <a:pt x="14839" y="700"/>
                  </a:lnTo>
                  <a:lnTo>
                    <a:pt x="14817" y="670"/>
                  </a:lnTo>
                  <a:lnTo>
                    <a:pt x="14794" y="642"/>
                  </a:lnTo>
                  <a:lnTo>
                    <a:pt x="14771" y="617"/>
                  </a:lnTo>
                  <a:lnTo>
                    <a:pt x="14748" y="591"/>
                  </a:lnTo>
                  <a:lnTo>
                    <a:pt x="14725" y="567"/>
                  </a:lnTo>
                  <a:lnTo>
                    <a:pt x="14702" y="546"/>
                  </a:lnTo>
                  <a:lnTo>
                    <a:pt x="14678" y="524"/>
                  </a:lnTo>
                  <a:lnTo>
                    <a:pt x="14654" y="504"/>
                  </a:lnTo>
                  <a:lnTo>
                    <a:pt x="14630" y="487"/>
                  </a:lnTo>
                  <a:lnTo>
                    <a:pt x="14606" y="469"/>
                  </a:lnTo>
                  <a:lnTo>
                    <a:pt x="14582" y="454"/>
                  </a:lnTo>
                  <a:lnTo>
                    <a:pt x="14557" y="440"/>
                  </a:lnTo>
                  <a:lnTo>
                    <a:pt x="14534" y="427"/>
                  </a:lnTo>
                  <a:lnTo>
                    <a:pt x="14509" y="416"/>
                  </a:lnTo>
                  <a:lnTo>
                    <a:pt x="14484" y="405"/>
                  </a:lnTo>
                  <a:lnTo>
                    <a:pt x="14459" y="397"/>
                  </a:lnTo>
                  <a:lnTo>
                    <a:pt x="14435" y="390"/>
                  </a:lnTo>
                  <a:lnTo>
                    <a:pt x="14410" y="384"/>
                  </a:lnTo>
                  <a:lnTo>
                    <a:pt x="14385" y="380"/>
                  </a:lnTo>
                  <a:lnTo>
                    <a:pt x="14360" y="376"/>
                  </a:lnTo>
                  <a:lnTo>
                    <a:pt x="14336" y="374"/>
                  </a:lnTo>
                  <a:lnTo>
                    <a:pt x="14311" y="374"/>
                  </a:lnTo>
                  <a:lnTo>
                    <a:pt x="14280" y="374"/>
                  </a:lnTo>
                  <a:lnTo>
                    <a:pt x="14251" y="377"/>
                  </a:lnTo>
                  <a:lnTo>
                    <a:pt x="14223" y="381"/>
                  </a:lnTo>
                  <a:lnTo>
                    <a:pt x="14170" y="393"/>
                  </a:lnTo>
                  <a:lnTo>
                    <a:pt x="14121" y="409"/>
                  </a:lnTo>
                  <a:lnTo>
                    <a:pt x="14074" y="428"/>
                  </a:lnTo>
                  <a:lnTo>
                    <a:pt x="14031" y="450"/>
                  </a:lnTo>
                  <a:lnTo>
                    <a:pt x="13990" y="473"/>
                  </a:lnTo>
                  <a:lnTo>
                    <a:pt x="13953" y="500"/>
                  </a:lnTo>
                  <a:lnTo>
                    <a:pt x="13917" y="529"/>
                  </a:lnTo>
                  <a:lnTo>
                    <a:pt x="13885" y="559"/>
                  </a:lnTo>
                  <a:lnTo>
                    <a:pt x="13855" y="590"/>
                  </a:lnTo>
                  <a:lnTo>
                    <a:pt x="13828" y="622"/>
                  </a:lnTo>
                  <a:lnTo>
                    <a:pt x="13802" y="654"/>
                  </a:lnTo>
                  <a:lnTo>
                    <a:pt x="13779" y="686"/>
                  </a:lnTo>
                  <a:lnTo>
                    <a:pt x="13757" y="718"/>
                  </a:lnTo>
                  <a:lnTo>
                    <a:pt x="13737" y="748"/>
                  </a:lnTo>
                  <a:lnTo>
                    <a:pt x="13719" y="778"/>
                  </a:lnTo>
                  <a:lnTo>
                    <a:pt x="13706" y="803"/>
                  </a:lnTo>
                  <a:lnTo>
                    <a:pt x="13690" y="829"/>
                  </a:lnTo>
                  <a:lnTo>
                    <a:pt x="13674" y="857"/>
                  </a:lnTo>
                  <a:lnTo>
                    <a:pt x="13656" y="883"/>
                  </a:lnTo>
                  <a:lnTo>
                    <a:pt x="13639" y="909"/>
                  </a:lnTo>
                  <a:lnTo>
                    <a:pt x="13622" y="932"/>
                  </a:lnTo>
                  <a:lnTo>
                    <a:pt x="13615" y="942"/>
                  </a:lnTo>
                  <a:lnTo>
                    <a:pt x="13607" y="951"/>
                  </a:lnTo>
                  <a:lnTo>
                    <a:pt x="13600" y="959"/>
                  </a:lnTo>
                  <a:lnTo>
                    <a:pt x="13594" y="966"/>
                  </a:lnTo>
                  <a:lnTo>
                    <a:pt x="13559" y="987"/>
                  </a:lnTo>
                  <a:lnTo>
                    <a:pt x="13524" y="1007"/>
                  </a:lnTo>
                  <a:lnTo>
                    <a:pt x="13489" y="1025"/>
                  </a:lnTo>
                  <a:lnTo>
                    <a:pt x="13454" y="1040"/>
                  </a:lnTo>
                  <a:lnTo>
                    <a:pt x="13419" y="1053"/>
                  </a:lnTo>
                  <a:lnTo>
                    <a:pt x="13384" y="1067"/>
                  </a:lnTo>
                  <a:lnTo>
                    <a:pt x="13314" y="1090"/>
                  </a:lnTo>
                  <a:lnTo>
                    <a:pt x="13266" y="1112"/>
                  </a:lnTo>
                  <a:lnTo>
                    <a:pt x="13214" y="1134"/>
                  </a:lnTo>
                  <a:lnTo>
                    <a:pt x="13162" y="1157"/>
                  </a:lnTo>
                  <a:lnTo>
                    <a:pt x="13135" y="1170"/>
                  </a:lnTo>
                  <a:lnTo>
                    <a:pt x="13107" y="1183"/>
                  </a:lnTo>
                  <a:lnTo>
                    <a:pt x="13079" y="1199"/>
                  </a:lnTo>
                  <a:lnTo>
                    <a:pt x="13051" y="1216"/>
                  </a:lnTo>
                  <a:lnTo>
                    <a:pt x="13022" y="1235"/>
                  </a:lnTo>
                  <a:lnTo>
                    <a:pt x="12993" y="1256"/>
                  </a:lnTo>
                  <a:lnTo>
                    <a:pt x="12965" y="1280"/>
                  </a:lnTo>
                  <a:lnTo>
                    <a:pt x="12936" y="1307"/>
                  </a:lnTo>
                  <a:lnTo>
                    <a:pt x="12907" y="1337"/>
                  </a:lnTo>
                  <a:lnTo>
                    <a:pt x="12878" y="1371"/>
                  </a:lnTo>
                  <a:lnTo>
                    <a:pt x="12858" y="1391"/>
                  </a:lnTo>
                  <a:lnTo>
                    <a:pt x="12840" y="1412"/>
                  </a:lnTo>
                  <a:lnTo>
                    <a:pt x="12823" y="1433"/>
                  </a:lnTo>
                  <a:lnTo>
                    <a:pt x="12809" y="1455"/>
                  </a:lnTo>
                  <a:lnTo>
                    <a:pt x="12795" y="1477"/>
                  </a:lnTo>
                  <a:lnTo>
                    <a:pt x="12783" y="1499"/>
                  </a:lnTo>
                  <a:lnTo>
                    <a:pt x="12772" y="1522"/>
                  </a:lnTo>
                  <a:lnTo>
                    <a:pt x="12762" y="1545"/>
                  </a:lnTo>
                  <a:lnTo>
                    <a:pt x="12754" y="1568"/>
                  </a:lnTo>
                  <a:lnTo>
                    <a:pt x="12747" y="1591"/>
                  </a:lnTo>
                  <a:lnTo>
                    <a:pt x="12741" y="1615"/>
                  </a:lnTo>
                  <a:lnTo>
                    <a:pt x="12735" y="1638"/>
                  </a:lnTo>
                  <a:lnTo>
                    <a:pt x="12729" y="1688"/>
                  </a:lnTo>
                  <a:lnTo>
                    <a:pt x="12725" y="1736"/>
                  </a:lnTo>
                  <a:lnTo>
                    <a:pt x="12726" y="1787"/>
                  </a:lnTo>
                  <a:lnTo>
                    <a:pt x="12728" y="1837"/>
                  </a:lnTo>
                  <a:lnTo>
                    <a:pt x="12734" y="1889"/>
                  </a:lnTo>
                  <a:lnTo>
                    <a:pt x="12742" y="1940"/>
                  </a:lnTo>
                  <a:lnTo>
                    <a:pt x="12751" y="1992"/>
                  </a:lnTo>
                  <a:lnTo>
                    <a:pt x="12761" y="2044"/>
                  </a:lnTo>
                  <a:lnTo>
                    <a:pt x="12784" y="2149"/>
                  </a:lnTo>
                  <a:lnTo>
                    <a:pt x="12795" y="2203"/>
                  </a:lnTo>
                  <a:lnTo>
                    <a:pt x="12809" y="2260"/>
                  </a:lnTo>
                  <a:lnTo>
                    <a:pt x="12821" y="2318"/>
                  </a:lnTo>
                  <a:lnTo>
                    <a:pt x="12835" y="2379"/>
                  </a:lnTo>
                  <a:lnTo>
                    <a:pt x="12847" y="2444"/>
                  </a:lnTo>
                  <a:lnTo>
                    <a:pt x="12859" y="2511"/>
                  </a:lnTo>
                  <a:lnTo>
                    <a:pt x="12871" y="2582"/>
                  </a:lnTo>
                  <a:lnTo>
                    <a:pt x="12881" y="2656"/>
                  </a:lnTo>
                  <a:lnTo>
                    <a:pt x="12891" y="2733"/>
                  </a:lnTo>
                  <a:lnTo>
                    <a:pt x="12900" y="2815"/>
                  </a:lnTo>
                  <a:lnTo>
                    <a:pt x="12903" y="2858"/>
                  </a:lnTo>
                  <a:lnTo>
                    <a:pt x="12906" y="2901"/>
                  </a:lnTo>
                  <a:lnTo>
                    <a:pt x="12909" y="2946"/>
                  </a:lnTo>
                  <a:lnTo>
                    <a:pt x="12911" y="2991"/>
                  </a:lnTo>
                  <a:lnTo>
                    <a:pt x="12913" y="3037"/>
                  </a:lnTo>
                  <a:lnTo>
                    <a:pt x="12914" y="3085"/>
                  </a:lnTo>
                  <a:lnTo>
                    <a:pt x="12915" y="3134"/>
                  </a:lnTo>
                  <a:lnTo>
                    <a:pt x="12915" y="3184"/>
                  </a:lnTo>
                  <a:lnTo>
                    <a:pt x="12914" y="3235"/>
                  </a:lnTo>
                  <a:lnTo>
                    <a:pt x="12913" y="3288"/>
                  </a:lnTo>
                  <a:lnTo>
                    <a:pt x="12911" y="3341"/>
                  </a:lnTo>
                  <a:lnTo>
                    <a:pt x="12909" y="3396"/>
                  </a:lnTo>
                  <a:lnTo>
                    <a:pt x="12901" y="3396"/>
                  </a:lnTo>
                  <a:lnTo>
                    <a:pt x="12890" y="3396"/>
                  </a:lnTo>
                  <a:lnTo>
                    <a:pt x="12869" y="3392"/>
                  </a:lnTo>
                  <a:lnTo>
                    <a:pt x="12843" y="3384"/>
                  </a:lnTo>
                  <a:lnTo>
                    <a:pt x="12815" y="3375"/>
                  </a:lnTo>
                  <a:lnTo>
                    <a:pt x="12785" y="3362"/>
                  </a:lnTo>
                  <a:lnTo>
                    <a:pt x="12754" y="3345"/>
                  </a:lnTo>
                  <a:lnTo>
                    <a:pt x="12722" y="3326"/>
                  </a:lnTo>
                  <a:lnTo>
                    <a:pt x="12690" y="3303"/>
                  </a:lnTo>
                  <a:lnTo>
                    <a:pt x="12690" y="3302"/>
                  </a:lnTo>
                  <a:lnTo>
                    <a:pt x="12688" y="3300"/>
                  </a:lnTo>
                  <a:lnTo>
                    <a:pt x="12685" y="3296"/>
                  </a:lnTo>
                  <a:lnTo>
                    <a:pt x="12681" y="3291"/>
                  </a:lnTo>
                  <a:lnTo>
                    <a:pt x="12676" y="3284"/>
                  </a:lnTo>
                  <a:lnTo>
                    <a:pt x="12669" y="3276"/>
                  </a:lnTo>
                  <a:lnTo>
                    <a:pt x="12662" y="3268"/>
                  </a:lnTo>
                  <a:lnTo>
                    <a:pt x="12654" y="3258"/>
                  </a:lnTo>
                  <a:lnTo>
                    <a:pt x="12636" y="3236"/>
                  </a:lnTo>
                  <a:lnTo>
                    <a:pt x="12615" y="3210"/>
                  </a:lnTo>
                  <a:lnTo>
                    <a:pt x="12591" y="3184"/>
                  </a:lnTo>
                  <a:lnTo>
                    <a:pt x="12566" y="3155"/>
                  </a:lnTo>
                  <a:lnTo>
                    <a:pt x="12539" y="3125"/>
                  </a:lnTo>
                  <a:lnTo>
                    <a:pt x="12511" y="3096"/>
                  </a:lnTo>
                  <a:lnTo>
                    <a:pt x="12482" y="3067"/>
                  </a:lnTo>
                  <a:lnTo>
                    <a:pt x="12454" y="3039"/>
                  </a:lnTo>
                  <a:lnTo>
                    <a:pt x="12426" y="3015"/>
                  </a:lnTo>
                  <a:lnTo>
                    <a:pt x="12398" y="2992"/>
                  </a:lnTo>
                  <a:lnTo>
                    <a:pt x="12384" y="2983"/>
                  </a:lnTo>
                  <a:lnTo>
                    <a:pt x="12372" y="2973"/>
                  </a:lnTo>
                  <a:lnTo>
                    <a:pt x="12360" y="2966"/>
                  </a:lnTo>
                  <a:lnTo>
                    <a:pt x="12347" y="2960"/>
                  </a:lnTo>
                  <a:lnTo>
                    <a:pt x="12370" y="2947"/>
                  </a:lnTo>
                  <a:lnTo>
                    <a:pt x="12390" y="2931"/>
                  </a:lnTo>
                  <a:lnTo>
                    <a:pt x="12408" y="2914"/>
                  </a:lnTo>
                  <a:lnTo>
                    <a:pt x="12426" y="2893"/>
                  </a:lnTo>
                  <a:lnTo>
                    <a:pt x="12443" y="2872"/>
                  </a:lnTo>
                  <a:lnTo>
                    <a:pt x="12462" y="2850"/>
                  </a:lnTo>
                  <a:lnTo>
                    <a:pt x="12481" y="2827"/>
                  </a:lnTo>
                  <a:lnTo>
                    <a:pt x="12503" y="2803"/>
                  </a:lnTo>
                  <a:lnTo>
                    <a:pt x="12519" y="2762"/>
                  </a:lnTo>
                  <a:lnTo>
                    <a:pt x="12531" y="2721"/>
                  </a:lnTo>
                  <a:lnTo>
                    <a:pt x="12539" y="2678"/>
                  </a:lnTo>
                  <a:lnTo>
                    <a:pt x="12544" y="2634"/>
                  </a:lnTo>
                  <a:lnTo>
                    <a:pt x="12546" y="2590"/>
                  </a:lnTo>
                  <a:lnTo>
                    <a:pt x="12544" y="2545"/>
                  </a:lnTo>
                  <a:lnTo>
                    <a:pt x="12539" y="2500"/>
                  </a:lnTo>
                  <a:lnTo>
                    <a:pt x="12531" y="2453"/>
                  </a:lnTo>
                  <a:lnTo>
                    <a:pt x="12519" y="2406"/>
                  </a:lnTo>
                  <a:lnTo>
                    <a:pt x="12503" y="2358"/>
                  </a:lnTo>
                  <a:lnTo>
                    <a:pt x="12486" y="2310"/>
                  </a:lnTo>
                  <a:lnTo>
                    <a:pt x="12464" y="2261"/>
                  </a:lnTo>
                  <a:lnTo>
                    <a:pt x="12439" y="2210"/>
                  </a:lnTo>
                  <a:lnTo>
                    <a:pt x="12411" y="2160"/>
                  </a:lnTo>
                  <a:lnTo>
                    <a:pt x="12381" y="2108"/>
                  </a:lnTo>
                  <a:lnTo>
                    <a:pt x="12347" y="2056"/>
                  </a:lnTo>
                  <a:lnTo>
                    <a:pt x="12327" y="2030"/>
                  </a:lnTo>
                  <a:lnTo>
                    <a:pt x="12306" y="2006"/>
                  </a:lnTo>
                  <a:lnTo>
                    <a:pt x="12285" y="1982"/>
                  </a:lnTo>
                  <a:lnTo>
                    <a:pt x="12265" y="1961"/>
                  </a:lnTo>
                  <a:lnTo>
                    <a:pt x="12243" y="1939"/>
                  </a:lnTo>
                  <a:lnTo>
                    <a:pt x="12222" y="1920"/>
                  </a:lnTo>
                  <a:lnTo>
                    <a:pt x="12179" y="1882"/>
                  </a:lnTo>
                  <a:lnTo>
                    <a:pt x="12136" y="1848"/>
                  </a:lnTo>
                  <a:lnTo>
                    <a:pt x="12092" y="1816"/>
                  </a:lnTo>
                  <a:lnTo>
                    <a:pt x="12048" y="1786"/>
                  </a:lnTo>
                  <a:lnTo>
                    <a:pt x="12005" y="1758"/>
                  </a:lnTo>
                  <a:lnTo>
                    <a:pt x="11960" y="1730"/>
                  </a:lnTo>
                  <a:lnTo>
                    <a:pt x="11917" y="1703"/>
                  </a:lnTo>
                  <a:lnTo>
                    <a:pt x="11830" y="1650"/>
                  </a:lnTo>
                  <a:lnTo>
                    <a:pt x="11787" y="1622"/>
                  </a:lnTo>
                  <a:lnTo>
                    <a:pt x="11744" y="1592"/>
                  </a:lnTo>
                  <a:lnTo>
                    <a:pt x="11703" y="1561"/>
                  </a:lnTo>
                  <a:lnTo>
                    <a:pt x="11662" y="1526"/>
                  </a:lnTo>
                  <a:lnTo>
                    <a:pt x="11628" y="1498"/>
                  </a:lnTo>
                  <a:lnTo>
                    <a:pt x="11594" y="1470"/>
                  </a:lnTo>
                  <a:lnTo>
                    <a:pt x="11577" y="1454"/>
                  </a:lnTo>
                  <a:lnTo>
                    <a:pt x="11562" y="1438"/>
                  </a:lnTo>
                  <a:lnTo>
                    <a:pt x="11548" y="1421"/>
                  </a:lnTo>
                  <a:lnTo>
                    <a:pt x="11537" y="1402"/>
                  </a:lnTo>
                  <a:lnTo>
                    <a:pt x="11510" y="1365"/>
                  </a:lnTo>
                  <a:lnTo>
                    <a:pt x="11479" y="1325"/>
                  </a:lnTo>
                  <a:lnTo>
                    <a:pt x="11447" y="1282"/>
                  </a:lnTo>
                  <a:lnTo>
                    <a:pt x="11412" y="1237"/>
                  </a:lnTo>
                  <a:lnTo>
                    <a:pt x="11374" y="1189"/>
                  </a:lnTo>
                  <a:lnTo>
                    <a:pt x="11334" y="1139"/>
                  </a:lnTo>
                  <a:lnTo>
                    <a:pt x="11290" y="1087"/>
                  </a:lnTo>
                  <a:lnTo>
                    <a:pt x="11245" y="1034"/>
                  </a:lnTo>
                  <a:lnTo>
                    <a:pt x="11196" y="979"/>
                  </a:lnTo>
                  <a:lnTo>
                    <a:pt x="11146" y="924"/>
                  </a:lnTo>
                  <a:lnTo>
                    <a:pt x="11092" y="867"/>
                  </a:lnTo>
                  <a:lnTo>
                    <a:pt x="11036" y="810"/>
                  </a:lnTo>
                  <a:lnTo>
                    <a:pt x="10977" y="754"/>
                  </a:lnTo>
                  <a:lnTo>
                    <a:pt x="10916" y="696"/>
                  </a:lnTo>
                  <a:lnTo>
                    <a:pt x="10852" y="639"/>
                  </a:lnTo>
                  <a:lnTo>
                    <a:pt x="10785" y="584"/>
                  </a:lnTo>
                  <a:lnTo>
                    <a:pt x="10716" y="529"/>
                  </a:lnTo>
                  <a:lnTo>
                    <a:pt x="10644" y="474"/>
                  </a:lnTo>
                  <a:lnTo>
                    <a:pt x="10570" y="423"/>
                  </a:lnTo>
                  <a:lnTo>
                    <a:pt x="10492" y="371"/>
                  </a:lnTo>
                  <a:lnTo>
                    <a:pt x="10413" y="323"/>
                  </a:lnTo>
                  <a:lnTo>
                    <a:pt x="10330" y="277"/>
                  </a:lnTo>
                  <a:lnTo>
                    <a:pt x="10244" y="233"/>
                  </a:lnTo>
                  <a:lnTo>
                    <a:pt x="10157" y="192"/>
                  </a:lnTo>
                  <a:lnTo>
                    <a:pt x="10066" y="154"/>
                  </a:lnTo>
                  <a:lnTo>
                    <a:pt x="9973" y="120"/>
                  </a:lnTo>
                  <a:lnTo>
                    <a:pt x="9877" y="89"/>
                  </a:lnTo>
                  <a:lnTo>
                    <a:pt x="9827" y="75"/>
                  </a:lnTo>
                  <a:lnTo>
                    <a:pt x="9778" y="62"/>
                  </a:lnTo>
                  <a:lnTo>
                    <a:pt x="9727" y="50"/>
                  </a:lnTo>
                  <a:lnTo>
                    <a:pt x="9677" y="40"/>
                  </a:lnTo>
                  <a:lnTo>
                    <a:pt x="9625" y="30"/>
                  </a:lnTo>
                  <a:lnTo>
                    <a:pt x="9572" y="21"/>
                  </a:lnTo>
                  <a:lnTo>
                    <a:pt x="9520" y="14"/>
                  </a:lnTo>
                  <a:lnTo>
                    <a:pt x="9465" y="8"/>
                  </a:lnTo>
                  <a:lnTo>
                    <a:pt x="9411" y="3"/>
                  </a:lnTo>
                  <a:lnTo>
                    <a:pt x="9356" y="0"/>
                  </a:lnTo>
                  <a:lnTo>
                    <a:pt x="9231" y="0"/>
                  </a:lnTo>
                  <a:lnTo>
                    <a:pt x="9231" y="0"/>
                  </a:lnTo>
                  <a:close/>
                </a:path>
              </a:pathLst>
            </a:custGeom>
            <a:grpFill/>
            <a:ln w="3175">
              <a:solidFill>
                <a:schemeClr val="tx2"/>
              </a:solidFill>
              <a:round/>
              <a:headEnd/>
              <a:tailEnd/>
            </a:ln>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274" name="Freeform 45"/>
            <p:cNvSpPr>
              <a:spLocks/>
            </p:cNvSpPr>
            <p:nvPr/>
          </p:nvSpPr>
          <p:spPr bwMode="auto">
            <a:xfrm>
              <a:off x="-1422419" y="-770563"/>
              <a:ext cx="415114" cy="424072"/>
            </a:xfrm>
            <a:custGeom>
              <a:avLst/>
              <a:gdLst>
                <a:gd name="T0" fmla="*/ 2086 w 2090"/>
                <a:gd name="T1" fmla="*/ 1 h 2119"/>
                <a:gd name="T2" fmla="*/ 2063 w 2090"/>
                <a:gd name="T3" fmla="*/ 8 h 2119"/>
                <a:gd name="T4" fmla="*/ 2023 w 2090"/>
                <a:gd name="T5" fmla="*/ 20 h 2119"/>
                <a:gd name="T6" fmla="*/ 1964 w 2090"/>
                <a:gd name="T7" fmla="*/ 35 h 2119"/>
                <a:gd name="T8" fmla="*/ 1887 w 2090"/>
                <a:gd name="T9" fmla="*/ 53 h 2119"/>
                <a:gd name="T10" fmla="*/ 1790 w 2090"/>
                <a:gd name="T11" fmla="*/ 73 h 2119"/>
                <a:gd name="T12" fmla="*/ 1673 w 2090"/>
                <a:gd name="T13" fmla="*/ 96 h 2119"/>
                <a:gd name="T14" fmla="*/ 1536 w 2090"/>
                <a:gd name="T15" fmla="*/ 119 h 2119"/>
                <a:gd name="T16" fmla="*/ 1298 w 2090"/>
                <a:gd name="T17" fmla="*/ 152 h 2119"/>
                <a:gd name="T18" fmla="*/ 1061 w 2090"/>
                <a:gd name="T19" fmla="*/ 171 h 2119"/>
                <a:gd name="T20" fmla="*/ 859 w 2090"/>
                <a:gd name="T21" fmla="*/ 192 h 2119"/>
                <a:gd name="T22" fmla="*/ 693 w 2090"/>
                <a:gd name="T23" fmla="*/ 233 h 2119"/>
                <a:gd name="T24" fmla="*/ 515 w 2090"/>
                <a:gd name="T25" fmla="*/ 347 h 2119"/>
                <a:gd name="T26" fmla="*/ 365 w 2090"/>
                <a:gd name="T27" fmla="*/ 513 h 2119"/>
                <a:gd name="T28" fmla="*/ 248 w 2090"/>
                <a:gd name="T29" fmla="*/ 723 h 2119"/>
                <a:gd name="T30" fmla="*/ 150 w 2090"/>
                <a:gd name="T31" fmla="*/ 986 h 2119"/>
                <a:gd name="T32" fmla="*/ 77 w 2090"/>
                <a:gd name="T33" fmla="*/ 1239 h 2119"/>
                <a:gd name="T34" fmla="*/ 19 w 2090"/>
                <a:gd name="T35" fmla="*/ 1600 h 2119"/>
                <a:gd name="T36" fmla="*/ 7 w 2090"/>
                <a:gd name="T37" fmla="*/ 1765 h 2119"/>
                <a:gd name="T38" fmla="*/ 1 w 2090"/>
                <a:gd name="T39" fmla="*/ 1907 h 2119"/>
                <a:gd name="T40" fmla="*/ 1 w 2090"/>
                <a:gd name="T41" fmla="*/ 2019 h 2119"/>
                <a:gd name="T42" fmla="*/ 2 w 2090"/>
                <a:gd name="T43" fmla="*/ 2093 h 2119"/>
                <a:gd name="T44" fmla="*/ 3 w 2090"/>
                <a:gd name="T45" fmla="*/ 2119 h 2119"/>
                <a:gd name="T46" fmla="*/ 5 w 2090"/>
                <a:gd name="T47" fmla="*/ 2110 h 2119"/>
                <a:gd name="T48" fmla="*/ 12 w 2090"/>
                <a:gd name="T49" fmla="*/ 2082 h 2119"/>
                <a:gd name="T50" fmla="*/ 40 w 2090"/>
                <a:gd name="T51" fmla="*/ 1983 h 2119"/>
                <a:gd name="T52" fmla="*/ 83 w 2090"/>
                <a:gd name="T53" fmla="*/ 1837 h 2119"/>
                <a:gd name="T54" fmla="*/ 139 w 2090"/>
                <a:gd name="T55" fmla="*/ 1659 h 2119"/>
                <a:gd name="T56" fmla="*/ 260 w 2090"/>
                <a:gd name="T57" fmla="*/ 1325 h 2119"/>
                <a:gd name="T58" fmla="*/ 337 w 2090"/>
                <a:gd name="T59" fmla="*/ 1145 h 2119"/>
                <a:gd name="T60" fmla="*/ 419 w 2090"/>
                <a:gd name="T61" fmla="*/ 997 h 2119"/>
                <a:gd name="T62" fmla="*/ 481 w 2090"/>
                <a:gd name="T63" fmla="*/ 901 h 2119"/>
                <a:gd name="T64" fmla="*/ 565 w 2090"/>
                <a:gd name="T65" fmla="*/ 784 h 2119"/>
                <a:gd name="T66" fmla="*/ 636 w 2090"/>
                <a:gd name="T67" fmla="*/ 701 h 2119"/>
                <a:gd name="T68" fmla="*/ 679 w 2090"/>
                <a:gd name="T69" fmla="*/ 662 h 2119"/>
                <a:gd name="T70" fmla="*/ 687 w 2090"/>
                <a:gd name="T71" fmla="*/ 656 h 2119"/>
                <a:gd name="T72" fmla="*/ 675 w 2090"/>
                <a:gd name="T73" fmla="*/ 694 h 2119"/>
                <a:gd name="T74" fmla="*/ 657 w 2090"/>
                <a:gd name="T75" fmla="*/ 770 h 2119"/>
                <a:gd name="T76" fmla="*/ 648 w 2090"/>
                <a:gd name="T77" fmla="*/ 863 h 2119"/>
                <a:gd name="T78" fmla="*/ 663 w 2090"/>
                <a:gd name="T79" fmla="*/ 987 h 2119"/>
                <a:gd name="T80" fmla="*/ 699 w 2090"/>
                <a:gd name="T81" fmla="*/ 1175 h 2119"/>
                <a:gd name="T82" fmla="*/ 741 w 2090"/>
                <a:gd name="T83" fmla="*/ 1322 h 2119"/>
                <a:gd name="T84" fmla="*/ 767 w 2090"/>
                <a:gd name="T85" fmla="*/ 1395 h 2119"/>
                <a:gd name="T86" fmla="*/ 778 w 2090"/>
                <a:gd name="T87" fmla="*/ 1424 h 2119"/>
                <a:gd name="T88" fmla="*/ 782 w 2090"/>
                <a:gd name="T89" fmla="*/ 1434 h 2119"/>
                <a:gd name="T90" fmla="*/ 783 w 2090"/>
                <a:gd name="T91" fmla="*/ 1407 h 2119"/>
                <a:gd name="T92" fmla="*/ 790 w 2090"/>
                <a:gd name="T93" fmla="*/ 1337 h 2119"/>
                <a:gd name="T94" fmla="*/ 803 w 2090"/>
                <a:gd name="T95" fmla="*/ 1231 h 2119"/>
                <a:gd name="T96" fmla="*/ 824 w 2090"/>
                <a:gd name="T97" fmla="*/ 1102 h 2119"/>
                <a:gd name="T98" fmla="*/ 900 w 2090"/>
                <a:gd name="T99" fmla="*/ 816 h 2119"/>
                <a:gd name="T100" fmla="*/ 974 w 2090"/>
                <a:gd name="T101" fmla="*/ 647 h 2119"/>
                <a:gd name="T102" fmla="*/ 1055 w 2090"/>
                <a:gd name="T103" fmla="*/ 533 h 2119"/>
                <a:gd name="T104" fmla="*/ 1165 w 2090"/>
                <a:gd name="T105" fmla="*/ 433 h 2119"/>
                <a:gd name="T106" fmla="*/ 1295 w 2090"/>
                <a:gd name="T107" fmla="*/ 351 h 2119"/>
                <a:gd name="T108" fmla="*/ 1560 w 2090"/>
                <a:gd name="T109" fmla="*/ 249 h 2119"/>
                <a:gd name="T110" fmla="*/ 1736 w 2090"/>
                <a:gd name="T111" fmla="*/ 184 h 2119"/>
                <a:gd name="T112" fmla="*/ 1907 w 2090"/>
                <a:gd name="T113" fmla="*/ 101 h 2119"/>
                <a:gd name="T114" fmla="*/ 2012 w 2090"/>
                <a:gd name="T115" fmla="*/ 45 h 2119"/>
                <a:gd name="T116" fmla="*/ 2060 w 2090"/>
                <a:gd name="T117" fmla="*/ 18 h 2119"/>
                <a:gd name="T118" fmla="*/ 2087 w 2090"/>
                <a:gd name="T119" fmla="*/ 2 h 2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090" h="2119">
                  <a:moveTo>
                    <a:pt x="2090" y="0"/>
                  </a:moveTo>
                  <a:lnTo>
                    <a:pt x="2090" y="0"/>
                  </a:lnTo>
                  <a:lnTo>
                    <a:pt x="2088" y="1"/>
                  </a:lnTo>
                  <a:lnTo>
                    <a:pt x="2086" y="1"/>
                  </a:lnTo>
                  <a:lnTo>
                    <a:pt x="2082" y="3"/>
                  </a:lnTo>
                  <a:lnTo>
                    <a:pt x="2077" y="4"/>
                  </a:lnTo>
                  <a:lnTo>
                    <a:pt x="2070" y="6"/>
                  </a:lnTo>
                  <a:lnTo>
                    <a:pt x="2063" y="8"/>
                  </a:lnTo>
                  <a:lnTo>
                    <a:pt x="2055" y="10"/>
                  </a:lnTo>
                  <a:lnTo>
                    <a:pt x="2046" y="13"/>
                  </a:lnTo>
                  <a:lnTo>
                    <a:pt x="2034" y="17"/>
                  </a:lnTo>
                  <a:lnTo>
                    <a:pt x="2023" y="20"/>
                  </a:lnTo>
                  <a:lnTo>
                    <a:pt x="2009" y="23"/>
                  </a:lnTo>
                  <a:lnTo>
                    <a:pt x="1996" y="27"/>
                  </a:lnTo>
                  <a:lnTo>
                    <a:pt x="1981" y="31"/>
                  </a:lnTo>
                  <a:lnTo>
                    <a:pt x="1964" y="35"/>
                  </a:lnTo>
                  <a:lnTo>
                    <a:pt x="1946" y="39"/>
                  </a:lnTo>
                  <a:lnTo>
                    <a:pt x="1928" y="43"/>
                  </a:lnTo>
                  <a:lnTo>
                    <a:pt x="1907" y="48"/>
                  </a:lnTo>
                  <a:lnTo>
                    <a:pt x="1887" y="53"/>
                  </a:lnTo>
                  <a:lnTo>
                    <a:pt x="1864" y="58"/>
                  </a:lnTo>
                  <a:lnTo>
                    <a:pt x="1840" y="63"/>
                  </a:lnTo>
                  <a:lnTo>
                    <a:pt x="1815" y="68"/>
                  </a:lnTo>
                  <a:lnTo>
                    <a:pt x="1790" y="73"/>
                  </a:lnTo>
                  <a:lnTo>
                    <a:pt x="1762" y="79"/>
                  </a:lnTo>
                  <a:lnTo>
                    <a:pt x="1733" y="85"/>
                  </a:lnTo>
                  <a:lnTo>
                    <a:pt x="1704" y="90"/>
                  </a:lnTo>
                  <a:lnTo>
                    <a:pt x="1673" y="96"/>
                  </a:lnTo>
                  <a:lnTo>
                    <a:pt x="1640" y="102"/>
                  </a:lnTo>
                  <a:lnTo>
                    <a:pt x="1607" y="107"/>
                  </a:lnTo>
                  <a:lnTo>
                    <a:pt x="1572" y="113"/>
                  </a:lnTo>
                  <a:lnTo>
                    <a:pt x="1536" y="119"/>
                  </a:lnTo>
                  <a:lnTo>
                    <a:pt x="1498" y="125"/>
                  </a:lnTo>
                  <a:lnTo>
                    <a:pt x="1429" y="135"/>
                  </a:lnTo>
                  <a:lnTo>
                    <a:pt x="1362" y="144"/>
                  </a:lnTo>
                  <a:lnTo>
                    <a:pt x="1298" y="152"/>
                  </a:lnTo>
                  <a:lnTo>
                    <a:pt x="1235" y="158"/>
                  </a:lnTo>
                  <a:lnTo>
                    <a:pt x="1175" y="163"/>
                  </a:lnTo>
                  <a:lnTo>
                    <a:pt x="1118" y="167"/>
                  </a:lnTo>
                  <a:lnTo>
                    <a:pt x="1061" y="171"/>
                  </a:lnTo>
                  <a:lnTo>
                    <a:pt x="1007" y="175"/>
                  </a:lnTo>
                  <a:lnTo>
                    <a:pt x="957" y="180"/>
                  </a:lnTo>
                  <a:lnTo>
                    <a:pt x="907" y="185"/>
                  </a:lnTo>
                  <a:lnTo>
                    <a:pt x="859" y="192"/>
                  </a:lnTo>
                  <a:lnTo>
                    <a:pt x="815" y="199"/>
                  </a:lnTo>
                  <a:lnTo>
                    <a:pt x="772" y="208"/>
                  </a:lnTo>
                  <a:lnTo>
                    <a:pt x="731" y="219"/>
                  </a:lnTo>
                  <a:lnTo>
                    <a:pt x="693" y="233"/>
                  </a:lnTo>
                  <a:lnTo>
                    <a:pt x="657" y="249"/>
                  </a:lnTo>
                  <a:lnTo>
                    <a:pt x="606" y="279"/>
                  </a:lnTo>
                  <a:lnTo>
                    <a:pt x="559" y="312"/>
                  </a:lnTo>
                  <a:lnTo>
                    <a:pt x="515" y="347"/>
                  </a:lnTo>
                  <a:lnTo>
                    <a:pt x="473" y="384"/>
                  </a:lnTo>
                  <a:lnTo>
                    <a:pt x="435" y="424"/>
                  </a:lnTo>
                  <a:lnTo>
                    <a:pt x="399" y="468"/>
                  </a:lnTo>
                  <a:lnTo>
                    <a:pt x="365" y="513"/>
                  </a:lnTo>
                  <a:lnTo>
                    <a:pt x="334" y="561"/>
                  </a:lnTo>
                  <a:lnTo>
                    <a:pt x="304" y="612"/>
                  </a:lnTo>
                  <a:lnTo>
                    <a:pt x="275" y="667"/>
                  </a:lnTo>
                  <a:lnTo>
                    <a:pt x="248" y="723"/>
                  </a:lnTo>
                  <a:lnTo>
                    <a:pt x="224" y="784"/>
                  </a:lnTo>
                  <a:lnTo>
                    <a:pt x="199" y="848"/>
                  </a:lnTo>
                  <a:lnTo>
                    <a:pt x="174" y="915"/>
                  </a:lnTo>
                  <a:lnTo>
                    <a:pt x="150" y="986"/>
                  </a:lnTo>
                  <a:lnTo>
                    <a:pt x="128" y="1060"/>
                  </a:lnTo>
                  <a:lnTo>
                    <a:pt x="113" y="1104"/>
                  </a:lnTo>
                  <a:lnTo>
                    <a:pt x="100" y="1149"/>
                  </a:lnTo>
                  <a:lnTo>
                    <a:pt x="77" y="1239"/>
                  </a:lnTo>
                  <a:lnTo>
                    <a:pt x="57" y="1331"/>
                  </a:lnTo>
                  <a:lnTo>
                    <a:pt x="42" y="1423"/>
                  </a:lnTo>
                  <a:lnTo>
                    <a:pt x="29" y="1512"/>
                  </a:lnTo>
                  <a:lnTo>
                    <a:pt x="19" y="1600"/>
                  </a:lnTo>
                  <a:lnTo>
                    <a:pt x="15" y="1643"/>
                  </a:lnTo>
                  <a:lnTo>
                    <a:pt x="12" y="1684"/>
                  </a:lnTo>
                  <a:lnTo>
                    <a:pt x="9" y="1725"/>
                  </a:lnTo>
                  <a:lnTo>
                    <a:pt x="7" y="1765"/>
                  </a:lnTo>
                  <a:lnTo>
                    <a:pt x="5" y="1803"/>
                  </a:lnTo>
                  <a:lnTo>
                    <a:pt x="3" y="1839"/>
                  </a:lnTo>
                  <a:lnTo>
                    <a:pt x="2" y="1874"/>
                  </a:lnTo>
                  <a:lnTo>
                    <a:pt x="1" y="1907"/>
                  </a:lnTo>
                  <a:lnTo>
                    <a:pt x="1" y="1939"/>
                  </a:lnTo>
                  <a:lnTo>
                    <a:pt x="0" y="1967"/>
                  </a:lnTo>
                  <a:lnTo>
                    <a:pt x="0" y="1994"/>
                  </a:lnTo>
                  <a:lnTo>
                    <a:pt x="1" y="2019"/>
                  </a:lnTo>
                  <a:lnTo>
                    <a:pt x="1" y="2042"/>
                  </a:lnTo>
                  <a:lnTo>
                    <a:pt x="1" y="2061"/>
                  </a:lnTo>
                  <a:lnTo>
                    <a:pt x="1" y="2079"/>
                  </a:lnTo>
                  <a:lnTo>
                    <a:pt x="2" y="2093"/>
                  </a:lnTo>
                  <a:lnTo>
                    <a:pt x="2" y="2104"/>
                  </a:lnTo>
                  <a:lnTo>
                    <a:pt x="3" y="2113"/>
                  </a:lnTo>
                  <a:lnTo>
                    <a:pt x="3" y="2117"/>
                  </a:lnTo>
                  <a:lnTo>
                    <a:pt x="3" y="2119"/>
                  </a:lnTo>
                  <a:lnTo>
                    <a:pt x="3" y="2119"/>
                  </a:lnTo>
                  <a:lnTo>
                    <a:pt x="4" y="2117"/>
                  </a:lnTo>
                  <a:lnTo>
                    <a:pt x="4" y="2114"/>
                  </a:lnTo>
                  <a:lnTo>
                    <a:pt x="5" y="2110"/>
                  </a:lnTo>
                  <a:lnTo>
                    <a:pt x="7" y="2104"/>
                  </a:lnTo>
                  <a:lnTo>
                    <a:pt x="8" y="2098"/>
                  </a:lnTo>
                  <a:lnTo>
                    <a:pt x="10" y="2091"/>
                  </a:lnTo>
                  <a:lnTo>
                    <a:pt x="12" y="2082"/>
                  </a:lnTo>
                  <a:lnTo>
                    <a:pt x="18" y="2062"/>
                  </a:lnTo>
                  <a:lnTo>
                    <a:pt x="24" y="2040"/>
                  </a:lnTo>
                  <a:lnTo>
                    <a:pt x="32" y="2013"/>
                  </a:lnTo>
                  <a:lnTo>
                    <a:pt x="40" y="1983"/>
                  </a:lnTo>
                  <a:lnTo>
                    <a:pt x="49" y="1950"/>
                  </a:lnTo>
                  <a:lnTo>
                    <a:pt x="59" y="1914"/>
                  </a:lnTo>
                  <a:lnTo>
                    <a:pt x="71" y="1877"/>
                  </a:lnTo>
                  <a:lnTo>
                    <a:pt x="83" y="1837"/>
                  </a:lnTo>
                  <a:lnTo>
                    <a:pt x="96" y="1794"/>
                  </a:lnTo>
                  <a:lnTo>
                    <a:pt x="110" y="1751"/>
                  </a:lnTo>
                  <a:lnTo>
                    <a:pt x="123" y="1706"/>
                  </a:lnTo>
                  <a:lnTo>
                    <a:pt x="139" y="1659"/>
                  </a:lnTo>
                  <a:lnTo>
                    <a:pt x="171" y="1565"/>
                  </a:lnTo>
                  <a:lnTo>
                    <a:pt x="205" y="1468"/>
                  </a:lnTo>
                  <a:lnTo>
                    <a:pt x="241" y="1372"/>
                  </a:lnTo>
                  <a:lnTo>
                    <a:pt x="260" y="1325"/>
                  </a:lnTo>
                  <a:lnTo>
                    <a:pt x="278" y="1277"/>
                  </a:lnTo>
                  <a:lnTo>
                    <a:pt x="298" y="1232"/>
                  </a:lnTo>
                  <a:lnTo>
                    <a:pt x="317" y="1189"/>
                  </a:lnTo>
                  <a:lnTo>
                    <a:pt x="337" y="1145"/>
                  </a:lnTo>
                  <a:lnTo>
                    <a:pt x="358" y="1105"/>
                  </a:lnTo>
                  <a:lnTo>
                    <a:pt x="377" y="1066"/>
                  </a:lnTo>
                  <a:lnTo>
                    <a:pt x="398" y="1030"/>
                  </a:lnTo>
                  <a:lnTo>
                    <a:pt x="419" y="997"/>
                  </a:lnTo>
                  <a:lnTo>
                    <a:pt x="438" y="966"/>
                  </a:lnTo>
                  <a:lnTo>
                    <a:pt x="453" y="944"/>
                  </a:lnTo>
                  <a:lnTo>
                    <a:pt x="467" y="922"/>
                  </a:lnTo>
                  <a:lnTo>
                    <a:pt x="481" y="901"/>
                  </a:lnTo>
                  <a:lnTo>
                    <a:pt x="494" y="881"/>
                  </a:lnTo>
                  <a:lnTo>
                    <a:pt x="520" y="845"/>
                  </a:lnTo>
                  <a:lnTo>
                    <a:pt x="544" y="813"/>
                  </a:lnTo>
                  <a:lnTo>
                    <a:pt x="565" y="784"/>
                  </a:lnTo>
                  <a:lnTo>
                    <a:pt x="586" y="758"/>
                  </a:lnTo>
                  <a:lnTo>
                    <a:pt x="604" y="736"/>
                  </a:lnTo>
                  <a:lnTo>
                    <a:pt x="622" y="717"/>
                  </a:lnTo>
                  <a:lnTo>
                    <a:pt x="636" y="701"/>
                  </a:lnTo>
                  <a:lnTo>
                    <a:pt x="650" y="687"/>
                  </a:lnTo>
                  <a:lnTo>
                    <a:pt x="661" y="677"/>
                  </a:lnTo>
                  <a:lnTo>
                    <a:pt x="671" y="669"/>
                  </a:lnTo>
                  <a:lnTo>
                    <a:pt x="679" y="662"/>
                  </a:lnTo>
                  <a:lnTo>
                    <a:pt x="684" y="657"/>
                  </a:lnTo>
                  <a:lnTo>
                    <a:pt x="687" y="655"/>
                  </a:lnTo>
                  <a:lnTo>
                    <a:pt x="688" y="654"/>
                  </a:lnTo>
                  <a:lnTo>
                    <a:pt x="687" y="656"/>
                  </a:lnTo>
                  <a:lnTo>
                    <a:pt x="685" y="661"/>
                  </a:lnTo>
                  <a:lnTo>
                    <a:pt x="683" y="670"/>
                  </a:lnTo>
                  <a:lnTo>
                    <a:pt x="679" y="681"/>
                  </a:lnTo>
                  <a:lnTo>
                    <a:pt x="675" y="694"/>
                  </a:lnTo>
                  <a:lnTo>
                    <a:pt x="670" y="711"/>
                  </a:lnTo>
                  <a:lnTo>
                    <a:pt x="665" y="728"/>
                  </a:lnTo>
                  <a:lnTo>
                    <a:pt x="661" y="748"/>
                  </a:lnTo>
                  <a:lnTo>
                    <a:pt x="657" y="770"/>
                  </a:lnTo>
                  <a:lnTo>
                    <a:pt x="653" y="791"/>
                  </a:lnTo>
                  <a:lnTo>
                    <a:pt x="650" y="815"/>
                  </a:lnTo>
                  <a:lnTo>
                    <a:pt x="649" y="839"/>
                  </a:lnTo>
                  <a:lnTo>
                    <a:pt x="648" y="863"/>
                  </a:lnTo>
                  <a:lnTo>
                    <a:pt x="649" y="887"/>
                  </a:lnTo>
                  <a:lnTo>
                    <a:pt x="652" y="912"/>
                  </a:lnTo>
                  <a:lnTo>
                    <a:pt x="657" y="935"/>
                  </a:lnTo>
                  <a:lnTo>
                    <a:pt x="663" y="987"/>
                  </a:lnTo>
                  <a:lnTo>
                    <a:pt x="672" y="1037"/>
                  </a:lnTo>
                  <a:lnTo>
                    <a:pt x="680" y="1085"/>
                  </a:lnTo>
                  <a:lnTo>
                    <a:pt x="689" y="1131"/>
                  </a:lnTo>
                  <a:lnTo>
                    <a:pt x="699" y="1175"/>
                  </a:lnTo>
                  <a:lnTo>
                    <a:pt x="710" y="1216"/>
                  </a:lnTo>
                  <a:lnTo>
                    <a:pt x="720" y="1255"/>
                  </a:lnTo>
                  <a:lnTo>
                    <a:pt x="731" y="1290"/>
                  </a:lnTo>
                  <a:lnTo>
                    <a:pt x="741" y="1322"/>
                  </a:lnTo>
                  <a:lnTo>
                    <a:pt x="750" y="1349"/>
                  </a:lnTo>
                  <a:lnTo>
                    <a:pt x="759" y="1374"/>
                  </a:lnTo>
                  <a:lnTo>
                    <a:pt x="762" y="1385"/>
                  </a:lnTo>
                  <a:lnTo>
                    <a:pt x="767" y="1395"/>
                  </a:lnTo>
                  <a:lnTo>
                    <a:pt x="770" y="1404"/>
                  </a:lnTo>
                  <a:lnTo>
                    <a:pt x="773" y="1411"/>
                  </a:lnTo>
                  <a:lnTo>
                    <a:pt x="776" y="1418"/>
                  </a:lnTo>
                  <a:lnTo>
                    <a:pt x="778" y="1424"/>
                  </a:lnTo>
                  <a:lnTo>
                    <a:pt x="779" y="1428"/>
                  </a:lnTo>
                  <a:lnTo>
                    <a:pt x="781" y="1431"/>
                  </a:lnTo>
                  <a:lnTo>
                    <a:pt x="781" y="1433"/>
                  </a:lnTo>
                  <a:lnTo>
                    <a:pt x="782" y="1434"/>
                  </a:lnTo>
                  <a:lnTo>
                    <a:pt x="782" y="1432"/>
                  </a:lnTo>
                  <a:lnTo>
                    <a:pt x="782" y="1427"/>
                  </a:lnTo>
                  <a:lnTo>
                    <a:pt x="783" y="1418"/>
                  </a:lnTo>
                  <a:lnTo>
                    <a:pt x="783" y="1407"/>
                  </a:lnTo>
                  <a:lnTo>
                    <a:pt x="784" y="1394"/>
                  </a:lnTo>
                  <a:lnTo>
                    <a:pt x="786" y="1377"/>
                  </a:lnTo>
                  <a:lnTo>
                    <a:pt x="788" y="1358"/>
                  </a:lnTo>
                  <a:lnTo>
                    <a:pt x="790" y="1337"/>
                  </a:lnTo>
                  <a:lnTo>
                    <a:pt x="792" y="1313"/>
                  </a:lnTo>
                  <a:lnTo>
                    <a:pt x="795" y="1288"/>
                  </a:lnTo>
                  <a:lnTo>
                    <a:pt x="799" y="1261"/>
                  </a:lnTo>
                  <a:lnTo>
                    <a:pt x="803" y="1231"/>
                  </a:lnTo>
                  <a:lnTo>
                    <a:pt x="808" y="1201"/>
                  </a:lnTo>
                  <a:lnTo>
                    <a:pt x="813" y="1169"/>
                  </a:lnTo>
                  <a:lnTo>
                    <a:pt x="818" y="1136"/>
                  </a:lnTo>
                  <a:lnTo>
                    <a:pt x="824" y="1102"/>
                  </a:lnTo>
                  <a:lnTo>
                    <a:pt x="839" y="1032"/>
                  </a:lnTo>
                  <a:lnTo>
                    <a:pt x="856" y="960"/>
                  </a:lnTo>
                  <a:lnTo>
                    <a:pt x="876" y="888"/>
                  </a:lnTo>
                  <a:lnTo>
                    <a:pt x="900" y="816"/>
                  </a:lnTo>
                  <a:lnTo>
                    <a:pt x="927" y="746"/>
                  </a:lnTo>
                  <a:lnTo>
                    <a:pt x="942" y="712"/>
                  </a:lnTo>
                  <a:lnTo>
                    <a:pt x="958" y="679"/>
                  </a:lnTo>
                  <a:lnTo>
                    <a:pt x="974" y="647"/>
                  </a:lnTo>
                  <a:lnTo>
                    <a:pt x="993" y="617"/>
                  </a:lnTo>
                  <a:lnTo>
                    <a:pt x="1011" y="588"/>
                  </a:lnTo>
                  <a:lnTo>
                    <a:pt x="1031" y="561"/>
                  </a:lnTo>
                  <a:lnTo>
                    <a:pt x="1055" y="533"/>
                  </a:lnTo>
                  <a:lnTo>
                    <a:pt x="1080" y="506"/>
                  </a:lnTo>
                  <a:lnTo>
                    <a:pt x="1107" y="480"/>
                  </a:lnTo>
                  <a:lnTo>
                    <a:pt x="1136" y="455"/>
                  </a:lnTo>
                  <a:lnTo>
                    <a:pt x="1165" y="433"/>
                  </a:lnTo>
                  <a:lnTo>
                    <a:pt x="1196" y="410"/>
                  </a:lnTo>
                  <a:lnTo>
                    <a:pt x="1228" y="389"/>
                  </a:lnTo>
                  <a:lnTo>
                    <a:pt x="1261" y="370"/>
                  </a:lnTo>
                  <a:lnTo>
                    <a:pt x="1295" y="351"/>
                  </a:lnTo>
                  <a:lnTo>
                    <a:pt x="1330" y="334"/>
                  </a:lnTo>
                  <a:lnTo>
                    <a:pt x="1403" y="302"/>
                  </a:lnTo>
                  <a:lnTo>
                    <a:pt x="1481" y="274"/>
                  </a:lnTo>
                  <a:lnTo>
                    <a:pt x="1560" y="249"/>
                  </a:lnTo>
                  <a:lnTo>
                    <a:pt x="1603" y="236"/>
                  </a:lnTo>
                  <a:lnTo>
                    <a:pt x="1646" y="221"/>
                  </a:lnTo>
                  <a:lnTo>
                    <a:pt x="1690" y="203"/>
                  </a:lnTo>
                  <a:lnTo>
                    <a:pt x="1736" y="184"/>
                  </a:lnTo>
                  <a:lnTo>
                    <a:pt x="1780" y="164"/>
                  </a:lnTo>
                  <a:lnTo>
                    <a:pt x="1825" y="143"/>
                  </a:lnTo>
                  <a:lnTo>
                    <a:pt x="1867" y="122"/>
                  </a:lnTo>
                  <a:lnTo>
                    <a:pt x="1907" y="101"/>
                  </a:lnTo>
                  <a:lnTo>
                    <a:pt x="1945" y="81"/>
                  </a:lnTo>
                  <a:lnTo>
                    <a:pt x="1981" y="63"/>
                  </a:lnTo>
                  <a:lnTo>
                    <a:pt x="1996" y="54"/>
                  </a:lnTo>
                  <a:lnTo>
                    <a:pt x="2012" y="45"/>
                  </a:lnTo>
                  <a:lnTo>
                    <a:pt x="2026" y="37"/>
                  </a:lnTo>
                  <a:lnTo>
                    <a:pt x="2038" y="30"/>
                  </a:lnTo>
                  <a:lnTo>
                    <a:pt x="2050" y="24"/>
                  </a:lnTo>
                  <a:lnTo>
                    <a:pt x="2060" y="18"/>
                  </a:lnTo>
                  <a:lnTo>
                    <a:pt x="2069" y="12"/>
                  </a:lnTo>
                  <a:lnTo>
                    <a:pt x="2077" y="8"/>
                  </a:lnTo>
                  <a:lnTo>
                    <a:pt x="2083" y="4"/>
                  </a:lnTo>
                  <a:lnTo>
                    <a:pt x="2087" y="2"/>
                  </a:lnTo>
                  <a:lnTo>
                    <a:pt x="2090" y="0"/>
                  </a:lnTo>
                  <a:lnTo>
                    <a:pt x="2090" y="0"/>
                  </a:lnTo>
                  <a:close/>
                </a:path>
              </a:pathLst>
            </a:custGeom>
            <a:grpFill/>
            <a:ln w="3175">
              <a:solidFill>
                <a:schemeClr val="tx2"/>
              </a:solidFill>
              <a:round/>
              <a:headEnd/>
              <a:tailEnd/>
            </a:ln>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grpSp>
      <p:grpSp>
        <p:nvGrpSpPr>
          <p:cNvPr id="276" name="Group 275">
            <a:extLst>
              <a:ext uri="{FF2B5EF4-FFF2-40B4-BE49-F238E27FC236}">
                <a16:creationId xmlns:a16="http://schemas.microsoft.com/office/drawing/2014/main" id="{C62A5D0A-5A16-4B10-86C8-A4B018550094}"/>
              </a:ext>
            </a:extLst>
          </p:cNvPr>
          <p:cNvGrpSpPr/>
          <p:nvPr/>
        </p:nvGrpSpPr>
        <p:grpSpPr>
          <a:xfrm>
            <a:off x="1935490" y="3492848"/>
            <a:ext cx="365435" cy="377724"/>
            <a:chOff x="6175919" y="4051028"/>
            <a:chExt cx="248788" cy="257154"/>
          </a:xfrm>
        </p:grpSpPr>
        <p:sp>
          <p:nvSpPr>
            <p:cNvPr id="277" name="Freeform: Shape 526">
              <a:extLst>
                <a:ext uri="{FF2B5EF4-FFF2-40B4-BE49-F238E27FC236}">
                  <a16:creationId xmlns:a16="http://schemas.microsoft.com/office/drawing/2014/main" id="{A7ED6772-FFA1-4345-A3EE-67E7B1DFD61A}"/>
                </a:ext>
              </a:extLst>
            </p:cNvPr>
            <p:cNvSpPr/>
            <p:nvPr/>
          </p:nvSpPr>
          <p:spPr bwMode="auto">
            <a:xfrm>
              <a:off x="6218786" y="4102336"/>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78" name="Freeform: Shape 527">
              <a:extLst>
                <a:ext uri="{FF2B5EF4-FFF2-40B4-BE49-F238E27FC236}">
                  <a16:creationId xmlns:a16="http://schemas.microsoft.com/office/drawing/2014/main" id="{9168C00A-FA61-4768-BD76-63CE2850128D}"/>
                </a:ext>
              </a:extLst>
            </p:cNvPr>
            <p:cNvSpPr/>
            <p:nvPr/>
          </p:nvSpPr>
          <p:spPr bwMode="auto">
            <a:xfrm>
              <a:off x="6288613" y="4132320"/>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84" name="Freeform: Shape 529">
              <a:extLst>
                <a:ext uri="{FF2B5EF4-FFF2-40B4-BE49-F238E27FC236}">
                  <a16:creationId xmlns:a16="http://schemas.microsoft.com/office/drawing/2014/main" id="{378F6618-6B12-4B45-BD73-E0BD8650B7C0}"/>
                </a:ext>
              </a:extLst>
            </p:cNvPr>
            <p:cNvSpPr/>
            <p:nvPr/>
          </p:nvSpPr>
          <p:spPr bwMode="auto">
            <a:xfrm>
              <a:off x="6218786" y="4162303"/>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86" name="Freeform: Shape 530">
              <a:extLst>
                <a:ext uri="{FF2B5EF4-FFF2-40B4-BE49-F238E27FC236}">
                  <a16:creationId xmlns:a16="http://schemas.microsoft.com/office/drawing/2014/main" id="{AA4EDA8B-B55A-4B33-AFE0-7567D323FD32}"/>
                </a:ext>
              </a:extLst>
            </p:cNvPr>
            <p:cNvSpPr/>
            <p:nvPr/>
          </p:nvSpPr>
          <p:spPr bwMode="auto">
            <a:xfrm>
              <a:off x="6358440" y="4162303"/>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87" name="Freeform: Shape 531">
              <a:extLst>
                <a:ext uri="{FF2B5EF4-FFF2-40B4-BE49-F238E27FC236}">
                  <a16:creationId xmlns:a16="http://schemas.microsoft.com/office/drawing/2014/main" id="{1CDBE46B-5A64-46EF-8BD6-7FB6548FD957}"/>
                </a:ext>
              </a:extLst>
            </p:cNvPr>
            <p:cNvSpPr/>
            <p:nvPr/>
          </p:nvSpPr>
          <p:spPr bwMode="auto">
            <a:xfrm>
              <a:off x="6288613" y="4192287"/>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88" name="Freeform: Shape 532">
              <a:extLst>
                <a:ext uri="{FF2B5EF4-FFF2-40B4-BE49-F238E27FC236}">
                  <a16:creationId xmlns:a16="http://schemas.microsoft.com/office/drawing/2014/main" id="{86736F08-776C-45D6-AD4E-38CFBEA5C8C1}"/>
                </a:ext>
              </a:extLst>
            </p:cNvPr>
            <p:cNvSpPr/>
            <p:nvPr/>
          </p:nvSpPr>
          <p:spPr bwMode="auto">
            <a:xfrm>
              <a:off x="6218786" y="4222271"/>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89" name="Freeform: Shape 524">
              <a:extLst>
                <a:ext uri="{FF2B5EF4-FFF2-40B4-BE49-F238E27FC236}">
                  <a16:creationId xmlns:a16="http://schemas.microsoft.com/office/drawing/2014/main" id="{72DB13E8-4BA8-4C0B-BFC4-51126B4C0F0E}"/>
                </a:ext>
              </a:extLst>
            </p:cNvPr>
            <p:cNvSpPr/>
            <p:nvPr/>
          </p:nvSpPr>
          <p:spPr bwMode="auto">
            <a:xfrm>
              <a:off x="6175919" y="4051028"/>
              <a:ext cx="248788" cy="60145"/>
            </a:xfrm>
            <a:custGeom>
              <a:avLst/>
              <a:gdLst>
                <a:gd name="connsiteX0" fmla="*/ 3087278 w 3087278"/>
                <a:gd name="connsiteY0" fmla="*/ 0 h 746355"/>
                <a:gd name="connsiteX1" fmla="*/ 3087278 w 3087278"/>
                <a:gd name="connsiteY1" fmla="*/ 1 h 746355"/>
                <a:gd name="connsiteX2" fmla="*/ 3087278 w 3087278"/>
                <a:gd name="connsiteY2" fmla="*/ 746353 h 746355"/>
                <a:gd name="connsiteX3" fmla="*/ 2683739 w 3087278"/>
                <a:gd name="connsiteY3" fmla="*/ 746353 h 746355"/>
                <a:gd name="connsiteX4" fmla="*/ 2683739 w 3087278"/>
                <a:gd name="connsiteY4" fmla="*/ 403542 h 746355"/>
                <a:gd name="connsiteX5" fmla="*/ 403540 w 3087278"/>
                <a:gd name="connsiteY5" fmla="*/ 403542 h 746355"/>
                <a:gd name="connsiteX6" fmla="*/ 403540 w 3087278"/>
                <a:gd name="connsiteY6" fmla="*/ 746355 h 746355"/>
                <a:gd name="connsiteX7" fmla="*/ 0 w 3087278"/>
                <a:gd name="connsiteY7" fmla="*/ 746355 h 746355"/>
                <a:gd name="connsiteX8" fmla="*/ 0 w 3087278"/>
                <a:gd name="connsiteY8" fmla="*/ 1 h 746355"/>
                <a:gd name="connsiteX9" fmla="*/ 1 w 3087278"/>
                <a:gd name="connsiteY9" fmla="*/ 1 h 746355"/>
                <a:gd name="connsiteX10" fmla="*/ 3087278 w 3087278"/>
                <a:gd name="connsiteY10" fmla="*/ 0 h 746355"/>
                <a:gd name="connsiteX0" fmla="*/ 2683739 w 3087278"/>
                <a:gd name="connsiteY0" fmla="*/ 403542 h 746355"/>
                <a:gd name="connsiteX1" fmla="*/ 403540 w 3087278"/>
                <a:gd name="connsiteY1" fmla="*/ 403542 h 746355"/>
                <a:gd name="connsiteX2" fmla="*/ 403540 w 3087278"/>
                <a:gd name="connsiteY2" fmla="*/ 746355 h 746355"/>
                <a:gd name="connsiteX3" fmla="*/ 0 w 3087278"/>
                <a:gd name="connsiteY3" fmla="*/ 746355 h 746355"/>
                <a:gd name="connsiteX4" fmla="*/ 0 w 3087278"/>
                <a:gd name="connsiteY4" fmla="*/ 1 h 746355"/>
                <a:gd name="connsiteX5" fmla="*/ 1 w 3087278"/>
                <a:gd name="connsiteY5" fmla="*/ 1 h 746355"/>
                <a:gd name="connsiteX6" fmla="*/ 3087278 w 3087278"/>
                <a:gd name="connsiteY6" fmla="*/ 0 h 746355"/>
                <a:gd name="connsiteX7" fmla="*/ 3087278 w 3087278"/>
                <a:gd name="connsiteY7" fmla="*/ 1 h 746355"/>
                <a:gd name="connsiteX8" fmla="*/ 3087278 w 3087278"/>
                <a:gd name="connsiteY8" fmla="*/ 746353 h 746355"/>
                <a:gd name="connsiteX9" fmla="*/ 2683739 w 3087278"/>
                <a:gd name="connsiteY9" fmla="*/ 746353 h 746355"/>
                <a:gd name="connsiteX10" fmla="*/ 2775179 w 3087278"/>
                <a:gd name="connsiteY10" fmla="*/ 494982 h 746355"/>
                <a:gd name="connsiteX0" fmla="*/ 2683739 w 3087278"/>
                <a:gd name="connsiteY0" fmla="*/ 403542 h 746355"/>
                <a:gd name="connsiteX1" fmla="*/ 403540 w 3087278"/>
                <a:gd name="connsiteY1" fmla="*/ 403542 h 746355"/>
                <a:gd name="connsiteX2" fmla="*/ 403540 w 3087278"/>
                <a:gd name="connsiteY2" fmla="*/ 746355 h 746355"/>
                <a:gd name="connsiteX3" fmla="*/ 0 w 3087278"/>
                <a:gd name="connsiteY3" fmla="*/ 746355 h 746355"/>
                <a:gd name="connsiteX4" fmla="*/ 0 w 3087278"/>
                <a:gd name="connsiteY4" fmla="*/ 1 h 746355"/>
                <a:gd name="connsiteX5" fmla="*/ 1 w 3087278"/>
                <a:gd name="connsiteY5" fmla="*/ 1 h 746355"/>
                <a:gd name="connsiteX6" fmla="*/ 3087278 w 3087278"/>
                <a:gd name="connsiteY6" fmla="*/ 0 h 746355"/>
                <a:gd name="connsiteX7" fmla="*/ 3087278 w 3087278"/>
                <a:gd name="connsiteY7" fmla="*/ 1 h 746355"/>
                <a:gd name="connsiteX8" fmla="*/ 3087278 w 3087278"/>
                <a:gd name="connsiteY8" fmla="*/ 746353 h 746355"/>
                <a:gd name="connsiteX9" fmla="*/ 2683739 w 3087278"/>
                <a:gd name="connsiteY9" fmla="*/ 746353 h 746355"/>
                <a:gd name="connsiteX0" fmla="*/ 2683739 w 3087278"/>
                <a:gd name="connsiteY0" fmla="*/ 403542 h 746355"/>
                <a:gd name="connsiteX1" fmla="*/ 403540 w 3087278"/>
                <a:gd name="connsiteY1" fmla="*/ 403542 h 746355"/>
                <a:gd name="connsiteX2" fmla="*/ 403540 w 3087278"/>
                <a:gd name="connsiteY2" fmla="*/ 746355 h 746355"/>
                <a:gd name="connsiteX3" fmla="*/ 0 w 3087278"/>
                <a:gd name="connsiteY3" fmla="*/ 746355 h 746355"/>
                <a:gd name="connsiteX4" fmla="*/ 0 w 3087278"/>
                <a:gd name="connsiteY4" fmla="*/ 1 h 746355"/>
                <a:gd name="connsiteX5" fmla="*/ 1 w 3087278"/>
                <a:gd name="connsiteY5" fmla="*/ 1 h 746355"/>
                <a:gd name="connsiteX6" fmla="*/ 3087278 w 3087278"/>
                <a:gd name="connsiteY6" fmla="*/ 0 h 746355"/>
                <a:gd name="connsiteX7" fmla="*/ 3087278 w 3087278"/>
                <a:gd name="connsiteY7" fmla="*/ 1 h 746355"/>
                <a:gd name="connsiteX8" fmla="*/ 3087278 w 3087278"/>
                <a:gd name="connsiteY8" fmla="*/ 746353 h 746355"/>
                <a:gd name="connsiteX0" fmla="*/ 403540 w 3087278"/>
                <a:gd name="connsiteY0" fmla="*/ 403542 h 746355"/>
                <a:gd name="connsiteX1" fmla="*/ 403540 w 3087278"/>
                <a:gd name="connsiteY1" fmla="*/ 746355 h 746355"/>
                <a:gd name="connsiteX2" fmla="*/ 0 w 3087278"/>
                <a:gd name="connsiteY2" fmla="*/ 746355 h 746355"/>
                <a:gd name="connsiteX3" fmla="*/ 0 w 3087278"/>
                <a:gd name="connsiteY3" fmla="*/ 1 h 746355"/>
                <a:gd name="connsiteX4" fmla="*/ 1 w 3087278"/>
                <a:gd name="connsiteY4" fmla="*/ 1 h 746355"/>
                <a:gd name="connsiteX5" fmla="*/ 3087278 w 3087278"/>
                <a:gd name="connsiteY5" fmla="*/ 0 h 746355"/>
                <a:gd name="connsiteX6" fmla="*/ 3087278 w 3087278"/>
                <a:gd name="connsiteY6" fmla="*/ 1 h 746355"/>
                <a:gd name="connsiteX7" fmla="*/ 3087278 w 3087278"/>
                <a:gd name="connsiteY7" fmla="*/ 746353 h 746355"/>
                <a:gd name="connsiteX0" fmla="*/ 403540 w 3087278"/>
                <a:gd name="connsiteY0" fmla="*/ 746355 h 746355"/>
                <a:gd name="connsiteX1" fmla="*/ 0 w 3087278"/>
                <a:gd name="connsiteY1" fmla="*/ 746355 h 746355"/>
                <a:gd name="connsiteX2" fmla="*/ 0 w 3087278"/>
                <a:gd name="connsiteY2" fmla="*/ 1 h 746355"/>
                <a:gd name="connsiteX3" fmla="*/ 1 w 3087278"/>
                <a:gd name="connsiteY3" fmla="*/ 1 h 746355"/>
                <a:gd name="connsiteX4" fmla="*/ 3087278 w 3087278"/>
                <a:gd name="connsiteY4" fmla="*/ 0 h 746355"/>
                <a:gd name="connsiteX5" fmla="*/ 3087278 w 3087278"/>
                <a:gd name="connsiteY5" fmla="*/ 1 h 746355"/>
                <a:gd name="connsiteX6" fmla="*/ 3087278 w 3087278"/>
                <a:gd name="connsiteY6" fmla="*/ 746353 h 746355"/>
                <a:gd name="connsiteX0" fmla="*/ 0 w 3087278"/>
                <a:gd name="connsiteY0" fmla="*/ 746355 h 746355"/>
                <a:gd name="connsiteX1" fmla="*/ 0 w 3087278"/>
                <a:gd name="connsiteY1" fmla="*/ 1 h 746355"/>
                <a:gd name="connsiteX2" fmla="*/ 1 w 3087278"/>
                <a:gd name="connsiteY2" fmla="*/ 1 h 746355"/>
                <a:gd name="connsiteX3" fmla="*/ 3087278 w 3087278"/>
                <a:gd name="connsiteY3" fmla="*/ 0 h 746355"/>
                <a:gd name="connsiteX4" fmla="*/ 3087278 w 3087278"/>
                <a:gd name="connsiteY4" fmla="*/ 1 h 746355"/>
                <a:gd name="connsiteX5" fmla="*/ 3087278 w 3087278"/>
                <a:gd name="connsiteY5" fmla="*/ 746353 h 746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87278" h="746355">
                  <a:moveTo>
                    <a:pt x="0" y="746355"/>
                  </a:moveTo>
                  <a:lnTo>
                    <a:pt x="0" y="1"/>
                  </a:lnTo>
                  <a:lnTo>
                    <a:pt x="1" y="1"/>
                  </a:lnTo>
                  <a:lnTo>
                    <a:pt x="3087278" y="0"/>
                  </a:lnTo>
                  <a:lnTo>
                    <a:pt x="3087278" y="1"/>
                  </a:lnTo>
                  <a:lnTo>
                    <a:pt x="3087278" y="746353"/>
                  </a:lnTo>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90" name="Freeform: Shape 533">
              <a:extLst>
                <a:ext uri="{FF2B5EF4-FFF2-40B4-BE49-F238E27FC236}">
                  <a16:creationId xmlns:a16="http://schemas.microsoft.com/office/drawing/2014/main" id="{6FAAEB38-1056-470F-95CC-241CA54FD3CB}"/>
                </a:ext>
              </a:extLst>
            </p:cNvPr>
            <p:cNvSpPr/>
            <p:nvPr/>
          </p:nvSpPr>
          <p:spPr bwMode="auto">
            <a:xfrm>
              <a:off x="6175919" y="4248037"/>
              <a:ext cx="248788" cy="60145"/>
            </a:xfrm>
            <a:custGeom>
              <a:avLst/>
              <a:gdLst>
                <a:gd name="connsiteX0" fmla="*/ 2683739 w 3087278"/>
                <a:gd name="connsiteY0" fmla="*/ 0 h 746354"/>
                <a:gd name="connsiteX1" fmla="*/ 3087278 w 3087278"/>
                <a:gd name="connsiteY1" fmla="*/ 0 h 746354"/>
                <a:gd name="connsiteX2" fmla="*/ 3087278 w 3087278"/>
                <a:gd name="connsiteY2" fmla="*/ 746353 h 746354"/>
                <a:gd name="connsiteX3" fmla="*/ 3087277 w 3087278"/>
                <a:gd name="connsiteY3" fmla="*/ 746353 h 746354"/>
                <a:gd name="connsiteX4" fmla="*/ 0 w 3087278"/>
                <a:gd name="connsiteY4" fmla="*/ 746354 h 746354"/>
                <a:gd name="connsiteX5" fmla="*/ 0 w 3087278"/>
                <a:gd name="connsiteY5" fmla="*/ 746353 h 746354"/>
                <a:gd name="connsiteX6" fmla="*/ 0 w 3087278"/>
                <a:gd name="connsiteY6" fmla="*/ 1 h 746354"/>
                <a:gd name="connsiteX7" fmla="*/ 403540 w 3087278"/>
                <a:gd name="connsiteY7" fmla="*/ 1 h 746354"/>
                <a:gd name="connsiteX8" fmla="*/ 403540 w 3087278"/>
                <a:gd name="connsiteY8" fmla="*/ 342813 h 746354"/>
                <a:gd name="connsiteX9" fmla="*/ 2683739 w 3087278"/>
                <a:gd name="connsiteY9" fmla="*/ 342813 h 746354"/>
                <a:gd name="connsiteX10" fmla="*/ 2683739 w 3087278"/>
                <a:gd name="connsiteY10" fmla="*/ 0 h 746354"/>
                <a:gd name="connsiteX0" fmla="*/ 403540 w 3087278"/>
                <a:gd name="connsiteY0" fmla="*/ 342813 h 746354"/>
                <a:gd name="connsiteX1" fmla="*/ 2683739 w 3087278"/>
                <a:gd name="connsiteY1" fmla="*/ 342813 h 746354"/>
                <a:gd name="connsiteX2" fmla="*/ 2683739 w 3087278"/>
                <a:gd name="connsiteY2" fmla="*/ 0 h 746354"/>
                <a:gd name="connsiteX3" fmla="*/ 3087278 w 3087278"/>
                <a:gd name="connsiteY3" fmla="*/ 0 h 746354"/>
                <a:gd name="connsiteX4" fmla="*/ 3087278 w 3087278"/>
                <a:gd name="connsiteY4" fmla="*/ 746353 h 746354"/>
                <a:gd name="connsiteX5" fmla="*/ 3087277 w 3087278"/>
                <a:gd name="connsiteY5" fmla="*/ 746353 h 746354"/>
                <a:gd name="connsiteX6" fmla="*/ 0 w 3087278"/>
                <a:gd name="connsiteY6" fmla="*/ 746354 h 746354"/>
                <a:gd name="connsiteX7" fmla="*/ 0 w 3087278"/>
                <a:gd name="connsiteY7" fmla="*/ 746353 h 746354"/>
                <a:gd name="connsiteX8" fmla="*/ 0 w 3087278"/>
                <a:gd name="connsiteY8" fmla="*/ 1 h 746354"/>
                <a:gd name="connsiteX9" fmla="*/ 403540 w 3087278"/>
                <a:gd name="connsiteY9" fmla="*/ 1 h 746354"/>
                <a:gd name="connsiteX10" fmla="*/ 494980 w 3087278"/>
                <a:gd name="connsiteY10" fmla="*/ 434253 h 746354"/>
                <a:gd name="connsiteX0" fmla="*/ 403540 w 3087278"/>
                <a:gd name="connsiteY0" fmla="*/ 342813 h 746354"/>
                <a:gd name="connsiteX1" fmla="*/ 2683739 w 3087278"/>
                <a:gd name="connsiteY1" fmla="*/ 342813 h 746354"/>
                <a:gd name="connsiteX2" fmla="*/ 2683739 w 3087278"/>
                <a:gd name="connsiteY2" fmla="*/ 0 h 746354"/>
                <a:gd name="connsiteX3" fmla="*/ 3087278 w 3087278"/>
                <a:gd name="connsiteY3" fmla="*/ 0 h 746354"/>
                <a:gd name="connsiteX4" fmla="*/ 3087278 w 3087278"/>
                <a:gd name="connsiteY4" fmla="*/ 746353 h 746354"/>
                <a:gd name="connsiteX5" fmla="*/ 3087277 w 3087278"/>
                <a:gd name="connsiteY5" fmla="*/ 746353 h 746354"/>
                <a:gd name="connsiteX6" fmla="*/ 0 w 3087278"/>
                <a:gd name="connsiteY6" fmla="*/ 746354 h 746354"/>
                <a:gd name="connsiteX7" fmla="*/ 0 w 3087278"/>
                <a:gd name="connsiteY7" fmla="*/ 746353 h 746354"/>
                <a:gd name="connsiteX8" fmla="*/ 0 w 3087278"/>
                <a:gd name="connsiteY8" fmla="*/ 1 h 746354"/>
                <a:gd name="connsiteX9" fmla="*/ 403540 w 3087278"/>
                <a:gd name="connsiteY9" fmla="*/ 1 h 746354"/>
                <a:gd name="connsiteX0" fmla="*/ 2683739 w 3087278"/>
                <a:gd name="connsiteY0" fmla="*/ 342813 h 746354"/>
                <a:gd name="connsiteX1" fmla="*/ 2683739 w 3087278"/>
                <a:gd name="connsiteY1" fmla="*/ 0 h 746354"/>
                <a:gd name="connsiteX2" fmla="*/ 3087278 w 3087278"/>
                <a:gd name="connsiteY2" fmla="*/ 0 h 746354"/>
                <a:gd name="connsiteX3" fmla="*/ 3087278 w 3087278"/>
                <a:gd name="connsiteY3" fmla="*/ 746353 h 746354"/>
                <a:gd name="connsiteX4" fmla="*/ 3087277 w 3087278"/>
                <a:gd name="connsiteY4" fmla="*/ 746353 h 746354"/>
                <a:gd name="connsiteX5" fmla="*/ 0 w 3087278"/>
                <a:gd name="connsiteY5" fmla="*/ 746354 h 746354"/>
                <a:gd name="connsiteX6" fmla="*/ 0 w 3087278"/>
                <a:gd name="connsiteY6" fmla="*/ 746353 h 746354"/>
                <a:gd name="connsiteX7" fmla="*/ 0 w 3087278"/>
                <a:gd name="connsiteY7" fmla="*/ 1 h 746354"/>
                <a:gd name="connsiteX8" fmla="*/ 403540 w 3087278"/>
                <a:gd name="connsiteY8" fmla="*/ 1 h 746354"/>
                <a:gd name="connsiteX0" fmla="*/ 2683739 w 3087278"/>
                <a:gd name="connsiteY0" fmla="*/ 342813 h 746354"/>
                <a:gd name="connsiteX1" fmla="*/ 2683739 w 3087278"/>
                <a:gd name="connsiteY1" fmla="*/ 0 h 746354"/>
                <a:gd name="connsiteX2" fmla="*/ 3087278 w 3087278"/>
                <a:gd name="connsiteY2" fmla="*/ 0 h 746354"/>
                <a:gd name="connsiteX3" fmla="*/ 3087278 w 3087278"/>
                <a:gd name="connsiteY3" fmla="*/ 746353 h 746354"/>
                <a:gd name="connsiteX4" fmla="*/ 3087277 w 3087278"/>
                <a:gd name="connsiteY4" fmla="*/ 746353 h 746354"/>
                <a:gd name="connsiteX5" fmla="*/ 0 w 3087278"/>
                <a:gd name="connsiteY5" fmla="*/ 746354 h 746354"/>
                <a:gd name="connsiteX6" fmla="*/ 0 w 3087278"/>
                <a:gd name="connsiteY6" fmla="*/ 746353 h 746354"/>
                <a:gd name="connsiteX7" fmla="*/ 0 w 3087278"/>
                <a:gd name="connsiteY7" fmla="*/ 1 h 746354"/>
                <a:gd name="connsiteX0" fmla="*/ 2683739 w 3087278"/>
                <a:gd name="connsiteY0" fmla="*/ 0 h 746354"/>
                <a:gd name="connsiteX1" fmla="*/ 3087278 w 3087278"/>
                <a:gd name="connsiteY1" fmla="*/ 0 h 746354"/>
                <a:gd name="connsiteX2" fmla="*/ 3087278 w 3087278"/>
                <a:gd name="connsiteY2" fmla="*/ 746353 h 746354"/>
                <a:gd name="connsiteX3" fmla="*/ 3087277 w 3087278"/>
                <a:gd name="connsiteY3" fmla="*/ 746353 h 746354"/>
                <a:gd name="connsiteX4" fmla="*/ 0 w 3087278"/>
                <a:gd name="connsiteY4" fmla="*/ 746354 h 746354"/>
                <a:gd name="connsiteX5" fmla="*/ 0 w 3087278"/>
                <a:gd name="connsiteY5" fmla="*/ 746353 h 746354"/>
                <a:gd name="connsiteX6" fmla="*/ 0 w 3087278"/>
                <a:gd name="connsiteY6" fmla="*/ 1 h 746354"/>
                <a:gd name="connsiteX0" fmla="*/ 3087278 w 3087278"/>
                <a:gd name="connsiteY0" fmla="*/ 0 h 746354"/>
                <a:gd name="connsiteX1" fmla="*/ 3087278 w 3087278"/>
                <a:gd name="connsiteY1" fmla="*/ 746353 h 746354"/>
                <a:gd name="connsiteX2" fmla="*/ 3087277 w 3087278"/>
                <a:gd name="connsiteY2" fmla="*/ 746353 h 746354"/>
                <a:gd name="connsiteX3" fmla="*/ 0 w 3087278"/>
                <a:gd name="connsiteY3" fmla="*/ 746354 h 746354"/>
                <a:gd name="connsiteX4" fmla="*/ 0 w 3087278"/>
                <a:gd name="connsiteY4" fmla="*/ 746353 h 746354"/>
                <a:gd name="connsiteX5" fmla="*/ 0 w 3087278"/>
                <a:gd name="connsiteY5" fmla="*/ 1 h 746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87278" h="746354">
                  <a:moveTo>
                    <a:pt x="3087278" y="0"/>
                  </a:moveTo>
                  <a:lnTo>
                    <a:pt x="3087278" y="746353"/>
                  </a:lnTo>
                  <a:lnTo>
                    <a:pt x="3087277" y="746353"/>
                  </a:lnTo>
                  <a:lnTo>
                    <a:pt x="0" y="746354"/>
                  </a:lnTo>
                  <a:lnTo>
                    <a:pt x="0" y="746353"/>
                  </a:lnTo>
                  <a:lnTo>
                    <a:pt x="0" y="1"/>
                  </a:lnTo>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291" name="Group 290">
            <a:extLst>
              <a:ext uri="{FF2B5EF4-FFF2-40B4-BE49-F238E27FC236}">
                <a16:creationId xmlns:a16="http://schemas.microsoft.com/office/drawing/2014/main" id="{65F9CE2A-AE67-4255-8FCC-BD6DC7AB1B9C}"/>
              </a:ext>
            </a:extLst>
          </p:cNvPr>
          <p:cNvGrpSpPr/>
          <p:nvPr/>
        </p:nvGrpSpPr>
        <p:grpSpPr>
          <a:xfrm>
            <a:off x="3830971" y="2745233"/>
            <a:ext cx="453929" cy="404779"/>
            <a:chOff x="2922017" y="3436258"/>
            <a:chExt cx="1405852" cy="1211942"/>
          </a:xfrm>
        </p:grpSpPr>
        <p:sp>
          <p:nvSpPr>
            <p:cNvPr id="292" name="Hexagon 291">
              <a:extLst>
                <a:ext uri="{FF2B5EF4-FFF2-40B4-BE49-F238E27FC236}">
                  <a16:creationId xmlns:a16="http://schemas.microsoft.com/office/drawing/2014/main" id="{3DD86084-8BAC-4BEE-955F-47B0A90240EC}"/>
                </a:ext>
              </a:extLst>
            </p:cNvPr>
            <p:cNvSpPr/>
            <p:nvPr/>
          </p:nvSpPr>
          <p:spPr bwMode="auto">
            <a:xfrm>
              <a:off x="2922017" y="3436258"/>
              <a:ext cx="1405852" cy="1211942"/>
            </a:xfrm>
            <a:prstGeom prst="hexagon">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100" b="0" i="0" u="none" strike="noStrike" kern="1200" cap="none" spc="0" normalizeH="0" baseline="0" noProof="0" dirty="0">
                <a:ln>
                  <a:noFill/>
                </a:ln>
                <a:solidFill>
                  <a:srgbClr val="0078D7"/>
                </a:solidFill>
                <a:effectLst/>
                <a:uLnTx/>
                <a:uFillTx/>
                <a:latin typeface="Segoe UI Semilight"/>
                <a:ea typeface="Segoe UI" pitchFamily="34" charset="0"/>
                <a:cs typeface="Segoe UI" pitchFamily="34" charset="0"/>
              </a:endParaRPr>
            </a:p>
          </p:txBody>
        </p:sp>
        <p:grpSp>
          <p:nvGrpSpPr>
            <p:cNvPr id="293" name="Group 292">
              <a:extLst>
                <a:ext uri="{FF2B5EF4-FFF2-40B4-BE49-F238E27FC236}">
                  <a16:creationId xmlns:a16="http://schemas.microsoft.com/office/drawing/2014/main" id="{C28C3048-B948-48E5-A3FC-D2A153713599}"/>
                </a:ext>
              </a:extLst>
            </p:cNvPr>
            <p:cNvGrpSpPr/>
            <p:nvPr/>
          </p:nvGrpSpPr>
          <p:grpSpPr>
            <a:xfrm flipH="1">
              <a:off x="3278165" y="3687836"/>
              <a:ext cx="693555" cy="708785"/>
              <a:chOff x="590959" y="3692672"/>
              <a:chExt cx="693555" cy="708785"/>
            </a:xfrm>
          </p:grpSpPr>
          <p:sp>
            <p:nvSpPr>
              <p:cNvPr id="294" name="Snip Single Corner Rectangle 26">
                <a:extLst>
                  <a:ext uri="{FF2B5EF4-FFF2-40B4-BE49-F238E27FC236}">
                    <a16:creationId xmlns:a16="http://schemas.microsoft.com/office/drawing/2014/main" id="{8F238A17-C9AB-48E1-9288-B5296FE19587}"/>
                  </a:ext>
                </a:extLst>
              </p:cNvPr>
              <p:cNvSpPr/>
              <p:nvPr/>
            </p:nvSpPr>
            <p:spPr bwMode="auto">
              <a:xfrm flipH="1">
                <a:off x="590959" y="3692672"/>
                <a:ext cx="693555" cy="708785"/>
              </a:xfrm>
              <a:prstGeom prst="snip1Rect">
                <a:avLst>
                  <a:gd name="adj" fmla="val 28736"/>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600" b="1" i="0" u="none" strike="noStrike" kern="1200" cap="none" spc="0" normalizeH="0" baseline="0" noProof="0" dirty="0">
                    <a:ln>
                      <a:noFill/>
                    </a:ln>
                    <a:solidFill>
                      <a:srgbClr val="0078D7"/>
                    </a:solidFill>
                    <a:effectLst/>
                    <a:uLnTx/>
                    <a:uFillTx/>
                    <a:latin typeface="Segoe UI Semibold" charset="0"/>
                    <a:ea typeface="Segoe UI Semibold" charset="0"/>
                    <a:cs typeface="Segoe UI Semibold" charset="0"/>
                  </a:rPr>
                  <a:t>10</a:t>
                </a:r>
                <a:br>
                  <a:rPr kumimoji="0" lang="en-US" sz="600" b="1" i="0" u="none" strike="noStrike" kern="1200" cap="none" spc="0" normalizeH="0" baseline="0" noProof="0" dirty="0">
                    <a:ln>
                      <a:noFill/>
                    </a:ln>
                    <a:solidFill>
                      <a:srgbClr val="0078D7"/>
                    </a:solidFill>
                    <a:effectLst/>
                    <a:uLnTx/>
                    <a:uFillTx/>
                    <a:latin typeface="Segoe UI Semibold" charset="0"/>
                    <a:ea typeface="Segoe UI Semibold" charset="0"/>
                    <a:cs typeface="Segoe UI Semibold" charset="0"/>
                  </a:rPr>
                </a:br>
                <a:r>
                  <a:rPr kumimoji="0" lang="en-US" sz="600" b="1" i="0" u="none" strike="noStrike" kern="1200" cap="none" spc="0" normalizeH="0" baseline="0" noProof="0" dirty="0">
                    <a:ln>
                      <a:noFill/>
                    </a:ln>
                    <a:solidFill>
                      <a:srgbClr val="0078D7"/>
                    </a:solidFill>
                    <a:effectLst/>
                    <a:uLnTx/>
                    <a:uFillTx/>
                    <a:latin typeface="Segoe UI Semibold" charset="0"/>
                    <a:ea typeface="Segoe UI Semibold" charset="0"/>
                    <a:cs typeface="Segoe UI Semibold" charset="0"/>
                  </a:rPr>
                  <a:t>01</a:t>
                </a:r>
              </a:p>
            </p:txBody>
          </p:sp>
          <p:sp>
            <p:nvSpPr>
              <p:cNvPr id="295" name="Triangle 27">
                <a:extLst>
                  <a:ext uri="{FF2B5EF4-FFF2-40B4-BE49-F238E27FC236}">
                    <a16:creationId xmlns:a16="http://schemas.microsoft.com/office/drawing/2014/main" id="{C2550049-2B35-4674-BA3D-DC5E93833388}"/>
                  </a:ext>
                </a:extLst>
              </p:cNvPr>
              <p:cNvSpPr/>
              <p:nvPr/>
            </p:nvSpPr>
            <p:spPr bwMode="auto">
              <a:xfrm rot="8100000">
                <a:off x="605734" y="3761863"/>
                <a:ext cx="275229" cy="116186"/>
              </a:xfrm>
              <a:prstGeom prst="triangle">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100" b="0" i="0" u="none" strike="noStrike" kern="1200" cap="none" spc="0" normalizeH="0" baseline="0" noProof="0" dirty="0">
                  <a:ln>
                    <a:noFill/>
                  </a:ln>
                  <a:solidFill>
                    <a:srgbClr val="0078D7"/>
                  </a:solidFill>
                  <a:effectLst/>
                  <a:uLnTx/>
                  <a:uFillTx/>
                  <a:latin typeface="Segoe UI Semilight"/>
                  <a:ea typeface="Segoe UI" pitchFamily="34" charset="0"/>
                  <a:cs typeface="Segoe UI" pitchFamily="34" charset="0"/>
                </a:endParaRPr>
              </a:p>
            </p:txBody>
          </p:sp>
        </p:grpSp>
      </p:grpSp>
      <p:grpSp>
        <p:nvGrpSpPr>
          <p:cNvPr id="296" name="Group 295">
            <a:extLst>
              <a:ext uri="{FF2B5EF4-FFF2-40B4-BE49-F238E27FC236}">
                <a16:creationId xmlns:a16="http://schemas.microsoft.com/office/drawing/2014/main" id="{2A0E6F24-23F5-43D6-A1F2-A55E118BF181}"/>
              </a:ext>
            </a:extLst>
          </p:cNvPr>
          <p:cNvGrpSpPr/>
          <p:nvPr/>
        </p:nvGrpSpPr>
        <p:grpSpPr>
          <a:xfrm>
            <a:off x="4842538" y="1466334"/>
            <a:ext cx="501175" cy="431975"/>
            <a:chOff x="8376458" y="5925518"/>
            <a:chExt cx="1045926" cy="901512"/>
          </a:xfrm>
        </p:grpSpPr>
        <p:sp>
          <p:nvSpPr>
            <p:cNvPr id="297" name="Star: 4 Points 8">
              <a:extLst>
                <a:ext uri="{FF2B5EF4-FFF2-40B4-BE49-F238E27FC236}">
                  <a16:creationId xmlns:a16="http://schemas.microsoft.com/office/drawing/2014/main" id="{3C4CF94E-29D1-4AAF-8904-424D1E08ACC0}"/>
                </a:ext>
              </a:extLst>
            </p:cNvPr>
            <p:cNvSpPr/>
            <p:nvPr/>
          </p:nvSpPr>
          <p:spPr bwMode="auto">
            <a:xfrm>
              <a:off x="8380049" y="5925518"/>
              <a:ext cx="292609" cy="292608"/>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98" name="Star: 4 Points 8">
              <a:extLst>
                <a:ext uri="{FF2B5EF4-FFF2-40B4-BE49-F238E27FC236}">
                  <a16:creationId xmlns:a16="http://schemas.microsoft.com/office/drawing/2014/main" id="{EB14D03C-53B6-4AEA-9D85-C0C4A5968700}"/>
                </a:ext>
              </a:extLst>
            </p:cNvPr>
            <p:cNvSpPr/>
            <p:nvPr/>
          </p:nvSpPr>
          <p:spPr bwMode="auto">
            <a:xfrm>
              <a:off x="9163935" y="6692304"/>
              <a:ext cx="134726" cy="134726"/>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99" name="Oval 298">
              <a:extLst>
                <a:ext uri="{FF2B5EF4-FFF2-40B4-BE49-F238E27FC236}">
                  <a16:creationId xmlns:a16="http://schemas.microsoft.com/office/drawing/2014/main" id="{34747AA4-2F0B-48D3-ABA4-847E1488BD4E}"/>
                </a:ext>
              </a:extLst>
            </p:cNvPr>
            <p:cNvSpPr/>
            <p:nvPr/>
          </p:nvSpPr>
          <p:spPr bwMode="auto">
            <a:xfrm>
              <a:off x="8567675" y="6095745"/>
              <a:ext cx="647663" cy="647662"/>
            </a:xfrm>
            <a:prstGeom prst="ellipse">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00" name="Oval 9">
              <a:extLst>
                <a:ext uri="{FF2B5EF4-FFF2-40B4-BE49-F238E27FC236}">
                  <a16:creationId xmlns:a16="http://schemas.microsoft.com/office/drawing/2014/main" id="{B10D5F37-DD05-42FE-83BA-BF6A05DD34FE}"/>
                </a:ext>
              </a:extLst>
            </p:cNvPr>
            <p:cNvSpPr/>
            <p:nvPr/>
          </p:nvSpPr>
          <p:spPr bwMode="auto">
            <a:xfrm rot="19667957">
              <a:off x="8376458" y="6275766"/>
              <a:ext cx="1045926" cy="314819"/>
            </a:xfrm>
            <a:custGeom>
              <a:avLst/>
              <a:gdLst>
                <a:gd name="connsiteX0" fmla="*/ 0 w 5218152"/>
                <a:gd name="connsiteY0" fmla="*/ 854451 h 1708902"/>
                <a:gd name="connsiteX1" fmla="*/ 2609076 w 5218152"/>
                <a:gd name="connsiteY1" fmla="*/ 0 h 1708902"/>
                <a:gd name="connsiteX2" fmla="*/ 5218152 w 5218152"/>
                <a:gd name="connsiteY2" fmla="*/ 854451 h 1708902"/>
                <a:gd name="connsiteX3" fmla="*/ 2609076 w 5218152"/>
                <a:gd name="connsiteY3" fmla="*/ 1708902 h 1708902"/>
                <a:gd name="connsiteX4" fmla="*/ 0 w 5218152"/>
                <a:gd name="connsiteY4" fmla="*/ 854451 h 1708902"/>
                <a:gd name="connsiteX0" fmla="*/ 38507 w 5256659"/>
                <a:gd name="connsiteY0" fmla="*/ 904723 h 1759174"/>
                <a:gd name="connsiteX1" fmla="*/ 1194016 w 5256659"/>
                <a:gd name="connsiteY1" fmla="*/ 186575 h 1759174"/>
                <a:gd name="connsiteX2" fmla="*/ 2647583 w 5256659"/>
                <a:gd name="connsiteY2" fmla="*/ 50272 h 1759174"/>
                <a:gd name="connsiteX3" fmla="*/ 5256659 w 5256659"/>
                <a:gd name="connsiteY3" fmla="*/ 904723 h 1759174"/>
                <a:gd name="connsiteX4" fmla="*/ 2647583 w 5256659"/>
                <a:gd name="connsiteY4" fmla="*/ 1759174 h 1759174"/>
                <a:gd name="connsiteX5" fmla="*/ 38507 w 5256659"/>
                <a:gd name="connsiteY5" fmla="*/ 904723 h 1759174"/>
                <a:gd name="connsiteX0" fmla="*/ 38507 w 5298873"/>
                <a:gd name="connsiteY0" fmla="*/ 863052 h 1717503"/>
                <a:gd name="connsiteX1" fmla="*/ 1194016 w 5298873"/>
                <a:gd name="connsiteY1" fmla="*/ 144904 h 1717503"/>
                <a:gd name="connsiteX2" fmla="*/ 2647583 w 5298873"/>
                <a:gd name="connsiteY2" fmla="*/ 8601 h 1717503"/>
                <a:gd name="connsiteX3" fmla="*/ 4147814 w 5298873"/>
                <a:gd name="connsiteY3" fmla="*/ 284411 h 1717503"/>
                <a:gd name="connsiteX4" fmla="*/ 5256659 w 5298873"/>
                <a:gd name="connsiteY4" fmla="*/ 863052 h 1717503"/>
                <a:gd name="connsiteX5" fmla="*/ 2647583 w 5298873"/>
                <a:gd name="connsiteY5" fmla="*/ 1717503 h 1717503"/>
                <a:gd name="connsiteX6" fmla="*/ 38507 w 5298873"/>
                <a:gd name="connsiteY6" fmla="*/ 863052 h 1717503"/>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6" fmla="*/ 2739023 w 5298873"/>
                <a:gd name="connsiteY6" fmla="*/ 91440 h 1708902"/>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23152"/>
                <a:gd name="connsiteY0" fmla="*/ 139507 h 1572599"/>
                <a:gd name="connsiteX1" fmla="*/ 5221030 w 5223152"/>
                <a:gd name="connsiteY1" fmla="*/ 718148 h 1572599"/>
                <a:gd name="connsiteX2" fmla="*/ 2611954 w 5223152"/>
                <a:gd name="connsiteY2" fmla="*/ 1572599 h 1572599"/>
                <a:gd name="connsiteX3" fmla="*/ 2878 w 5223152"/>
                <a:gd name="connsiteY3" fmla="*/ 718148 h 1572599"/>
                <a:gd name="connsiteX4" fmla="*/ 1158387 w 5223152"/>
                <a:gd name="connsiteY4" fmla="*/ 0 h 1572599"/>
                <a:gd name="connsiteX0" fmla="*/ 4101623 w 5262379"/>
                <a:gd name="connsiteY0" fmla="*/ 75462 h 1572599"/>
                <a:gd name="connsiteX1" fmla="*/ 5221030 w 5262379"/>
                <a:gd name="connsiteY1" fmla="*/ 718148 h 1572599"/>
                <a:gd name="connsiteX2" fmla="*/ 2611954 w 5262379"/>
                <a:gd name="connsiteY2" fmla="*/ 1572599 h 1572599"/>
                <a:gd name="connsiteX3" fmla="*/ 2878 w 5262379"/>
                <a:gd name="connsiteY3" fmla="*/ 718148 h 1572599"/>
                <a:gd name="connsiteX4" fmla="*/ 1158387 w 5262379"/>
                <a:gd name="connsiteY4" fmla="*/ 0 h 1572599"/>
                <a:gd name="connsiteX0" fmla="*/ 4101623 w 5259200"/>
                <a:gd name="connsiteY0" fmla="*/ 75462 h 1572599"/>
                <a:gd name="connsiteX1" fmla="*/ 5221030 w 5259200"/>
                <a:gd name="connsiteY1" fmla="*/ 718148 h 1572599"/>
                <a:gd name="connsiteX2" fmla="*/ 2611954 w 5259200"/>
                <a:gd name="connsiteY2" fmla="*/ 1572599 h 1572599"/>
                <a:gd name="connsiteX3" fmla="*/ 2878 w 5259200"/>
                <a:gd name="connsiteY3" fmla="*/ 718148 h 1572599"/>
                <a:gd name="connsiteX4" fmla="*/ 1158387 w 5259200"/>
                <a:gd name="connsiteY4" fmla="*/ 0 h 1572599"/>
                <a:gd name="connsiteX0" fmla="*/ 4101623 w 5224756"/>
                <a:gd name="connsiteY0" fmla="*/ 75462 h 1572599"/>
                <a:gd name="connsiteX1" fmla="*/ 5221030 w 5224756"/>
                <a:gd name="connsiteY1" fmla="*/ 718148 h 1572599"/>
                <a:gd name="connsiteX2" fmla="*/ 2611954 w 5224756"/>
                <a:gd name="connsiteY2" fmla="*/ 1572599 h 1572599"/>
                <a:gd name="connsiteX3" fmla="*/ 2878 w 5224756"/>
                <a:gd name="connsiteY3" fmla="*/ 718148 h 1572599"/>
                <a:gd name="connsiteX4" fmla="*/ 1158387 w 5224756"/>
                <a:gd name="connsiteY4" fmla="*/ 0 h 1572599"/>
                <a:gd name="connsiteX0" fmla="*/ 4101523 w 5224656"/>
                <a:gd name="connsiteY0" fmla="*/ 75462 h 1572599"/>
                <a:gd name="connsiteX1" fmla="*/ 5220930 w 5224656"/>
                <a:gd name="connsiteY1" fmla="*/ 718148 h 1572599"/>
                <a:gd name="connsiteX2" fmla="*/ 2611854 w 5224656"/>
                <a:gd name="connsiteY2" fmla="*/ 1572599 h 1572599"/>
                <a:gd name="connsiteX3" fmla="*/ 2778 w 5224656"/>
                <a:gd name="connsiteY3" fmla="*/ 718148 h 1572599"/>
                <a:gd name="connsiteX4" fmla="*/ 1158287 w 5224656"/>
                <a:gd name="connsiteY4" fmla="*/ 0 h 1572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4656" h="1572599">
                  <a:moveTo>
                    <a:pt x="4101523" y="75462"/>
                  </a:moveTo>
                  <a:cubicBezTo>
                    <a:pt x="4437829" y="118995"/>
                    <a:pt x="5139996" y="317331"/>
                    <a:pt x="5220930" y="718148"/>
                  </a:cubicBezTo>
                  <a:cubicBezTo>
                    <a:pt x="5301864" y="1118965"/>
                    <a:pt x="4052807" y="1572599"/>
                    <a:pt x="2611854" y="1572599"/>
                  </a:cubicBezTo>
                  <a:cubicBezTo>
                    <a:pt x="1170901" y="1572599"/>
                    <a:pt x="58844" y="1127725"/>
                    <a:pt x="2778" y="718148"/>
                  </a:cubicBezTo>
                  <a:cubicBezTo>
                    <a:pt x="-53288" y="308571"/>
                    <a:pt x="753402" y="94707"/>
                    <a:pt x="1158287" y="0"/>
                  </a:cubicBezTo>
                </a:path>
              </a:pathLst>
            </a:cu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301" name="Group 300"/>
          <p:cNvGrpSpPr/>
          <p:nvPr/>
        </p:nvGrpSpPr>
        <p:grpSpPr>
          <a:xfrm>
            <a:off x="1508350" y="4251915"/>
            <a:ext cx="264293" cy="448980"/>
            <a:chOff x="10668000" y="1393825"/>
            <a:chExt cx="527050" cy="895350"/>
          </a:xfrm>
        </p:grpSpPr>
        <p:sp>
          <p:nvSpPr>
            <p:cNvPr id="302" name="Oval 301"/>
            <p:cNvSpPr/>
            <p:nvPr/>
          </p:nvSpPr>
          <p:spPr bwMode="auto">
            <a:xfrm>
              <a:off x="10690225" y="1393825"/>
              <a:ext cx="203200" cy="203200"/>
            </a:xfrm>
            <a:prstGeom prst="ellipse">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03" name="Oval 302"/>
            <p:cNvSpPr/>
            <p:nvPr/>
          </p:nvSpPr>
          <p:spPr bwMode="auto">
            <a:xfrm>
              <a:off x="10690225" y="2085975"/>
              <a:ext cx="203200" cy="203200"/>
            </a:xfrm>
            <a:prstGeom prst="ellipse">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04" name="Oval 303"/>
            <p:cNvSpPr/>
            <p:nvPr/>
          </p:nvSpPr>
          <p:spPr bwMode="auto">
            <a:xfrm>
              <a:off x="10991850" y="1911350"/>
              <a:ext cx="203200" cy="203200"/>
            </a:xfrm>
            <a:prstGeom prst="ellipse">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05" name="Oval 304"/>
            <p:cNvSpPr/>
            <p:nvPr/>
          </p:nvSpPr>
          <p:spPr bwMode="auto">
            <a:xfrm>
              <a:off x="10991850" y="1565275"/>
              <a:ext cx="203200" cy="203200"/>
            </a:xfrm>
            <a:prstGeom prst="ellipse">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06" name="Oval 305"/>
            <p:cNvSpPr/>
            <p:nvPr/>
          </p:nvSpPr>
          <p:spPr bwMode="auto">
            <a:xfrm>
              <a:off x="10668000" y="1717675"/>
              <a:ext cx="247650" cy="247650"/>
            </a:xfrm>
            <a:prstGeom prst="ellipse">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307" name="Straight Connector 306"/>
            <p:cNvCxnSpPr/>
            <p:nvPr/>
          </p:nvCxnSpPr>
          <p:spPr>
            <a:xfrm>
              <a:off x="10791825" y="1597025"/>
              <a:ext cx="0" cy="120650"/>
            </a:xfrm>
            <a:prstGeom prst="line">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8" name="Straight Connector 307"/>
            <p:cNvCxnSpPr/>
            <p:nvPr/>
          </p:nvCxnSpPr>
          <p:spPr>
            <a:xfrm>
              <a:off x="10791825" y="1966190"/>
              <a:ext cx="0" cy="120650"/>
            </a:xfrm>
            <a:prstGeom prst="line">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9" name="Straight Connector 308"/>
            <p:cNvCxnSpPr/>
            <p:nvPr/>
          </p:nvCxnSpPr>
          <p:spPr>
            <a:xfrm flipH="1">
              <a:off x="10895906" y="1717148"/>
              <a:ext cx="109141" cy="61417"/>
            </a:xfrm>
            <a:prstGeom prst="line">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0" name="Straight Connector 309"/>
            <p:cNvCxnSpPr/>
            <p:nvPr/>
          </p:nvCxnSpPr>
          <p:spPr>
            <a:xfrm>
              <a:off x="10905558" y="1903102"/>
              <a:ext cx="101228" cy="56965"/>
            </a:xfrm>
            <a:prstGeom prst="line">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11" name="Group 310">
            <a:extLst>
              <a:ext uri="{FF2B5EF4-FFF2-40B4-BE49-F238E27FC236}">
                <a16:creationId xmlns:a16="http://schemas.microsoft.com/office/drawing/2014/main" id="{6CF4A718-DEEA-42A8-98B4-2FBF865A2C02}"/>
              </a:ext>
            </a:extLst>
          </p:cNvPr>
          <p:cNvGrpSpPr/>
          <p:nvPr/>
        </p:nvGrpSpPr>
        <p:grpSpPr>
          <a:xfrm>
            <a:off x="7293344" y="1409936"/>
            <a:ext cx="492873" cy="484022"/>
            <a:chOff x="2549926" y="1227604"/>
            <a:chExt cx="5177116" cy="5084148"/>
          </a:xfrm>
        </p:grpSpPr>
        <p:sp>
          <p:nvSpPr>
            <p:cNvPr id="312" name="Freeform: Shape 821">
              <a:extLst>
                <a:ext uri="{FF2B5EF4-FFF2-40B4-BE49-F238E27FC236}">
                  <a16:creationId xmlns:a16="http://schemas.microsoft.com/office/drawing/2014/main" id="{A65B318A-6090-4EF1-AB51-9F62861083E3}"/>
                </a:ext>
              </a:extLst>
            </p:cNvPr>
            <p:cNvSpPr/>
            <p:nvPr/>
          </p:nvSpPr>
          <p:spPr bwMode="auto">
            <a:xfrm>
              <a:off x="2549926" y="1227604"/>
              <a:ext cx="4001268" cy="3614059"/>
            </a:xfrm>
            <a:custGeom>
              <a:avLst/>
              <a:gdLst>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72234 w 4001268"/>
                <a:gd name="connsiteY5" fmla="*/ 1559139 h 3614059"/>
                <a:gd name="connsiteX6" fmla="*/ 629034 w 4001268"/>
                <a:gd name="connsiteY6" fmla="*/ 1559139 h 3614059"/>
                <a:gd name="connsiteX7" fmla="*/ 629034 w 4001268"/>
                <a:gd name="connsiteY7" fmla="*/ 3614059 h 3614059"/>
                <a:gd name="connsiteX8" fmla="*/ 342168 w 4001268"/>
                <a:gd name="connsiteY8" fmla="*/ 3614059 h 3614059"/>
                <a:gd name="connsiteX9" fmla="*/ 342168 w 4001268"/>
                <a:gd name="connsiteY9" fmla="*/ 1445188 h 3614059"/>
                <a:gd name="connsiteX10" fmla="*/ 0 w 4001268"/>
                <a:gd name="connsiteY10" fmla="*/ 1445188 h 3614059"/>
                <a:gd name="connsiteX11" fmla="*/ 2000634 w 4001268"/>
                <a:gd name="connsiteY11" fmla="*/ 0 h 3614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01268" h="3614059">
                  <a:moveTo>
                    <a:pt x="2000634" y="0"/>
                  </a:moveTo>
                  <a:lnTo>
                    <a:pt x="4001268" y="1445188"/>
                  </a:lnTo>
                  <a:lnTo>
                    <a:pt x="3659101" y="1445188"/>
                  </a:lnTo>
                  <a:lnTo>
                    <a:pt x="3659101" y="3614059"/>
                  </a:lnTo>
                  <a:lnTo>
                    <a:pt x="3372234" y="3614059"/>
                  </a:lnTo>
                  <a:lnTo>
                    <a:pt x="3372234" y="1559139"/>
                  </a:lnTo>
                  <a:lnTo>
                    <a:pt x="629034" y="1559139"/>
                  </a:lnTo>
                  <a:lnTo>
                    <a:pt x="629034" y="3614059"/>
                  </a:lnTo>
                  <a:lnTo>
                    <a:pt x="342168" y="3614059"/>
                  </a:lnTo>
                  <a:lnTo>
                    <a:pt x="342168" y="1445188"/>
                  </a:lnTo>
                  <a:lnTo>
                    <a:pt x="0" y="1445188"/>
                  </a:lnTo>
                  <a:lnTo>
                    <a:pt x="2000634" y="0"/>
                  </a:lnTo>
                  <a:close/>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3" name="Rectangle 312">
              <a:extLst>
                <a:ext uri="{FF2B5EF4-FFF2-40B4-BE49-F238E27FC236}">
                  <a16:creationId xmlns:a16="http://schemas.microsoft.com/office/drawing/2014/main" id="{64AF47D1-0876-4616-B3B7-D9F02C6B2266}"/>
                </a:ext>
              </a:extLst>
            </p:cNvPr>
            <p:cNvSpPr/>
            <p:nvPr/>
          </p:nvSpPr>
          <p:spPr bwMode="auto">
            <a:xfrm>
              <a:off x="3364798" y="4227868"/>
              <a:ext cx="603787" cy="603789"/>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4" name="Rectangle 313">
              <a:extLst>
                <a:ext uri="{FF2B5EF4-FFF2-40B4-BE49-F238E27FC236}">
                  <a16:creationId xmlns:a16="http://schemas.microsoft.com/office/drawing/2014/main" id="{2C4FDB89-B67C-4C6B-ADC2-16F19F904BCB}"/>
                </a:ext>
              </a:extLst>
            </p:cNvPr>
            <p:cNvSpPr/>
            <p:nvPr/>
          </p:nvSpPr>
          <p:spPr bwMode="auto">
            <a:xfrm>
              <a:off x="3968585" y="4227868"/>
              <a:ext cx="603787" cy="603789"/>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5" name="Rectangle 314">
              <a:extLst>
                <a:ext uri="{FF2B5EF4-FFF2-40B4-BE49-F238E27FC236}">
                  <a16:creationId xmlns:a16="http://schemas.microsoft.com/office/drawing/2014/main" id="{158C6DFD-5891-443D-AA58-E77A406A7025}"/>
                </a:ext>
              </a:extLst>
            </p:cNvPr>
            <p:cNvSpPr/>
            <p:nvPr/>
          </p:nvSpPr>
          <p:spPr bwMode="auto">
            <a:xfrm>
              <a:off x="4572371" y="4227868"/>
              <a:ext cx="603787" cy="603789"/>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6" name="Rectangle 315">
              <a:extLst>
                <a:ext uri="{FF2B5EF4-FFF2-40B4-BE49-F238E27FC236}">
                  <a16:creationId xmlns:a16="http://schemas.microsoft.com/office/drawing/2014/main" id="{436CF3E6-8A70-4CE5-BF4B-8C6312C36564}"/>
                </a:ext>
              </a:extLst>
            </p:cNvPr>
            <p:cNvSpPr/>
            <p:nvPr/>
          </p:nvSpPr>
          <p:spPr bwMode="auto">
            <a:xfrm>
              <a:off x="3364798" y="3624080"/>
              <a:ext cx="603787" cy="603789"/>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7" name="Rectangle 316">
              <a:extLst>
                <a:ext uri="{FF2B5EF4-FFF2-40B4-BE49-F238E27FC236}">
                  <a16:creationId xmlns:a16="http://schemas.microsoft.com/office/drawing/2014/main" id="{EDB9BEAC-440E-471C-B1A6-215773C9EEF6}"/>
                </a:ext>
              </a:extLst>
            </p:cNvPr>
            <p:cNvSpPr/>
            <p:nvPr/>
          </p:nvSpPr>
          <p:spPr bwMode="auto">
            <a:xfrm>
              <a:off x="3968585" y="3624080"/>
              <a:ext cx="603787" cy="603789"/>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8" name="Rectangle 317">
              <a:extLst>
                <a:ext uri="{FF2B5EF4-FFF2-40B4-BE49-F238E27FC236}">
                  <a16:creationId xmlns:a16="http://schemas.microsoft.com/office/drawing/2014/main" id="{0896F17E-58CE-40F4-B8AB-2041951EEB84}"/>
                </a:ext>
              </a:extLst>
            </p:cNvPr>
            <p:cNvSpPr/>
            <p:nvPr/>
          </p:nvSpPr>
          <p:spPr bwMode="auto">
            <a:xfrm>
              <a:off x="3777367" y="3020291"/>
              <a:ext cx="603787" cy="603789"/>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9" name="Cylinder 828">
              <a:extLst>
                <a:ext uri="{FF2B5EF4-FFF2-40B4-BE49-F238E27FC236}">
                  <a16:creationId xmlns:a16="http://schemas.microsoft.com/office/drawing/2014/main" id="{8B3D60E1-1E16-4F9F-99CB-F45A1F6DBEE6}"/>
                </a:ext>
              </a:extLst>
            </p:cNvPr>
            <p:cNvSpPr/>
            <p:nvPr/>
          </p:nvSpPr>
          <p:spPr bwMode="auto">
            <a:xfrm>
              <a:off x="5335724" y="3170126"/>
              <a:ext cx="2391318" cy="3141626"/>
            </a:xfrm>
            <a:prstGeom prst="can">
              <a:avLst>
                <a:gd name="adj" fmla="val 39530"/>
              </a:avLst>
            </a:prstGeom>
            <a:solidFill>
              <a:schemeClr val="bg1"/>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78D7"/>
                </a:solidFill>
                <a:effectLst/>
                <a:uLnTx/>
                <a:uFillTx/>
                <a:latin typeface="Segoe UI Light"/>
                <a:ea typeface="Segoe UI" pitchFamily="34" charset="0"/>
                <a:cs typeface="Segoe UI" pitchFamily="34" charset="0"/>
              </a:endParaRPr>
            </a:p>
          </p:txBody>
        </p:sp>
      </p:grpSp>
      <p:grpSp>
        <p:nvGrpSpPr>
          <p:cNvPr id="320" name="Group 319">
            <a:extLst>
              <a:ext uri="{FF2B5EF4-FFF2-40B4-BE49-F238E27FC236}">
                <a16:creationId xmlns:a16="http://schemas.microsoft.com/office/drawing/2014/main" id="{49B4B3CE-35DC-44A1-9394-C811B17B443D}"/>
              </a:ext>
            </a:extLst>
          </p:cNvPr>
          <p:cNvGrpSpPr/>
          <p:nvPr/>
        </p:nvGrpSpPr>
        <p:grpSpPr>
          <a:xfrm>
            <a:off x="3802252" y="1453762"/>
            <a:ext cx="423450" cy="435351"/>
            <a:chOff x="2776302" y="4657642"/>
            <a:chExt cx="1550488" cy="1594059"/>
          </a:xfrm>
        </p:grpSpPr>
        <p:sp>
          <p:nvSpPr>
            <p:cNvPr id="321" name="Cylinder 812">
              <a:extLst>
                <a:ext uri="{FF2B5EF4-FFF2-40B4-BE49-F238E27FC236}">
                  <a16:creationId xmlns:a16="http://schemas.microsoft.com/office/drawing/2014/main" id="{97C68356-76ED-4307-828B-F8E97423BE48}"/>
                </a:ext>
              </a:extLst>
            </p:cNvPr>
            <p:cNvSpPr/>
            <p:nvPr/>
          </p:nvSpPr>
          <p:spPr bwMode="auto">
            <a:xfrm>
              <a:off x="2776302" y="4657642"/>
              <a:ext cx="1043832" cy="1371349"/>
            </a:xfrm>
            <a:prstGeom prst="can">
              <a:avLst>
                <a:gd name="adj" fmla="val 39530"/>
              </a:avLst>
            </a:prstGeom>
            <a:solidFill>
              <a:schemeClr val="bg1"/>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600" b="1" i="0" u="none" strike="noStrike" kern="1200" cap="none" spc="0" normalizeH="0" baseline="0" noProof="0" dirty="0">
                  <a:ln>
                    <a:noFill/>
                  </a:ln>
                  <a:solidFill>
                    <a:srgbClr val="0078D7"/>
                  </a:solidFill>
                  <a:effectLst/>
                  <a:uLnTx/>
                  <a:uFillTx/>
                  <a:latin typeface="Segoe UI"/>
                  <a:ea typeface="Segoe UI Semibold" charset="0"/>
                  <a:cs typeface="Segoe UI Semibold" charset="0"/>
                </a:rPr>
                <a:t>SQL</a:t>
              </a:r>
            </a:p>
          </p:txBody>
        </p:sp>
        <p:sp>
          <p:nvSpPr>
            <p:cNvPr id="322" name="Freeform 146">
              <a:extLst>
                <a:ext uri="{FF2B5EF4-FFF2-40B4-BE49-F238E27FC236}">
                  <a16:creationId xmlns:a16="http://schemas.microsoft.com/office/drawing/2014/main" id="{CDF4159D-F9A6-4FB6-A04C-CAB107EC8B1C}"/>
                </a:ext>
              </a:extLst>
            </p:cNvPr>
            <p:cNvSpPr>
              <a:spLocks noChangeAspect="1"/>
            </p:cNvSpPr>
            <p:nvPr/>
          </p:nvSpPr>
          <p:spPr bwMode="auto">
            <a:xfrm>
              <a:off x="3311549" y="5608740"/>
              <a:ext cx="1015241" cy="642961"/>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bg1"/>
            </a:solid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IN" sz="2000" b="1" i="0" u="none" strike="noStrike" kern="1200" cap="none" spc="0" normalizeH="0" baseline="0" noProof="0" dirty="0">
                <a:ln>
                  <a:noFill/>
                </a:ln>
                <a:solidFill>
                  <a:srgbClr val="0078D7"/>
                </a:solidFill>
                <a:effectLst/>
                <a:uLnTx/>
                <a:uFillTx/>
                <a:latin typeface="Segoe UI Semilight" panose="020B0402040204020203" pitchFamily="34" charset="0"/>
                <a:ea typeface="Segoe UI" pitchFamily="34" charset="0"/>
                <a:cs typeface="Segoe UI Semilight" panose="020B0402040204020203" pitchFamily="34" charset="0"/>
              </a:endParaRPr>
            </a:p>
          </p:txBody>
        </p:sp>
      </p:grpSp>
      <p:grpSp>
        <p:nvGrpSpPr>
          <p:cNvPr id="328" name="Group 327"/>
          <p:cNvGrpSpPr>
            <a:grpSpLocks noChangeAspect="1"/>
          </p:cNvGrpSpPr>
          <p:nvPr/>
        </p:nvGrpSpPr>
        <p:grpSpPr bwMode="auto">
          <a:xfrm>
            <a:off x="10639542" y="2805835"/>
            <a:ext cx="338805" cy="340300"/>
            <a:chOff x="522" y="2880"/>
            <a:chExt cx="908" cy="912"/>
          </a:xfrm>
          <a:noFill/>
        </p:grpSpPr>
        <p:sp>
          <p:nvSpPr>
            <p:cNvPr id="329" name="Freeform 5"/>
            <p:cNvSpPr>
              <a:spLocks noEditPoints="1"/>
            </p:cNvSpPr>
            <p:nvPr/>
          </p:nvSpPr>
          <p:spPr bwMode="auto">
            <a:xfrm>
              <a:off x="522" y="2880"/>
              <a:ext cx="668" cy="669"/>
            </a:xfrm>
            <a:custGeom>
              <a:avLst/>
              <a:gdLst>
                <a:gd name="T0" fmla="*/ 223 w 332"/>
                <a:gd name="T1" fmla="*/ 0 h 332"/>
                <a:gd name="T2" fmla="*/ 172 w 332"/>
                <a:gd name="T3" fmla="*/ 4 h 332"/>
                <a:gd name="T4" fmla="*/ 118 w 332"/>
                <a:gd name="T5" fmla="*/ 60 h 332"/>
                <a:gd name="T6" fmla="*/ 118 w 332"/>
                <a:gd name="T7" fmla="*/ 101 h 332"/>
                <a:gd name="T8" fmla="*/ 225 w 332"/>
                <a:gd name="T9" fmla="*/ 101 h 332"/>
                <a:gd name="T10" fmla="*/ 225 w 332"/>
                <a:gd name="T11" fmla="*/ 114 h 332"/>
                <a:gd name="T12" fmla="*/ 118 w 332"/>
                <a:gd name="T13" fmla="*/ 114 h 332"/>
                <a:gd name="T14" fmla="*/ 78 w 332"/>
                <a:gd name="T15" fmla="*/ 114 h 332"/>
                <a:gd name="T16" fmla="*/ 11 w 332"/>
                <a:gd name="T17" fmla="*/ 169 h 332"/>
                <a:gd name="T18" fmla="*/ 11 w 332"/>
                <a:gd name="T19" fmla="*/ 278 h 332"/>
                <a:gd name="T20" fmla="*/ 68 w 332"/>
                <a:gd name="T21" fmla="*/ 332 h 332"/>
                <a:gd name="T22" fmla="*/ 105 w 332"/>
                <a:gd name="T23" fmla="*/ 332 h 332"/>
                <a:gd name="T24" fmla="*/ 105 w 332"/>
                <a:gd name="T25" fmla="*/ 283 h 332"/>
                <a:gd name="T26" fmla="*/ 172 w 332"/>
                <a:gd name="T27" fmla="*/ 216 h 332"/>
                <a:gd name="T28" fmla="*/ 279 w 332"/>
                <a:gd name="T29" fmla="*/ 216 h 332"/>
                <a:gd name="T30" fmla="*/ 332 w 332"/>
                <a:gd name="T31" fmla="*/ 162 h 332"/>
                <a:gd name="T32" fmla="*/ 332 w 332"/>
                <a:gd name="T33" fmla="*/ 60 h 332"/>
                <a:gd name="T34" fmla="*/ 279 w 332"/>
                <a:gd name="T35" fmla="*/ 4 h 332"/>
                <a:gd name="T36" fmla="*/ 223 w 332"/>
                <a:gd name="T37" fmla="*/ 0 h 332"/>
                <a:gd name="T38" fmla="*/ 165 w 332"/>
                <a:gd name="T39" fmla="*/ 33 h 332"/>
                <a:gd name="T40" fmla="*/ 185 w 332"/>
                <a:gd name="T41" fmla="*/ 53 h 332"/>
                <a:gd name="T42" fmla="*/ 165 w 332"/>
                <a:gd name="T43" fmla="*/ 73 h 332"/>
                <a:gd name="T44" fmla="*/ 145 w 332"/>
                <a:gd name="T45" fmla="*/ 53 h 332"/>
                <a:gd name="T46" fmla="*/ 165 w 332"/>
                <a:gd name="T47" fmla="*/ 33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32" h="332">
                  <a:moveTo>
                    <a:pt x="223" y="0"/>
                  </a:moveTo>
                  <a:cubicBezTo>
                    <a:pt x="205" y="0"/>
                    <a:pt x="187" y="1"/>
                    <a:pt x="172" y="4"/>
                  </a:cubicBezTo>
                  <a:cubicBezTo>
                    <a:pt x="126" y="12"/>
                    <a:pt x="118" y="29"/>
                    <a:pt x="118" y="60"/>
                  </a:cubicBezTo>
                  <a:cubicBezTo>
                    <a:pt x="118" y="101"/>
                    <a:pt x="118" y="101"/>
                    <a:pt x="118" y="101"/>
                  </a:cubicBezTo>
                  <a:cubicBezTo>
                    <a:pt x="225" y="101"/>
                    <a:pt x="225" y="101"/>
                    <a:pt x="225" y="101"/>
                  </a:cubicBezTo>
                  <a:cubicBezTo>
                    <a:pt x="225" y="114"/>
                    <a:pt x="225" y="114"/>
                    <a:pt x="225" y="114"/>
                  </a:cubicBezTo>
                  <a:cubicBezTo>
                    <a:pt x="118" y="114"/>
                    <a:pt x="118" y="114"/>
                    <a:pt x="118" y="114"/>
                  </a:cubicBezTo>
                  <a:cubicBezTo>
                    <a:pt x="78" y="114"/>
                    <a:pt x="78" y="114"/>
                    <a:pt x="78" y="114"/>
                  </a:cubicBezTo>
                  <a:cubicBezTo>
                    <a:pt x="47" y="114"/>
                    <a:pt x="19" y="133"/>
                    <a:pt x="11" y="169"/>
                  </a:cubicBezTo>
                  <a:cubicBezTo>
                    <a:pt x="1" y="210"/>
                    <a:pt x="0" y="235"/>
                    <a:pt x="11" y="278"/>
                  </a:cubicBezTo>
                  <a:cubicBezTo>
                    <a:pt x="18" y="309"/>
                    <a:pt x="37" y="332"/>
                    <a:pt x="68" y="332"/>
                  </a:cubicBezTo>
                  <a:cubicBezTo>
                    <a:pt x="105" y="332"/>
                    <a:pt x="105" y="332"/>
                    <a:pt x="105" y="332"/>
                  </a:cubicBezTo>
                  <a:cubicBezTo>
                    <a:pt x="105" y="283"/>
                    <a:pt x="105" y="283"/>
                    <a:pt x="105" y="283"/>
                  </a:cubicBezTo>
                  <a:cubicBezTo>
                    <a:pt x="105" y="248"/>
                    <a:pt x="135" y="216"/>
                    <a:pt x="172" y="216"/>
                  </a:cubicBezTo>
                  <a:cubicBezTo>
                    <a:pt x="279" y="216"/>
                    <a:pt x="279" y="216"/>
                    <a:pt x="279" y="216"/>
                  </a:cubicBezTo>
                  <a:cubicBezTo>
                    <a:pt x="309" y="216"/>
                    <a:pt x="332" y="192"/>
                    <a:pt x="332" y="162"/>
                  </a:cubicBezTo>
                  <a:cubicBezTo>
                    <a:pt x="332" y="60"/>
                    <a:pt x="332" y="60"/>
                    <a:pt x="332" y="60"/>
                  </a:cubicBezTo>
                  <a:cubicBezTo>
                    <a:pt x="332" y="31"/>
                    <a:pt x="308" y="9"/>
                    <a:pt x="279" y="4"/>
                  </a:cubicBezTo>
                  <a:cubicBezTo>
                    <a:pt x="260" y="1"/>
                    <a:pt x="241" y="0"/>
                    <a:pt x="223" y="0"/>
                  </a:cubicBezTo>
                  <a:close/>
                  <a:moveTo>
                    <a:pt x="165" y="33"/>
                  </a:moveTo>
                  <a:cubicBezTo>
                    <a:pt x="176" y="33"/>
                    <a:pt x="185" y="42"/>
                    <a:pt x="185" y="53"/>
                  </a:cubicBezTo>
                  <a:cubicBezTo>
                    <a:pt x="185" y="64"/>
                    <a:pt x="176" y="73"/>
                    <a:pt x="165" y="73"/>
                  </a:cubicBezTo>
                  <a:cubicBezTo>
                    <a:pt x="154" y="73"/>
                    <a:pt x="145" y="64"/>
                    <a:pt x="145" y="53"/>
                  </a:cubicBezTo>
                  <a:cubicBezTo>
                    <a:pt x="145" y="42"/>
                    <a:pt x="154" y="33"/>
                    <a:pt x="165" y="33"/>
                  </a:cubicBezTo>
                  <a:close/>
                </a:path>
              </a:pathLst>
            </a:custGeom>
            <a:grpFill/>
            <a:ln w="19050">
              <a:solidFill>
                <a:schemeClr val="tx2"/>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505050"/>
                </a:solidFill>
                <a:effectLst/>
                <a:uLnTx/>
                <a:uFillTx/>
                <a:latin typeface="Segoe UI"/>
                <a:ea typeface="+mn-ea"/>
                <a:cs typeface="+mn-cs"/>
              </a:endParaRPr>
            </a:p>
          </p:txBody>
        </p:sp>
        <p:sp>
          <p:nvSpPr>
            <p:cNvPr id="330" name="Freeform 6"/>
            <p:cNvSpPr>
              <a:spLocks noEditPoints="1"/>
            </p:cNvSpPr>
            <p:nvPr/>
          </p:nvSpPr>
          <p:spPr bwMode="auto">
            <a:xfrm>
              <a:off x="760" y="3110"/>
              <a:ext cx="670" cy="682"/>
            </a:xfrm>
            <a:custGeom>
              <a:avLst/>
              <a:gdLst>
                <a:gd name="T0" fmla="*/ 228 w 333"/>
                <a:gd name="T1" fmla="*/ 0 h 339"/>
                <a:gd name="T2" fmla="*/ 228 w 333"/>
                <a:gd name="T3" fmla="*/ 48 h 339"/>
                <a:gd name="T4" fmla="*/ 161 w 333"/>
                <a:gd name="T5" fmla="*/ 116 h 339"/>
                <a:gd name="T6" fmla="*/ 54 w 333"/>
                <a:gd name="T7" fmla="*/ 116 h 339"/>
                <a:gd name="T8" fmla="*/ 0 w 333"/>
                <a:gd name="T9" fmla="*/ 170 h 339"/>
                <a:gd name="T10" fmla="*/ 0 w 333"/>
                <a:gd name="T11" fmla="*/ 273 h 339"/>
                <a:gd name="T12" fmla="*/ 54 w 333"/>
                <a:gd name="T13" fmla="*/ 327 h 339"/>
                <a:gd name="T14" fmla="*/ 161 w 333"/>
                <a:gd name="T15" fmla="*/ 327 h 339"/>
                <a:gd name="T16" fmla="*/ 214 w 333"/>
                <a:gd name="T17" fmla="*/ 273 h 339"/>
                <a:gd name="T18" fmla="*/ 214 w 333"/>
                <a:gd name="T19" fmla="*/ 232 h 339"/>
                <a:gd name="T20" fmla="*/ 107 w 333"/>
                <a:gd name="T21" fmla="*/ 232 h 339"/>
                <a:gd name="T22" fmla="*/ 107 w 333"/>
                <a:gd name="T23" fmla="*/ 218 h 339"/>
                <a:gd name="T24" fmla="*/ 214 w 333"/>
                <a:gd name="T25" fmla="*/ 218 h 339"/>
                <a:gd name="T26" fmla="*/ 268 w 333"/>
                <a:gd name="T27" fmla="*/ 218 h 339"/>
                <a:gd name="T28" fmla="*/ 322 w 333"/>
                <a:gd name="T29" fmla="*/ 164 h 339"/>
                <a:gd name="T30" fmla="*/ 322 w 333"/>
                <a:gd name="T31" fmla="*/ 55 h 339"/>
                <a:gd name="T32" fmla="*/ 268 w 333"/>
                <a:gd name="T33" fmla="*/ 0 h 339"/>
                <a:gd name="T34" fmla="*/ 228 w 333"/>
                <a:gd name="T35" fmla="*/ 0 h 339"/>
                <a:gd name="T36" fmla="*/ 167 w 333"/>
                <a:gd name="T37" fmla="*/ 259 h 339"/>
                <a:gd name="T38" fmla="*/ 188 w 333"/>
                <a:gd name="T39" fmla="*/ 279 h 339"/>
                <a:gd name="T40" fmla="*/ 167 w 333"/>
                <a:gd name="T41" fmla="*/ 300 h 339"/>
                <a:gd name="T42" fmla="*/ 147 w 333"/>
                <a:gd name="T43" fmla="*/ 279 h 339"/>
                <a:gd name="T44" fmla="*/ 167 w 333"/>
                <a:gd name="T45" fmla="*/ 25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33" h="339">
                  <a:moveTo>
                    <a:pt x="228" y="0"/>
                  </a:moveTo>
                  <a:cubicBezTo>
                    <a:pt x="228" y="48"/>
                    <a:pt x="228" y="48"/>
                    <a:pt x="228" y="48"/>
                  </a:cubicBezTo>
                  <a:cubicBezTo>
                    <a:pt x="228" y="85"/>
                    <a:pt x="196" y="116"/>
                    <a:pt x="161" y="116"/>
                  </a:cubicBezTo>
                  <a:cubicBezTo>
                    <a:pt x="54" y="116"/>
                    <a:pt x="54" y="116"/>
                    <a:pt x="54" y="116"/>
                  </a:cubicBezTo>
                  <a:cubicBezTo>
                    <a:pt x="24" y="116"/>
                    <a:pt x="0" y="141"/>
                    <a:pt x="0" y="170"/>
                  </a:cubicBezTo>
                  <a:cubicBezTo>
                    <a:pt x="0" y="273"/>
                    <a:pt x="0" y="273"/>
                    <a:pt x="0" y="273"/>
                  </a:cubicBezTo>
                  <a:cubicBezTo>
                    <a:pt x="0" y="302"/>
                    <a:pt x="25" y="319"/>
                    <a:pt x="54" y="327"/>
                  </a:cubicBezTo>
                  <a:cubicBezTo>
                    <a:pt x="88" y="337"/>
                    <a:pt x="120" y="339"/>
                    <a:pt x="161" y="327"/>
                  </a:cubicBezTo>
                  <a:cubicBezTo>
                    <a:pt x="188" y="319"/>
                    <a:pt x="214" y="304"/>
                    <a:pt x="214" y="273"/>
                  </a:cubicBezTo>
                  <a:cubicBezTo>
                    <a:pt x="214" y="232"/>
                    <a:pt x="214" y="232"/>
                    <a:pt x="214" y="232"/>
                  </a:cubicBezTo>
                  <a:cubicBezTo>
                    <a:pt x="107" y="232"/>
                    <a:pt x="107" y="232"/>
                    <a:pt x="107" y="232"/>
                  </a:cubicBezTo>
                  <a:cubicBezTo>
                    <a:pt x="107" y="218"/>
                    <a:pt x="107" y="218"/>
                    <a:pt x="107" y="218"/>
                  </a:cubicBezTo>
                  <a:cubicBezTo>
                    <a:pt x="214" y="218"/>
                    <a:pt x="214" y="218"/>
                    <a:pt x="214" y="218"/>
                  </a:cubicBezTo>
                  <a:cubicBezTo>
                    <a:pt x="268" y="218"/>
                    <a:pt x="268" y="218"/>
                    <a:pt x="268" y="218"/>
                  </a:cubicBezTo>
                  <a:cubicBezTo>
                    <a:pt x="299" y="218"/>
                    <a:pt x="311" y="196"/>
                    <a:pt x="322" y="164"/>
                  </a:cubicBezTo>
                  <a:cubicBezTo>
                    <a:pt x="333" y="130"/>
                    <a:pt x="332" y="98"/>
                    <a:pt x="322" y="55"/>
                  </a:cubicBezTo>
                  <a:cubicBezTo>
                    <a:pt x="314" y="24"/>
                    <a:pt x="299" y="0"/>
                    <a:pt x="268" y="0"/>
                  </a:cubicBezTo>
                  <a:lnTo>
                    <a:pt x="228" y="0"/>
                  </a:lnTo>
                  <a:close/>
                  <a:moveTo>
                    <a:pt x="167" y="259"/>
                  </a:moveTo>
                  <a:cubicBezTo>
                    <a:pt x="179" y="259"/>
                    <a:pt x="188" y="268"/>
                    <a:pt x="188" y="279"/>
                  </a:cubicBezTo>
                  <a:cubicBezTo>
                    <a:pt x="188" y="291"/>
                    <a:pt x="179" y="300"/>
                    <a:pt x="167" y="300"/>
                  </a:cubicBezTo>
                  <a:cubicBezTo>
                    <a:pt x="156" y="300"/>
                    <a:pt x="147" y="291"/>
                    <a:pt x="147" y="279"/>
                  </a:cubicBezTo>
                  <a:cubicBezTo>
                    <a:pt x="147" y="268"/>
                    <a:pt x="156" y="259"/>
                    <a:pt x="167" y="259"/>
                  </a:cubicBezTo>
                  <a:close/>
                </a:path>
              </a:pathLst>
            </a:custGeom>
            <a:grpFill/>
            <a:ln w="19050">
              <a:solidFill>
                <a:schemeClr val="tx2"/>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505050"/>
                </a:solidFill>
                <a:effectLst/>
                <a:uLnTx/>
                <a:uFillTx/>
                <a:latin typeface="Segoe UI"/>
                <a:ea typeface="+mn-ea"/>
                <a:cs typeface="+mn-cs"/>
              </a:endParaRPr>
            </a:p>
          </p:txBody>
        </p:sp>
      </p:grpSp>
      <p:sp>
        <p:nvSpPr>
          <p:cNvPr id="331" name="Freeform 13"/>
          <p:cNvSpPr>
            <a:spLocks noChangeAspect="1" noEditPoints="1"/>
          </p:cNvSpPr>
          <p:nvPr/>
        </p:nvSpPr>
        <p:spPr bwMode="black">
          <a:xfrm>
            <a:off x="10962536" y="5368769"/>
            <a:ext cx="420792" cy="417738"/>
          </a:xfrm>
          <a:custGeom>
            <a:avLst/>
            <a:gdLst>
              <a:gd name="T0" fmla="*/ 600 w 800"/>
              <a:gd name="T1" fmla="*/ 0 h 801"/>
              <a:gd name="T2" fmla="*/ 283 w 800"/>
              <a:gd name="T3" fmla="*/ 317 h 801"/>
              <a:gd name="T4" fmla="*/ 81 w 800"/>
              <a:gd name="T5" fmla="*/ 159 h 801"/>
              <a:gd name="T6" fmla="*/ 0 w 800"/>
              <a:gd name="T7" fmla="*/ 200 h 801"/>
              <a:gd name="T8" fmla="*/ 0 w 800"/>
              <a:gd name="T9" fmla="*/ 600 h 801"/>
              <a:gd name="T10" fmla="*/ 81 w 800"/>
              <a:gd name="T11" fmla="*/ 641 h 801"/>
              <a:gd name="T12" fmla="*/ 283 w 800"/>
              <a:gd name="T13" fmla="*/ 484 h 801"/>
              <a:gd name="T14" fmla="*/ 600 w 800"/>
              <a:gd name="T15" fmla="*/ 801 h 801"/>
              <a:gd name="T16" fmla="*/ 800 w 800"/>
              <a:gd name="T17" fmla="*/ 722 h 801"/>
              <a:gd name="T18" fmla="*/ 800 w 800"/>
              <a:gd name="T19" fmla="*/ 78 h 801"/>
              <a:gd name="T20" fmla="*/ 600 w 800"/>
              <a:gd name="T21" fmla="*/ 0 h 801"/>
              <a:gd name="T22" fmla="*/ 81 w 800"/>
              <a:gd name="T23" fmla="*/ 519 h 801"/>
              <a:gd name="T24" fmla="*/ 81 w 800"/>
              <a:gd name="T25" fmla="*/ 281 h 801"/>
              <a:gd name="T26" fmla="*/ 200 w 800"/>
              <a:gd name="T27" fmla="*/ 400 h 801"/>
              <a:gd name="T28" fmla="*/ 81 w 800"/>
              <a:gd name="T29" fmla="*/ 519 h 801"/>
              <a:gd name="T30" fmla="*/ 388 w 800"/>
              <a:gd name="T31" fmla="*/ 400 h 801"/>
              <a:gd name="T32" fmla="*/ 600 w 800"/>
              <a:gd name="T33" fmla="*/ 236 h 801"/>
              <a:gd name="T34" fmla="*/ 600 w 800"/>
              <a:gd name="T35" fmla="*/ 565 h 801"/>
              <a:gd name="T36" fmla="*/ 388 w 800"/>
              <a:gd name="T37" fmla="*/ 400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00" h="801">
                <a:moveTo>
                  <a:pt x="600" y="0"/>
                </a:moveTo>
                <a:lnTo>
                  <a:pt x="283" y="317"/>
                </a:lnTo>
                <a:lnTo>
                  <a:pt x="81" y="159"/>
                </a:lnTo>
                <a:lnTo>
                  <a:pt x="0" y="200"/>
                </a:lnTo>
                <a:lnTo>
                  <a:pt x="0" y="600"/>
                </a:lnTo>
                <a:lnTo>
                  <a:pt x="81" y="641"/>
                </a:lnTo>
                <a:lnTo>
                  <a:pt x="283" y="484"/>
                </a:lnTo>
                <a:lnTo>
                  <a:pt x="600" y="801"/>
                </a:lnTo>
                <a:lnTo>
                  <a:pt x="800" y="722"/>
                </a:lnTo>
                <a:lnTo>
                  <a:pt x="800" y="78"/>
                </a:lnTo>
                <a:lnTo>
                  <a:pt x="600" y="0"/>
                </a:lnTo>
                <a:close/>
                <a:moveTo>
                  <a:pt x="81" y="519"/>
                </a:moveTo>
                <a:lnTo>
                  <a:pt x="81" y="281"/>
                </a:lnTo>
                <a:lnTo>
                  <a:pt x="200" y="400"/>
                </a:lnTo>
                <a:lnTo>
                  <a:pt x="81" y="519"/>
                </a:lnTo>
                <a:close/>
                <a:moveTo>
                  <a:pt x="388" y="400"/>
                </a:moveTo>
                <a:lnTo>
                  <a:pt x="600" y="236"/>
                </a:lnTo>
                <a:lnTo>
                  <a:pt x="600" y="565"/>
                </a:lnTo>
                <a:lnTo>
                  <a:pt x="388" y="400"/>
                </a:lnTo>
                <a:close/>
              </a:path>
            </a:pathLst>
          </a:custGeom>
          <a:noFill/>
          <a:ln w="19050">
            <a:solidFill>
              <a:schemeClr val="tx2"/>
            </a:solidFill>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32" name="IoT_Hub" title="Icon of circles connecting to a center circle surrounded by brackets">
            <a:extLst>
              <a:ext uri="{FF2B5EF4-FFF2-40B4-BE49-F238E27FC236}">
                <a16:creationId xmlns:a16="http://schemas.microsoft.com/office/drawing/2014/main" id="{0FB26187-D224-4A2C-9E43-71380AB1361E}"/>
              </a:ext>
            </a:extLst>
          </p:cNvPr>
          <p:cNvSpPr>
            <a:spLocks noChangeAspect="1" noEditPoints="1"/>
          </p:cNvSpPr>
          <p:nvPr/>
        </p:nvSpPr>
        <p:spPr bwMode="auto">
          <a:xfrm>
            <a:off x="753667" y="3463737"/>
            <a:ext cx="416999" cy="416999"/>
          </a:xfrm>
          <a:custGeom>
            <a:avLst/>
            <a:gdLst>
              <a:gd name="T0" fmla="*/ 274 w 360"/>
              <a:gd name="T1" fmla="*/ 0 h 360"/>
              <a:gd name="T2" fmla="*/ 360 w 360"/>
              <a:gd name="T3" fmla="*/ 0 h 360"/>
              <a:gd name="T4" fmla="*/ 360 w 360"/>
              <a:gd name="T5" fmla="*/ 85 h 360"/>
              <a:gd name="T6" fmla="*/ 0 w 360"/>
              <a:gd name="T7" fmla="*/ 275 h 360"/>
              <a:gd name="T8" fmla="*/ 0 w 360"/>
              <a:gd name="T9" fmla="*/ 360 h 360"/>
              <a:gd name="T10" fmla="*/ 85 w 360"/>
              <a:gd name="T11" fmla="*/ 360 h 360"/>
              <a:gd name="T12" fmla="*/ 196 w 360"/>
              <a:gd name="T13" fmla="*/ 176 h 360"/>
              <a:gd name="T14" fmla="*/ 235 w 360"/>
              <a:gd name="T15" fmla="*/ 215 h 360"/>
              <a:gd name="T16" fmla="*/ 274 w 360"/>
              <a:gd name="T17" fmla="*/ 176 h 360"/>
              <a:gd name="T18" fmla="*/ 235 w 360"/>
              <a:gd name="T19" fmla="*/ 137 h 360"/>
              <a:gd name="T20" fmla="*/ 196 w 360"/>
              <a:gd name="T21" fmla="*/ 176 h 360"/>
              <a:gd name="T22" fmla="*/ 263 w 360"/>
              <a:gd name="T23" fmla="*/ 260 h 360"/>
              <a:gd name="T24" fmla="*/ 290 w 360"/>
              <a:gd name="T25" fmla="*/ 286 h 360"/>
              <a:gd name="T26" fmla="*/ 316 w 360"/>
              <a:gd name="T27" fmla="*/ 260 h 360"/>
              <a:gd name="T28" fmla="*/ 290 w 360"/>
              <a:gd name="T29" fmla="*/ 233 h 360"/>
              <a:gd name="T30" fmla="*/ 263 w 360"/>
              <a:gd name="T31" fmla="*/ 260 h 360"/>
              <a:gd name="T32" fmla="*/ 123 w 360"/>
              <a:gd name="T33" fmla="*/ 258 h 360"/>
              <a:gd name="T34" fmla="*/ 144 w 360"/>
              <a:gd name="T35" fmla="*/ 279 h 360"/>
              <a:gd name="T36" fmla="*/ 165 w 360"/>
              <a:gd name="T37" fmla="*/ 258 h 360"/>
              <a:gd name="T38" fmla="*/ 144 w 360"/>
              <a:gd name="T39" fmla="*/ 236 h 360"/>
              <a:gd name="T40" fmla="*/ 123 w 360"/>
              <a:gd name="T41" fmla="*/ 258 h 360"/>
              <a:gd name="T42" fmla="*/ 32 w 360"/>
              <a:gd name="T43" fmla="*/ 170 h 360"/>
              <a:gd name="T44" fmla="*/ 59 w 360"/>
              <a:gd name="T45" fmla="*/ 196 h 360"/>
              <a:gd name="T46" fmla="*/ 85 w 360"/>
              <a:gd name="T47" fmla="*/ 170 h 360"/>
              <a:gd name="T48" fmla="*/ 59 w 360"/>
              <a:gd name="T49" fmla="*/ 143 h 360"/>
              <a:gd name="T50" fmla="*/ 32 w 360"/>
              <a:gd name="T51" fmla="*/ 170 h 360"/>
              <a:gd name="T52" fmla="*/ 133 w 360"/>
              <a:gd name="T53" fmla="*/ 74 h 360"/>
              <a:gd name="T54" fmla="*/ 160 w 360"/>
              <a:gd name="T55" fmla="*/ 100 h 360"/>
              <a:gd name="T56" fmla="*/ 187 w 360"/>
              <a:gd name="T57" fmla="*/ 74 h 360"/>
              <a:gd name="T58" fmla="*/ 160 w 360"/>
              <a:gd name="T59" fmla="*/ 47 h 360"/>
              <a:gd name="T60" fmla="*/ 133 w 360"/>
              <a:gd name="T61" fmla="*/ 74 h 360"/>
              <a:gd name="T62" fmla="*/ 176 w 360"/>
              <a:gd name="T63" fmla="*/ 95 h 360"/>
              <a:gd name="T64" fmla="*/ 214 w 360"/>
              <a:gd name="T65" fmla="*/ 143 h 360"/>
              <a:gd name="T66" fmla="*/ 274 w 360"/>
              <a:gd name="T67" fmla="*/ 238 h 360"/>
              <a:gd name="T68" fmla="*/ 256 w 360"/>
              <a:gd name="T69" fmla="*/ 211 h 360"/>
              <a:gd name="T70" fmla="*/ 161 w 360"/>
              <a:gd name="T71" fmla="*/ 245 h 360"/>
              <a:gd name="T72" fmla="*/ 208 w 360"/>
              <a:gd name="T73" fmla="*/ 204 h 360"/>
              <a:gd name="T74" fmla="*/ 85 w 360"/>
              <a:gd name="T75" fmla="*/ 173 h 360"/>
              <a:gd name="T76" fmla="*/ 196 w 360"/>
              <a:gd name="T77" fmla="*/ 176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60" h="360">
                <a:moveTo>
                  <a:pt x="274" y="0"/>
                </a:moveTo>
                <a:cubicBezTo>
                  <a:pt x="360" y="0"/>
                  <a:pt x="360" y="0"/>
                  <a:pt x="360" y="0"/>
                </a:cubicBezTo>
                <a:cubicBezTo>
                  <a:pt x="360" y="85"/>
                  <a:pt x="360" y="85"/>
                  <a:pt x="360" y="85"/>
                </a:cubicBezTo>
                <a:moveTo>
                  <a:pt x="0" y="275"/>
                </a:moveTo>
                <a:cubicBezTo>
                  <a:pt x="0" y="360"/>
                  <a:pt x="0" y="360"/>
                  <a:pt x="0" y="360"/>
                </a:cubicBezTo>
                <a:cubicBezTo>
                  <a:pt x="85" y="360"/>
                  <a:pt x="85" y="360"/>
                  <a:pt x="85" y="360"/>
                </a:cubicBezTo>
                <a:moveTo>
                  <a:pt x="196" y="176"/>
                </a:moveTo>
                <a:cubicBezTo>
                  <a:pt x="196" y="198"/>
                  <a:pt x="213" y="215"/>
                  <a:pt x="235" y="215"/>
                </a:cubicBezTo>
                <a:cubicBezTo>
                  <a:pt x="256" y="215"/>
                  <a:pt x="274" y="198"/>
                  <a:pt x="274" y="176"/>
                </a:cubicBezTo>
                <a:cubicBezTo>
                  <a:pt x="274" y="155"/>
                  <a:pt x="256" y="137"/>
                  <a:pt x="235" y="137"/>
                </a:cubicBezTo>
                <a:cubicBezTo>
                  <a:pt x="213" y="137"/>
                  <a:pt x="196" y="155"/>
                  <a:pt x="196" y="176"/>
                </a:cubicBezTo>
                <a:close/>
                <a:moveTo>
                  <a:pt x="263" y="260"/>
                </a:moveTo>
                <a:cubicBezTo>
                  <a:pt x="263" y="274"/>
                  <a:pt x="275" y="286"/>
                  <a:pt x="290" y="286"/>
                </a:cubicBezTo>
                <a:cubicBezTo>
                  <a:pt x="304" y="286"/>
                  <a:pt x="316" y="274"/>
                  <a:pt x="316" y="260"/>
                </a:cubicBezTo>
                <a:cubicBezTo>
                  <a:pt x="316" y="245"/>
                  <a:pt x="304" y="233"/>
                  <a:pt x="290" y="233"/>
                </a:cubicBezTo>
                <a:cubicBezTo>
                  <a:pt x="275" y="233"/>
                  <a:pt x="263" y="245"/>
                  <a:pt x="263" y="260"/>
                </a:cubicBezTo>
                <a:close/>
                <a:moveTo>
                  <a:pt x="123" y="258"/>
                </a:moveTo>
                <a:cubicBezTo>
                  <a:pt x="123" y="270"/>
                  <a:pt x="132" y="279"/>
                  <a:pt x="144" y="279"/>
                </a:cubicBezTo>
                <a:cubicBezTo>
                  <a:pt x="156" y="279"/>
                  <a:pt x="165" y="270"/>
                  <a:pt x="165" y="258"/>
                </a:cubicBezTo>
                <a:cubicBezTo>
                  <a:pt x="165" y="246"/>
                  <a:pt x="156" y="236"/>
                  <a:pt x="144" y="236"/>
                </a:cubicBezTo>
                <a:cubicBezTo>
                  <a:pt x="132" y="236"/>
                  <a:pt x="123" y="246"/>
                  <a:pt x="123" y="258"/>
                </a:cubicBezTo>
                <a:close/>
                <a:moveTo>
                  <a:pt x="32" y="170"/>
                </a:moveTo>
                <a:cubicBezTo>
                  <a:pt x="32" y="184"/>
                  <a:pt x="44" y="196"/>
                  <a:pt x="59" y="196"/>
                </a:cubicBezTo>
                <a:cubicBezTo>
                  <a:pt x="73" y="196"/>
                  <a:pt x="85" y="184"/>
                  <a:pt x="85" y="170"/>
                </a:cubicBezTo>
                <a:cubicBezTo>
                  <a:pt x="85" y="155"/>
                  <a:pt x="73" y="143"/>
                  <a:pt x="59" y="143"/>
                </a:cubicBezTo>
                <a:cubicBezTo>
                  <a:pt x="44" y="143"/>
                  <a:pt x="32" y="155"/>
                  <a:pt x="32" y="170"/>
                </a:cubicBezTo>
                <a:close/>
                <a:moveTo>
                  <a:pt x="133" y="74"/>
                </a:moveTo>
                <a:cubicBezTo>
                  <a:pt x="133" y="88"/>
                  <a:pt x="145" y="100"/>
                  <a:pt x="160" y="100"/>
                </a:cubicBezTo>
                <a:cubicBezTo>
                  <a:pt x="175" y="100"/>
                  <a:pt x="187" y="88"/>
                  <a:pt x="187" y="74"/>
                </a:cubicBezTo>
                <a:cubicBezTo>
                  <a:pt x="187" y="59"/>
                  <a:pt x="175" y="47"/>
                  <a:pt x="160" y="47"/>
                </a:cubicBezTo>
                <a:cubicBezTo>
                  <a:pt x="145" y="47"/>
                  <a:pt x="133" y="59"/>
                  <a:pt x="133" y="74"/>
                </a:cubicBezTo>
                <a:close/>
                <a:moveTo>
                  <a:pt x="176" y="95"/>
                </a:moveTo>
                <a:cubicBezTo>
                  <a:pt x="214" y="143"/>
                  <a:pt x="214" y="143"/>
                  <a:pt x="214" y="143"/>
                </a:cubicBezTo>
                <a:moveTo>
                  <a:pt x="274" y="238"/>
                </a:moveTo>
                <a:cubicBezTo>
                  <a:pt x="256" y="211"/>
                  <a:pt x="256" y="211"/>
                  <a:pt x="256" y="211"/>
                </a:cubicBezTo>
                <a:moveTo>
                  <a:pt x="161" y="245"/>
                </a:moveTo>
                <a:cubicBezTo>
                  <a:pt x="208" y="204"/>
                  <a:pt x="208" y="204"/>
                  <a:pt x="208" y="204"/>
                </a:cubicBezTo>
                <a:moveTo>
                  <a:pt x="85" y="173"/>
                </a:moveTo>
                <a:cubicBezTo>
                  <a:pt x="196" y="176"/>
                  <a:pt x="196" y="176"/>
                  <a:pt x="196" y="176"/>
                </a:cubicBezTo>
              </a:path>
            </a:pathLst>
          </a:custGeom>
          <a:noFill/>
          <a:ln w="19050" cap="sq">
            <a:solidFill>
              <a:schemeClr val="tx2"/>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34" name="tool" title="Icon of a skrewdriver and wrench"/>
          <p:cNvSpPr>
            <a:spLocks noChangeAspect="1" noEditPoints="1"/>
          </p:cNvSpPr>
          <p:nvPr/>
        </p:nvSpPr>
        <p:spPr bwMode="auto">
          <a:xfrm>
            <a:off x="1861928" y="2367649"/>
            <a:ext cx="294930" cy="415439"/>
          </a:xfrm>
          <a:custGeom>
            <a:avLst/>
            <a:gdLst>
              <a:gd name="T0" fmla="*/ 196 w 256"/>
              <a:gd name="T1" fmla="*/ 0 h 360"/>
              <a:gd name="T2" fmla="*/ 256 w 256"/>
              <a:gd name="T3" fmla="*/ 60 h 360"/>
              <a:gd name="T4" fmla="*/ 230 w 256"/>
              <a:gd name="T5" fmla="*/ 110 h 360"/>
              <a:gd name="T6" fmla="*/ 222 w 256"/>
              <a:gd name="T7" fmla="*/ 114 h 360"/>
              <a:gd name="T8" fmla="*/ 222 w 256"/>
              <a:gd name="T9" fmla="*/ 334 h 360"/>
              <a:gd name="T10" fmla="*/ 196 w 256"/>
              <a:gd name="T11" fmla="*/ 360 h 360"/>
              <a:gd name="T12" fmla="*/ 170 w 256"/>
              <a:gd name="T13" fmla="*/ 334 h 360"/>
              <a:gd name="T14" fmla="*/ 170 w 256"/>
              <a:gd name="T15" fmla="*/ 114 h 360"/>
              <a:gd name="T16" fmla="*/ 162 w 256"/>
              <a:gd name="T17" fmla="*/ 110 h 360"/>
              <a:gd name="T18" fmla="*/ 136 w 256"/>
              <a:gd name="T19" fmla="*/ 60 h 360"/>
              <a:gd name="T20" fmla="*/ 196 w 256"/>
              <a:gd name="T21" fmla="*/ 0 h 360"/>
              <a:gd name="T22" fmla="*/ 0 w 256"/>
              <a:gd name="T23" fmla="*/ 193 h 360"/>
              <a:gd name="T24" fmla="*/ 0 w 256"/>
              <a:gd name="T25" fmla="*/ 219 h 360"/>
              <a:gd name="T26" fmla="*/ 0 w 256"/>
              <a:gd name="T27" fmla="*/ 287 h 360"/>
              <a:gd name="T28" fmla="*/ 0 w 256"/>
              <a:gd name="T29" fmla="*/ 334 h 360"/>
              <a:gd name="T30" fmla="*/ 26 w 256"/>
              <a:gd name="T31" fmla="*/ 360 h 360"/>
              <a:gd name="T32" fmla="*/ 53 w 256"/>
              <a:gd name="T33" fmla="*/ 334 h 360"/>
              <a:gd name="T34" fmla="*/ 53 w 256"/>
              <a:gd name="T35" fmla="*/ 287 h 360"/>
              <a:gd name="T36" fmla="*/ 53 w 256"/>
              <a:gd name="T37" fmla="*/ 219 h 360"/>
              <a:gd name="T38" fmla="*/ 53 w 256"/>
              <a:gd name="T39" fmla="*/ 193 h 360"/>
              <a:gd name="T40" fmla="*/ 26 w 256"/>
              <a:gd name="T41" fmla="*/ 193 h 360"/>
              <a:gd name="T42" fmla="*/ 0 w 256"/>
              <a:gd name="T43" fmla="*/ 193 h 360"/>
              <a:gd name="T44" fmla="*/ 53 w 256"/>
              <a:gd name="T45" fmla="*/ 0 h 360"/>
              <a:gd name="T46" fmla="*/ 0 w 256"/>
              <a:gd name="T47" fmla="*/ 0 h 360"/>
              <a:gd name="T48" fmla="*/ 0 w 256"/>
              <a:gd name="T49" fmla="*/ 42 h 360"/>
              <a:gd name="T50" fmla="*/ 26 w 256"/>
              <a:gd name="T51" fmla="*/ 68 h 360"/>
              <a:gd name="T52" fmla="*/ 53 w 256"/>
              <a:gd name="T53" fmla="*/ 42 h 360"/>
              <a:gd name="T54" fmla="*/ 53 w 256"/>
              <a:gd name="T55" fmla="*/ 0 h 360"/>
              <a:gd name="T56" fmla="*/ 26 w 256"/>
              <a:gd name="T57" fmla="*/ 68 h 360"/>
              <a:gd name="T58" fmla="*/ 26 w 256"/>
              <a:gd name="T59" fmla="*/ 193 h 360"/>
              <a:gd name="T60" fmla="*/ 193 w 256"/>
              <a:gd name="T61" fmla="*/ 0 h 360"/>
              <a:gd name="T62" fmla="*/ 193 w 256"/>
              <a:gd name="T63" fmla="*/ 57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56" h="360">
                <a:moveTo>
                  <a:pt x="196" y="0"/>
                </a:moveTo>
                <a:cubicBezTo>
                  <a:pt x="229" y="0"/>
                  <a:pt x="256" y="27"/>
                  <a:pt x="256" y="60"/>
                </a:cubicBezTo>
                <a:cubicBezTo>
                  <a:pt x="256" y="81"/>
                  <a:pt x="246" y="99"/>
                  <a:pt x="230" y="110"/>
                </a:cubicBezTo>
                <a:cubicBezTo>
                  <a:pt x="222" y="114"/>
                  <a:pt x="222" y="114"/>
                  <a:pt x="222" y="114"/>
                </a:cubicBezTo>
                <a:cubicBezTo>
                  <a:pt x="222" y="334"/>
                  <a:pt x="222" y="334"/>
                  <a:pt x="222" y="334"/>
                </a:cubicBezTo>
                <a:cubicBezTo>
                  <a:pt x="222" y="348"/>
                  <a:pt x="210" y="360"/>
                  <a:pt x="196" y="360"/>
                </a:cubicBezTo>
                <a:cubicBezTo>
                  <a:pt x="182" y="360"/>
                  <a:pt x="170" y="348"/>
                  <a:pt x="170" y="334"/>
                </a:cubicBezTo>
                <a:cubicBezTo>
                  <a:pt x="170" y="114"/>
                  <a:pt x="170" y="114"/>
                  <a:pt x="170" y="114"/>
                </a:cubicBezTo>
                <a:cubicBezTo>
                  <a:pt x="162" y="110"/>
                  <a:pt x="162" y="110"/>
                  <a:pt x="162" y="110"/>
                </a:cubicBezTo>
                <a:cubicBezTo>
                  <a:pt x="147" y="99"/>
                  <a:pt x="136" y="81"/>
                  <a:pt x="136" y="60"/>
                </a:cubicBezTo>
                <a:cubicBezTo>
                  <a:pt x="136" y="27"/>
                  <a:pt x="163" y="0"/>
                  <a:pt x="196" y="0"/>
                </a:cubicBezTo>
                <a:close/>
                <a:moveTo>
                  <a:pt x="0" y="193"/>
                </a:moveTo>
                <a:cubicBezTo>
                  <a:pt x="0" y="219"/>
                  <a:pt x="0" y="219"/>
                  <a:pt x="0" y="219"/>
                </a:cubicBezTo>
                <a:cubicBezTo>
                  <a:pt x="0" y="287"/>
                  <a:pt x="0" y="287"/>
                  <a:pt x="0" y="287"/>
                </a:cubicBezTo>
                <a:cubicBezTo>
                  <a:pt x="0" y="334"/>
                  <a:pt x="0" y="334"/>
                  <a:pt x="0" y="334"/>
                </a:cubicBezTo>
                <a:cubicBezTo>
                  <a:pt x="0" y="348"/>
                  <a:pt x="12" y="360"/>
                  <a:pt x="26" y="360"/>
                </a:cubicBezTo>
                <a:cubicBezTo>
                  <a:pt x="41" y="360"/>
                  <a:pt x="53" y="348"/>
                  <a:pt x="53" y="334"/>
                </a:cubicBezTo>
                <a:cubicBezTo>
                  <a:pt x="53" y="287"/>
                  <a:pt x="53" y="287"/>
                  <a:pt x="53" y="287"/>
                </a:cubicBezTo>
                <a:cubicBezTo>
                  <a:pt x="53" y="219"/>
                  <a:pt x="53" y="219"/>
                  <a:pt x="53" y="219"/>
                </a:cubicBezTo>
                <a:cubicBezTo>
                  <a:pt x="53" y="193"/>
                  <a:pt x="53" y="193"/>
                  <a:pt x="53" y="193"/>
                </a:cubicBezTo>
                <a:cubicBezTo>
                  <a:pt x="26" y="193"/>
                  <a:pt x="26" y="193"/>
                  <a:pt x="26" y="193"/>
                </a:cubicBezTo>
                <a:cubicBezTo>
                  <a:pt x="0" y="193"/>
                  <a:pt x="0" y="193"/>
                  <a:pt x="0" y="193"/>
                </a:cubicBezTo>
                <a:close/>
                <a:moveTo>
                  <a:pt x="53" y="0"/>
                </a:moveTo>
                <a:cubicBezTo>
                  <a:pt x="0" y="0"/>
                  <a:pt x="0" y="0"/>
                  <a:pt x="0" y="0"/>
                </a:cubicBezTo>
                <a:cubicBezTo>
                  <a:pt x="0" y="42"/>
                  <a:pt x="0" y="42"/>
                  <a:pt x="0" y="42"/>
                </a:cubicBezTo>
                <a:cubicBezTo>
                  <a:pt x="26" y="68"/>
                  <a:pt x="26" y="68"/>
                  <a:pt x="26" y="68"/>
                </a:cubicBezTo>
                <a:cubicBezTo>
                  <a:pt x="53" y="42"/>
                  <a:pt x="53" y="42"/>
                  <a:pt x="53" y="42"/>
                </a:cubicBezTo>
                <a:cubicBezTo>
                  <a:pt x="53" y="0"/>
                  <a:pt x="53" y="0"/>
                  <a:pt x="53" y="0"/>
                </a:cubicBezTo>
                <a:close/>
                <a:moveTo>
                  <a:pt x="26" y="68"/>
                </a:moveTo>
                <a:cubicBezTo>
                  <a:pt x="26" y="193"/>
                  <a:pt x="26" y="193"/>
                  <a:pt x="26" y="193"/>
                </a:cubicBezTo>
                <a:moveTo>
                  <a:pt x="193" y="0"/>
                </a:moveTo>
                <a:cubicBezTo>
                  <a:pt x="193" y="57"/>
                  <a:pt x="193" y="57"/>
                  <a:pt x="193" y="57"/>
                </a:cubicBezTo>
              </a:path>
            </a:pathLst>
          </a:custGeom>
          <a:noFill/>
          <a:ln w="19050" cap="sq">
            <a:solidFill>
              <a:schemeClr val="tx2"/>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grpSp>
        <p:nvGrpSpPr>
          <p:cNvPr id="5" name="Group 4"/>
          <p:cNvGrpSpPr/>
          <p:nvPr/>
        </p:nvGrpSpPr>
        <p:grpSpPr>
          <a:xfrm>
            <a:off x="3693331" y="4192032"/>
            <a:ext cx="502920" cy="320409"/>
            <a:chOff x="3693331" y="4192032"/>
            <a:chExt cx="502920" cy="320409"/>
          </a:xfrm>
        </p:grpSpPr>
        <p:sp>
          <p:nvSpPr>
            <p:cNvPr id="335" name="cloud" title="Icon of a cloud">
              <a:extLst>
                <a:ext uri="{FF2B5EF4-FFF2-40B4-BE49-F238E27FC236}">
                  <a16:creationId xmlns:a16="http://schemas.microsoft.com/office/drawing/2014/main" id="{9E29AF18-9A42-483A-921D-C3A5B3D9CD3E}"/>
                </a:ext>
              </a:extLst>
            </p:cNvPr>
            <p:cNvSpPr>
              <a:spLocks noChangeAspect="1"/>
            </p:cNvSpPr>
            <p:nvPr/>
          </p:nvSpPr>
          <p:spPr bwMode="auto">
            <a:xfrm>
              <a:off x="3693331" y="4192032"/>
              <a:ext cx="502920" cy="320409"/>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36" name="magnify" title="Icon of a magnifying glass">
              <a:extLst>
                <a:ext uri="{FF2B5EF4-FFF2-40B4-BE49-F238E27FC236}">
                  <a16:creationId xmlns:a16="http://schemas.microsoft.com/office/drawing/2014/main" id="{E1B6A195-1453-4482-A11C-4E957845E343}"/>
                </a:ext>
              </a:extLst>
            </p:cNvPr>
            <p:cNvSpPr>
              <a:spLocks noChangeAspect="1" noEditPoints="1"/>
            </p:cNvSpPr>
            <p:nvPr/>
          </p:nvSpPr>
          <p:spPr bwMode="auto">
            <a:xfrm flipH="1">
              <a:off x="3802252" y="4288799"/>
              <a:ext cx="217329" cy="213176"/>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grpSp>
      <p:grpSp>
        <p:nvGrpSpPr>
          <p:cNvPr id="8" name="Group 7"/>
          <p:cNvGrpSpPr/>
          <p:nvPr/>
        </p:nvGrpSpPr>
        <p:grpSpPr>
          <a:xfrm>
            <a:off x="1741243" y="1409936"/>
            <a:ext cx="502920" cy="399902"/>
            <a:chOff x="2292277" y="1359279"/>
            <a:chExt cx="502920" cy="399902"/>
          </a:xfrm>
        </p:grpSpPr>
        <p:sp>
          <p:nvSpPr>
            <p:cNvPr id="337" name="cloud" title="Icon of a cloud">
              <a:extLst>
                <a:ext uri="{FF2B5EF4-FFF2-40B4-BE49-F238E27FC236}">
                  <a16:creationId xmlns:a16="http://schemas.microsoft.com/office/drawing/2014/main" id="{9E29AF18-9A42-483A-921D-C3A5B3D9CD3E}"/>
                </a:ext>
              </a:extLst>
            </p:cNvPr>
            <p:cNvSpPr>
              <a:spLocks noChangeAspect="1"/>
            </p:cNvSpPr>
            <p:nvPr/>
          </p:nvSpPr>
          <p:spPr bwMode="auto">
            <a:xfrm>
              <a:off x="2292277" y="1359279"/>
              <a:ext cx="502920" cy="320409"/>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 name="Rectangle 6"/>
            <p:cNvSpPr/>
            <p:nvPr/>
          </p:nvSpPr>
          <p:spPr bwMode="auto">
            <a:xfrm>
              <a:off x="2416697" y="1597830"/>
              <a:ext cx="263859" cy="16135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8" name="arrow" title="Icon of an arrow">
              <a:extLst>
                <a:ext uri="{FF2B5EF4-FFF2-40B4-BE49-F238E27FC236}">
                  <a16:creationId xmlns:a16="http://schemas.microsoft.com/office/drawing/2014/main" id="{5C5F6E3A-26F1-496B-BA64-6FF43205B9EE}"/>
                </a:ext>
              </a:extLst>
            </p:cNvPr>
            <p:cNvSpPr>
              <a:spLocks noChangeAspect="1" noEditPoints="1"/>
            </p:cNvSpPr>
            <p:nvPr/>
          </p:nvSpPr>
          <p:spPr bwMode="auto">
            <a:xfrm rot="16200000">
              <a:off x="2446593" y="1542819"/>
              <a:ext cx="192899" cy="178000"/>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9050" cap="sq">
              <a:solidFill>
                <a:schemeClr val="tx2"/>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339" name="Group 338"/>
          <p:cNvGrpSpPr/>
          <p:nvPr/>
        </p:nvGrpSpPr>
        <p:grpSpPr>
          <a:xfrm>
            <a:off x="7446100" y="4171960"/>
            <a:ext cx="369988" cy="274261"/>
            <a:chOff x="-2575176" y="-1203590"/>
            <a:chExt cx="3082012" cy="2284628"/>
          </a:xfrm>
          <a:solidFill>
            <a:schemeClr val="tx2"/>
          </a:solidFill>
        </p:grpSpPr>
        <p:sp>
          <p:nvSpPr>
            <p:cNvPr id="340" name="Freeform 42"/>
            <p:cNvSpPr>
              <a:spLocks/>
            </p:cNvSpPr>
            <p:nvPr/>
          </p:nvSpPr>
          <p:spPr bwMode="auto">
            <a:xfrm>
              <a:off x="-2542324" y="188092"/>
              <a:ext cx="462897" cy="621177"/>
            </a:xfrm>
            <a:custGeom>
              <a:avLst/>
              <a:gdLst>
                <a:gd name="T0" fmla="*/ 363 w 2335"/>
                <a:gd name="T1" fmla="*/ 2397 h 3120"/>
                <a:gd name="T2" fmla="*/ 250 w 2335"/>
                <a:gd name="T3" fmla="*/ 2251 h 3120"/>
                <a:gd name="T4" fmla="*/ 168 w 2335"/>
                <a:gd name="T5" fmla="*/ 2133 h 3120"/>
                <a:gd name="T6" fmla="*/ 122 w 2335"/>
                <a:gd name="T7" fmla="*/ 2060 h 3120"/>
                <a:gd name="T8" fmla="*/ 40 w 2335"/>
                <a:gd name="T9" fmla="*/ 1892 h 3120"/>
                <a:gd name="T10" fmla="*/ 5 w 2335"/>
                <a:gd name="T11" fmla="*/ 1733 h 3120"/>
                <a:gd name="T12" fmla="*/ 3 w 2335"/>
                <a:gd name="T13" fmla="*/ 1613 h 3120"/>
                <a:gd name="T14" fmla="*/ 20 w 2335"/>
                <a:gd name="T15" fmla="*/ 1485 h 3120"/>
                <a:gd name="T16" fmla="*/ 63 w 2335"/>
                <a:gd name="T17" fmla="*/ 1347 h 3120"/>
                <a:gd name="T18" fmla="*/ 136 w 2335"/>
                <a:gd name="T19" fmla="*/ 1200 h 3120"/>
                <a:gd name="T20" fmla="*/ 264 w 2335"/>
                <a:gd name="T21" fmla="*/ 1014 h 3120"/>
                <a:gd name="T22" fmla="*/ 411 w 2335"/>
                <a:gd name="T23" fmla="*/ 815 h 3120"/>
                <a:gd name="T24" fmla="*/ 625 w 2335"/>
                <a:gd name="T25" fmla="*/ 551 h 3120"/>
                <a:gd name="T26" fmla="*/ 1110 w 2335"/>
                <a:gd name="T27" fmla="*/ 0 h 3120"/>
                <a:gd name="T28" fmla="*/ 1021 w 2335"/>
                <a:gd name="T29" fmla="*/ 632 h 3120"/>
                <a:gd name="T30" fmla="*/ 993 w 2335"/>
                <a:gd name="T31" fmla="*/ 666 h 3120"/>
                <a:gd name="T32" fmla="*/ 940 w 2335"/>
                <a:gd name="T33" fmla="*/ 730 h 3120"/>
                <a:gd name="T34" fmla="*/ 868 w 2335"/>
                <a:gd name="T35" fmla="*/ 815 h 3120"/>
                <a:gd name="T36" fmla="*/ 691 w 2335"/>
                <a:gd name="T37" fmla="*/ 1029 h 3120"/>
                <a:gd name="T38" fmla="*/ 507 w 2335"/>
                <a:gd name="T39" fmla="*/ 1258 h 3120"/>
                <a:gd name="T40" fmla="*/ 412 w 2335"/>
                <a:gd name="T41" fmla="*/ 1397 h 3120"/>
                <a:gd name="T42" fmla="*/ 370 w 2335"/>
                <a:gd name="T43" fmla="*/ 1498 h 3120"/>
                <a:gd name="T44" fmla="*/ 350 w 2335"/>
                <a:gd name="T45" fmla="*/ 1587 h 3120"/>
                <a:gd name="T46" fmla="*/ 358 w 2335"/>
                <a:gd name="T47" fmla="*/ 1709 h 3120"/>
                <a:gd name="T48" fmla="*/ 390 w 2335"/>
                <a:gd name="T49" fmla="*/ 1792 h 3120"/>
                <a:gd name="T50" fmla="*/ 401 w 2335"/>
                <a:gd name="T51" fmla="*/ 1809 h 3120"/>
                <a:gd name="T52" fmla="*/ 404 w 2335"/>
                <a:gd name="T53" fmla="*/ 1813 h 3120"/>
                <a:gd name="T54" fmla="*/ 418 w 2335"/>
                <a:gd name="T55" fmla="*/ 1833 h 3120"/>
                <a:gd name="T56" fmla="*/ 460 w 2335"/>
                <a:gd name="T57" fmla="*/ 1895 h 3120"/>
                <a:gd name="T58" fmla="*/ 555 w 2335"/>
                <a:gd name="T59" fmla="*/ 2020 h 3120"/>
                <a:gd name="T60" fmla="*/ 684 w 2335"/>
                <a:gd name="T61" fmla="*/ 2179 h 3120"/>
                <a:gd name="T62" fmla="*/ 839 w 2335"/>
                <a:gd name="T63" fmla="*/ 2347 h 3120"/>
                <a:gd name="T64" fmla="*/ 1011 w 2335"/>
                <a:gd name="T65" fmla="*/ 2505 h 3120"/>
                <a:gd name="T66" fmla="*/ 1192 w 2335"/>
                <a:gd name="T67" fmla="*/ 2631 h 3120"/>
                <a:gd name="T68" fmla="*/ 1329 w 2335"/>
                <a:gd name="T69" fmla="*/ 2693 h 3120"/>
                <a:gd name="T70" fmla="*/ 1418 w 2335"/>
                <a:gd name="T71" fmla="*/ 2712 h 3120"/>
                <a:gd name="T72" fmla="*/ 1581 w 2335"/>
                <a:gd name="T73" fmla="*/ 2713 h 3120"/>
                <a:gd name="T74" fmla="*/ 1680 w 2335"/>
                <a:gd name="T75" fmla="*/ 2691 h 3120"/>
                <a:gd name="T76" fmla="*/ 1771 w 2335"/>
                <a:gd name="T77" fmla="*/ 2642 h 3120"/>
                <a:gd name="T78" fmla="*/ 1875 w 2335"/>
                <a:gd name="T79" fmla="*/ 2556 h 3120"/>
                <a:gd name="T80" fmla="*/ 2029 w 2335"/>
                <a:gd name="T81" fmla="*/ 2386 h 3120"/>
                <a:gd name="T82" fmla="*/ 2173 w 2335"/>
                <a:gd name="T83" fmla="*/ 2220 h 3120"/>
                <a:gd name="T84" fmla="*/ 2241 w 2335"/>
                <a:gd name="T85" fmla="*/ 2559 h 3120"/>
                <a:gd name="T86" fmla="*/ 2212 w 2335"/>
                <a:gd name="T87" fmla="*/ 2604 h 3120"/>
                <a:gd name="T88" fmla="*/ 2146 w 2335"/>
                <a:gd name="T89" fmla="*/ 2704 h 3120"/>
                <a:gd name="T90" fmla="*/ 2018 w 2335"/>
                <a:gd name="T91" fmla="*/ 2865 h 3120"/>
                <a:gd name="T92" fmla="*/ 1842 w 2335"/>
                <a:gd name="T93" fmla="*/ 3013 h 3120"/>
                <a:gd name="T94" fmla="*/ 1737 w 2335"/>
                <a:gd name="T95" fmla="*/ 3069 h 3120"/>
                <a:gd name="T96" fmla="*/ 1634 w 2335"/>
                <a:gd name="T97" fmla="*/ 3107 h 3120"/>
                <a:gd name="T98" fmla="*/ 1540 w 2335"/>
                <a:gd name="T99" fmla="*/ 3119 h 3120"/>
                <a:gd name="T100" fmla="*/ 1404 w 2335"/>
                <a:gd name="T101" fmla="*/ 3115 h 3120"/>
                <a:gd name="T102" fmla="*/ 1285 w 2335"/>
                <a:gd name="T103" fmla="*/ 3093 h 3120"/>
                <a:gd name="T104" fmla="*/ 1162 w 2335"/>
                <a:gd name="T105" fmla="*/ 3053 h 3120"/>
                <a:gd name="T106" fmla="*/ 1038 w 2335"/>
                <a:gd name="T107" fmla="*/ 2997 h 3120"/>
                <a:gd name="T108" fmla="*/ 912 w 2335"/>
                <a:gd name="T109" fmla="*/ 2922 h 3120"/>
                <a:gd name="T110" fmla="*/ 784 w 2335"/>
                <a:gd name="T111" fmla="*/ 2830 h 3120"/>
                <a:gd name="T112" fmla="*/ 656 w 2335"/>
                <a:gd name="T113" fmla="*/ 2721 h 3120"/>
                <a:gd name="T114" fmla="*/ 528 w 2335"/>
                <a:gd name="T115" fmla="*/ 2593 h 3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335" h="3120">
                  <a:moveTo>
                    <a:pt x="496" y="2559"/>
                  </a:moveTo>
                  <a:lnTo>
                    <a:pt x="427" y="2478"/>
                  </a:lnTo>
                  <a:lnTo>
                    <a:pt x="395" y="2437"/>
                  </a:lnTo>
                  <a:lnTo>
                    <a:pt x="363" y="2397"/>
                  </a:lnTo>
                  <a:lnTo>
                    <a:pt x="333" y="2359"/>
                  </a:lnTo>
                  <a:lnTo>
                    <a:pt x="304" y="2322"/>
                  </a:lnTo>
                  <a:lnTo>
                    <a:pt x="276" y="2286"/>
                  </a:lnTo>
                  <a:lnTo>
                    <a:pt x="250" y="2251"/>
                  </a:lnTo>
                  <a:lnTo>
                    <a:pt x="227" y="2218"/>
                  </a:lnTo>
                  <a:lnTo>
                    <a:pt x="205" y="2188"/>
                  </a:lnTo>
                  <a:lnTo>
                    <a:pt x="185" y="2159"/>
                  </a:lnTo>
                  <a:lnTo>
                    <a:pt x="168" y="2133"/>
                  </a:lnTo>
                  <a:lnTo>
                    <a:pt x="152" y="2111"/>
                  </a:lnTo>
                  <a:lnTo>
                    <a:pt x="140" y="2090"/>
                  </a:lnTo>
                  <a:lnTo>
                    <a:pt x="130" y="2074"/>
                  </a:lnTo>
                  <a:lnTo>
                    <a:pt x="122" y="2060"/>
                  </a:lnTo>
                  <a:lnTo>
                    <a:pt x="100" y="2023"/>
                  </a:lnTo>
                  <a:lnTo>
                    <a:pt x="77" y="1983"/>
                  </a:lnTo>
                  <a:lnTo>
                    <a:pt x="57" y="1939"/>
                  </a:lnTo>
                  <a:lnTo>
                    <a:pt x="40" y="1892"/>
                  </a:lnTo>
                  <a:lnTo>
                    <a:pt x="24" y="1842"/>
                  </a:lnTo>
                  <a:lnTo>
                    <a:pt x="13" y="1789"/>
                  </a:lnTo>
                  <a:lnTo>
                    <a:pt x="9" y="1762"/>
                  </a:lnTo>
                  <a:lnTo>
                    <a:pt x="5" y="1733"/>
                  </a:lnTo>
                  <a:lnTo>
                    <a:pt x="3" y="1704"/>
                  </a:lnTo>
                  <a:lnTo>
                    <a:pt x="1" y="1675"/>
                  </a:lnTo>
                  <a:lnTo>
                    <a:pt x="0" y="1644"/>
                  </a:lnTo>
                  <a:lnTo>
                    <a:pt x="3" y="1613"/>
                  </a:lnTo>
                  <a:lnTo>
                    <a:pt x="5" y="1582"/>
                  </a:lnTo>
                  <a:lnTo>
                    <a:pt x="9" y="1549"/>
                  </a:lnTo>
                  <a:lnTo>
                    <a:pt x="14" y="1518"/>
                  </a:lnTo>
                  <a:lnTo>
                    <a:pt x="20" y="1485"/>
                  </a:lnTo>
                  <a:lnTo>
                    <a:pt x="28" y="1451"/>
                  </a:lnTo>
                  <a:lnTo>
                    <a:pt x="39" y="1417"/>
                  </a:lnTo>
                  <a:lnTo>
                    <a:pt x="50" y="1382"/>
                  </a:lnTo>
                  <a:lnTo>
                    <a:pt x="63" y="1347"/>
                  </a:lnTo>
                  <a:lnTo>
                    <a:pt x="79" y="1310"/>
                  </a:lnTo>
                  <a:lnTo>
                    <a:pt x="95" y="1274"/>
                  </a:lnTo>
                  <a:lnTo>
                    <a:pt x="115" y="1237"/>
                  </a:lnTo>
                  <a:lnTo>
                    <a:pt x="136" y="1200"/>
                  </a:lnTo>
                  <a:lnTo>
                    <a:pt x="158" y="1163"/>
                  </a:lnTo>
                  <a:lnTo>
                    <a:pt x="184" y="1125"/>
                  </a:lnTo>
                  <a:lnTo>
                    <a:pt x="224" y="1068"/>
                  </a:lnTo>
                  <a:lnTo>
                    <a:pt x="264" y="1014"/>
                  </a:lnTo>
                  <a:lnTo>
                    <a:pt x="302" y="961"/>
                  </a:lnTo>
                  <a:lnTo>
                    <a:pt x="339" y="911"/>
                  </a:lnTo>
                  <a:lnTo>
                    <a:pt x="375" y="861"/>
                  </a:lnTo>
                  <a:lnTo>
                    <a:pt x="411" y="815"/>
                  </a:lnTo>
                  <a:lnTo>
                    <a:pt x="447" y="769"/>
                  </a:lnTo>
                  <a:lnTo>
                    <a:pt x="483" y="723"/>
                  </a:lnTo>
                  <a:lnTo>
                    <a:pt x="554" y="637"/>
                  </a:lnTo>
                  <a:lnTo>
                    <a:pt x="625" y="551"/>
                  </a:lnTo>
                  <a:lnTo>
                    <a:pt x="699" y="465"/>
                  </a:lnTo>
                  <a:lnTo>
                    <a:pt x="738" y="422"/>
                  </a:lnTo>
                  <a:lnTo>
                    <a:pt x="776" y="377"/>
                  </a:lnTo>
                  <a:lnTo>
                    <a:pt x="1110" y="0"/>
                  </a:lnTo>
                  <a:lnTo>
                    <a:pt x="1277" y="433"/>
                  </a:lnTo>
                  <a:lnTo>
                    <a:pt x="1026" y="627"/>
                  </a:lnTo>
                  <a:lnTo>
                    <a:pt x="1025" y="628"/>
                  </a:lnTo>
                  <a:lnTo>
                    <a:pt x="1021" y="632"/>
                  </a:lnTo>
                  <a:lnTo>
                    <a:pt x="1017" y="637"/>
                  </a:lnTo>
                  <a:lnTo>
                    <a:pt x="1011" y="645"/>
                  </a:lnTo>
                  <a:lnTo>
                    <a:pt x="1003" y="654"/>
                  </a:lnTo>
                  <a:lnTo>
                    <a:pt x="993" y="666"/>
                  </a:lnTo>
                  <a:lnTo>
                    <a:pt x="981" y="679"/>
                  </a:lnTo>
                  <a:lnTo>
                    <a:pt x="969" y="695"/>
                  </a:lnTo>
                  <a:lnTo>
                    <a:pt x="954" y="711"/>
                  </a:lnTo>
                  <a:lnTo>
                    <a:pt x="940" y="730"/>
                  </a:lnTo>
                  <a:lnTo>
                    <a:pt x="923" y="749"/>
                  </a:lnTo>
                  <a:lnTo>
                    <a:pt x="906" y="770"/>
                  </a:lnTo>
                  <a:lnTo>
                    <a:pt x="887" y="792"/>
                  </a:lnTo>
                  <a:lnTo>
                    <a:pt x="868" y="815"/>
                  </a:lnTo>
                  <a:lnTo>
                    <a:pt x="827" y="864"/>
                  </a:lnTo>
                  <a:lnTo>
                    <a:pt x="783" y="917"/>
                  </a:lnTo>
                  <a:lnTo>
                    <a:pt x="738" y="973"/>
                  </a:lnTo>
                  <a:lnTo>
                    <a:pt x="691" y="1029"/>
                  </a:lnTo>
                  <a:lnTo>
                    <a:pt x="645" y="1087"/>
                  </a:lnTo>
                  <a:lnTo>
                    <a:pt x="597" y="1145"/>
                  </a:lnTo>
                  <a:lnTo>
                    <a:pt x="552" y="1202"/>
                  </a:lnTo>
                  <a:lnTo>
                    <a:pt x="507" y="1258"/>
                  </a:lnTo>
                  <a:lnTo>
                    <a:pt x="465" y="1313"/>
                  </a:lnTo>
                  <a:lnTo>
                    <a:pt x="445" y="1341"/>
                  </a:lnTo>
                  <a:lnTo>
                    <a:pt x="428" y="1369"/>
                  </a:lnTo>
                  <a:lnTo>
                    <a:pt x="412" y="1397"/>
                  </a:lnTo>
                  <a:lnTo>
                    <a:pt x="399" y="1423"/>
                  </a:lnTo>
                  <a:lnTo>
                    <a:pt x="388" y="1448"/>
                  </a:lnTo>
                  <a:lnTo>
                    <a:pt x="378" y="1474"/>
                  </a:lnTo>
                  <a:lnTo>
                    <a:pt x="370" y="1498"/>
                  </a:lnTo>
                  <a:lnTo>
                    <a:pt x="363" y="1522"/>
                  </a:lnTo>
                  <a:lnTo>
                    <a:pt x="358" y="1544"/>
                  </a:lnTo>
                  <a:lnTo>
                    <a:pt x="354" y="1566"/>
                  </a:lnTo>
                  <a:lnTo>
                    <a:pt x="350" y="1587"/>
                  </a:lnTo>
                  <a:lnTo>
                    <a:pt x="349" y="1607"/>
                  </a:lnTo>
                  <a:lnTo>
                    <a:pt x="348" y="1644"/>
                  </a:lnTo>
                  <a:lnTo>
                    <a:pt x="351" y="1678"/>
                  </a:lnTo>
                  <a:lnTo>
                    <a:pt x="358" y="1709"/>
                  </a:lnTo>
                  <a:lnTo>
                    <a:pt x="365" y="1735"/>
                  </a:lnTo>
                  <a:lnTo>
                    <a:pt x="373" y="1758"/>
                  </a:lnTo>
                  <a:lnTo>
                    <a:pt x="381" y="1777"/>
                  </a:lnTo>
                  <a:lnTo>
                    <a:pt x="390" y="1792"/>
                  </a:lnTo>
                  <a:lnTo>
                    <a:pt x="393" y="1798"/>
                  </a:lnTo>
                  <a:lnTo>
                    <a:pt x="396" y="1802"/>
                  </a:lnTo>
                  <a:lnTo>
                    <a:pt x="399" y="1806"/>
                  </a:lnTo>
                  <a:lnTo>
                    <a:pt x="401" y="1809"/>
                  </a:lnTo>
                  <a:lnTo>
                    <a:pt x="402" y="1810"/>
                  </a:lnTo>
                  <a:lnTo>
                    <a:pt x="402" y="1811"/>
                  </a:lnTo>
                  <a:lnTo>
                    <a:pt x="403" y="1811"/>
                  </a:lnTo>
                  <a:lnTo>
                    <a:pt x="404" y="1813"/>
                  </a:lnTo>
                  <a:lnTo>
                    <a:pt x="406" y="1816"/>
                  </a:lnTo>
                  <a:lnTo>
                    <a:pt x="409" y="1821"/>
                  </a:lnTo>
                  <a:lnTo>
                    <a:pt x="413" y="1827"/>
                  </a:lnTo>
                  <a:lnTo>
                    <a:pt x="418" y="1833"/>
                  </a:lnTo>
                  <a:lnTo>
                    <a:pt x="423" y="1841"/>
                  </a:lnTo>
                  <a:lnTo>
                    <a:pt x="429" y="1849"/>
                  </a:lnTo>
                  <a:lnTo>
                    <a:pt x="443" y="1870"/>
                  </a:lnTo>
                  <a:lnTo>
                    <a:pt x="460" y="1895"/>
                  </a:lnTo>
                  <a:lnTo>
                    <a:pt x="480" y="1921"/>
                  </a:lnTo>
                  <a:lnTo>
                    <a:pt x="502" y="1952"/>
                  </a:lnTo>
                  <a:lnTo>
                    <a:pt x="528" y="1985"/>
                  </a:lnTo>
                  <a:lnTo>
                    <a:pt x="555" y="2020"/>
                  </a:lnTo>
                  <a:lnTo>
                    <a:pt x="584" y="2058"/>
                  </a:lnTo>
                  <a:lnTo>
                    <a:pt x="616" y="2096"/>
                  </a:lnTo>
                  <a:lnTo>
                    <a:pt x="649" y="2138"/>
                  </a:lnTo>
                  <a:lnTo>
                    <a:pt x="684" y="2179"/>
                  </a:lnTo>
                  <a:lnTo>
                    <a:pt x="720" y="2220"/>
                  </a:lnTo>
                  <a:lnTo>
                    <a:pt x="758" y="2263"/>
                  </a:lnTo>
                  <a:lnTo>
                    <a:pt x="797" y="2305"/>
                  </a:lnTo>
                  <a:lnTo>
                    <a:pt x="839" y="2347"/>
                  </a:lnTo>
                  <a:lnTo>
                    <a:pt x="880" y="2388"/>
                  </a:lnTo>
                  <a:lnTo>
                    <a:pt x="922" y="2429"/>
                  </a:lnTo>
                  <a:lnTo>
                    <a:pt x="967" y="2468"/>
                  </a:lnTo>
                  <a:lnTo>
                    <a:pt x="1011" y="2505"/>
                  </a:lnTo>
                  <a:lnTo>
                    <a:pt x="1055" y="2540"/>
                  </a:lnTo>
                  <a:lnTo>
                    <a:pt x="1101" y="2573"/>
                  </a:lnTo>
                  <a:lnTo>
                    <a:pt x="1146" y="2604"/>
                  </a:lnTo>
                  <a:lnTo>
                    <a:pt x="1192" y="2631"/>
                  </a:lnTo>
                  <a:lnTo>
                    <a:pt x="1237" y="2656"/>
                  </a:lnTo>
                  <a:lnTo>
                    <a:pt x="1284" y="2676"/>
                  </a:lnTo>
                  <a:lnTo>
                    <a:pt x="1306" y="2685"/>
                  </a:lnTo>
                  <a:lnTo>
                    <a:pt x="1329" y="2693"/>
                  </a:lnTo>
                  <a:lnTo>
                    <a:pt x="1351" y="2699"/>
                  </a:lnTo>
                  <a:lnTo>
                    <a:pt x="1373" y="2704"/>
                  </a:lnTo>
                  <a:lnTo>
                    <a:pt x="1396" y="2709"/>
                  </a:lnTo>
                  <a:lnTo>
                    <a:pt x="1418" y="2712"/>
                  </a:lnTo>
                  <a:lnTo>
                    <a:pt x="1441" y="2714"/>
                  </a:lnTo>
                  <a:lnTo>
                    <a:pt x="1462" y="2714"/>
                  </a:lnTo>
                  <a:lnTo>
                    <a:pt x="1555" y="2714"/>
                  </a:lnTo>
                  <a:lnTo>
                    <a:pt x="1581" y="2713"/>
                  </a:lnTo>
                  <a:lnTo>
                    <a:pt x="1607" y="2710"/>
                  </a:lnTo>
                  <a:lnTo>
                    <a:pt x="1632" y="2706"/>
                  </a:lnTo>
                  <a:lnTo>
                    <a:pt x="1656" y="2699"/>
                  </a:lnTo>
                  <a:lnTo>
                    <a:pt x="1680" y="2691"/>
                  </a:lnTo>
                  <a:lnTo>
                    <a:pt x="1704" y="2681"/>
                  </a:lnTo>
                  <a:lnTo>
                    <a:pt x="1727" y="2669"/>
                  </a:lnTo>
                  <a:lnTo>
                    <a:pt x="1749" y="2657"/>
                  </a:lnTo>
                  <a:lnTo>
                    <a:pt x="1771" y="2642"/>
                  </a:lnTo>
                  <a:lnTo>
                    <a:pt x="1793" y="2628"/>
                  </a:lnTo>
                  <a:lnTo>
                    <a:pt x="1814" y="2611"/>
                  </a:lnTo>
                  <a:lnTo>
                    <a:pt x="1835" y="2594"/>
                  </a:lnTo>
                  <a:lnTo>
                    <a:pt x="1875" y="2556"/>
                  </a:lnTo>
                  <a:lnTo>
                    <a:pt x="1915" y="2516"/>
                  </a:lnTo>
                  <a:lnTo>
                    <a:pt x="1954" y="2473"/>
                  </a:lnTo>
                  <a:lnTo>
                    <a:pt x="1992" y="2430"/>
                  </a:lnTo>
                  <a:lnTo>
                    <a:pt x="2029" y="2386"/>
                  </a:lnTo>
                  <a:lnTo>
                    <a:pt x="2065" y="2343"/>
                  </a:lnTo>
                  <a:lnTo>
                    <a:pt x="2101" y="2299"/>
                  </a:lnTo>
                  <a:lnTo>
                    <a:pt x="2137" y="2258"/>
                  </a:lnTo>
                  <a:lnTo>
                    <a:pt x="2173" y="2220"/>
                  </a:lnTo>
                  <a:lnTo>
                    <a:pt x="2192" y="2202"/>
                  </a:lnTo>
                  <a:lnTo>
                    <a:pt x="2210" y="2185"/>
                  </a:lnTo>
                  <a:lnTo>
                    <a:pt x="2335" y="2371"/>
                  </a:lnTo>
                  <a:lnTo>
                    <a:pt x="2241" y="2559"/>
                  </a:lnTo>
                  <a:lnTo>
                    <a:pt x="2234" y="2568"/>
                  </a:lnTo>
                  <a:lnTo>
                    <a:pt x="2228" y="2579"/>
                  </a:lnTo>
                  <a:lnTo>
                    <a:pt x="2220" y="2591"/>
                  </a:lnTo>
                  <a:lnTo>
                    <a:pt x="2212" y="2604"/>
                  </a:lnTo>
                  <a:lnTo>
                    <a:pt x="2202" y="2619"/>
                  </a:lnTo>
                  <a:lnTo>
                    <a:pt x="2193" y="2634"/>
                  </a:lnTo>
                  <a:lnTo>
                    <a:pt x="2171" y="2668"/>
                  </a:lnTo>
                  <a:lnTo>
                    <a:pt x="2146" y="2704"/>
                  </a:lnTo>
                  <a:lnTo>
                    <a:pt x="2119" y="2743"/>
                  </a:lnTo>
                  <a:lnTo>
                    <a:pt x="2088" y="2783"/>
                  </a:lnTo>
                  <a:lnTo>
                    <a:pt x="2054" y="2824"/>
                  </a:lnTo>
                  <a:lnTo>
                    <a:pt x="2018" y="2865"/>
                  </a:lnTo>
                  <a:lnTo>
                    <a:pt x="1978" y="2905"/>
                  </a:lnTo>
                  <a:lnTo>
                    <a:pt x="1936" y="2943"/>
                  </a:lnTo>
                  <a:lnTo>
                    <a:pt x="1891" y="2980"/>
                  </a:lnTo>
                  <a:lnTo>
                    <a:pt x="1842" y="3013"/>
                  </a:lnTo>
                  <a:lnTo>
                    <a:pt x="1817" y="3029"/>
                  </a:lnTo>
                  <a:lnTo>
                    <a:pt x="1792" y="3043"/>
                  </a:lnTo>
                  <a:lnTo>
                    <a:pt x="1765" y="3056"/>
                  </a:lnTo>
                  <a:lnTo>
                    <a:pt x="1737" y="3069"/>
                  </a:lnTo>
                  <a:lnTo>
                    <a:pt x="1709" y="3079"/>
                  </a:lnTo>
                  <a:lnTo>
                    <a:pt x="1680" y="3088"/>
                  </a:lnTo>
                  <a:lnTo>
                    <a:pt x="1657" y="3099"/>
                  </a:lnTo>
                  <a:lnTo>
                    <a:pt x="1634" y="3107"/>
                  </a:lnTo>
                  <a:lnTo>
                    <a:pt x="1610" y="3112"/>
                  </a:lnTo>
                  <a:lnTo>
                    <a:pt x="1587" y="3116"/>
                  </a:lnTo>
                  <a:lnTo>
                    <a:pt x="1563" y="3118"/>
                  </a:lnTo>
                  <a:lnTo>
                    <a:pt x="1540" y="3119"/>
                  </a:lnTo>
                  <a:lnTo>
                    <a:pt x="1493" y="3120"/>
                  </a:lnTo>
                  <a:lnTo>
                    <a:pt x="1463" y="3119"/>
                  </a:lnTo>
                  <a:lnTo>
                    <a:pt x="1434" y="3118"/>
                  </a:lnTo>
                  <a:lnTo>
                    <a:pt x="1404" y="3115"/>
                  </a:lnTo>
                  <a:lnTo>
                    <a:pt x="1374" y="3111"/>
                  </a:lnTo>
                  <a:lnTo>
                    <a:pt x="1345" y="3106"/>
                  </a:lnTo>
                  <a:lnTo>
                    <a:pt x="1315" y="3101"/>
                  </a:lnTo>
                  <a:lnTo>
                    <a:pt x="1285" y="3093"/>
                  </a:lnTo>
                  <a:lnTo>
                    <a:pt x="1254" y="3085"/>
                  </a:lnTo>
                  <a:lnTo>
                    <a:pt x="1224" y="3076"/>
                  </a:lnTo>
                  <a:lnTo>
                    <a:pt x="1193" y="3066"/>
                  </a:lnTo>
                  <a:lnTo>
                    <a:pt x="1162" y="3053"/>
                  </a:lnTo>
                  <a:lnTo>
                    <a:pt x="1131" y="3041"/>
                  </a:lnTo>
                  <a:lnTo>
                    <a:pt x="1100" y="3028"/>
                  </a:lnTo>
                  <a:lnTo>
                    <a:pt x="1069" y="3013"/>
                  </a:lnTo>
                  <a:lnTo>
                    <a:pt x="1038" y="2997"/>
                  </a:lnTo>
                  <a:lnTo>
                    <a:pt x="1006" y="2980"/>
                  </a:lnTo>
                  <a:lnTo>
                    <a:pt x="975" y="2962"/>
                  </a:lnTo>
                  <a:lnTo>
                    <a:pt x="943" y="2942"/>
                  </a:lnTo>
                  <a:lnTo>
                    <a:pt x="912" y="2922"/>
                  </a:lnTo>
                  <a:lnTo>
                    <a:pt x="880" y="2901"/>
                  </a:lnTo>
                  <a:lnTo>
                    <a:pt x="848" y="2878"/>
                  </a:lnTo>
                  <a:lnTo>
                    <a:pt x="816" y="2855"/>
                  </a:lnTo>
                  <a:lnTo>
                    <a:pt x="784" y="2830"/>
                  </a:lnTo>
                  <a:lnTo>
                    <a:pt x="752" y="2804"/>
                  </a:lnTo>
                  <a:lnTo>
                    <a:pt x="720" y="2777"/>
                  </a:lnTo>
                  <a:lnTo>
                    <a:pt x="688" y="2749"/>
                  </a:lnTo>
                  <a:lnTo>
                    <a:pt x="656" y="2721"/>
                  </a:lnTo>
                  <a:lnTo>
                    <a:pt x="624" y="2691"/>
                  </a:lnTo>
                  <a:lnTo>
                    <a:pt x="592" y="2659"/>
                  </a:lnTo>
                  <a:lnTo>
                    <a:pt x="560" y="2627"/>
                  </a:lnTo>
                  <a:lnTo>
                    <a:pt x="528" y="2593"/>
                  </a:lnTo>
                  <a:lnTo>
                    <a:pt x="496" y="2559"/>
                  </a:lnTo>
                  <a:lnTo>
                    <a:pt x="496" y="2559"/>
                  </a:lnTo>
                  <a:close/>
                </a:path>
              </a:pathLst>
            </a:custGeom>
            <a:grpFill/>
            <a:ln w="3175">
              <a:solidFill>
                <a:schemeClr val="tx2"/>
              </a:solidFill>
              <a:round/>
              <a:headEnd/>
              <a:tailEnd/>
            </a:ln>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341" name="Freeform 43"/>
            <p:cNvSpPr>
              <a:spLocks/>
            </p:cNvSpPr>
            <p:nvPr/>
          </p:nvSpPr>
          <p:spPr bwMode="auto">
            <a:xfrm>
              <a:off x="-986390" y="340396"/>
              <a:ext cx="477832" cy="651044"/>
            </a:xfrm>
            <a:custGeom>
              <a:avLst/>
              <a:gdLst>
                <a:gd name="T0" fmla="*/ 77 w 2403"/>
                <a:gd name="T1" fmla="*/ 3032 h 3283"/>
                <a:gd name="T2" fmla="*/ 19 w 2403"/>
                <a:gd name="T3" fmla="*/ 2902 h 3283"/>
                <a:gd name="T4" fmla="*/ 1 w 2403"/>
                <a:gd name="T5" fmla="*/ 2781 h 3283"/>
                <a:gd name="T6" fmla="*/ 2 w 2403"/>
                <a:gd name="T7" fmla="*/ 2687 h 3283"/>
                <a:gd name="T8" fmla="*/ 377 w 2403"/>
                <a:gd name="T9" fmla="*/ 2720 h 3283"/>
                <a:gd name="T10" fmla="*/ 376 w 2403"/>
                <a:gd name="T11" fmla="*/ 2729 h 3283"/>
                <a:gd name="T12" fmla="*/ 378 w 2403"/>
                <a:gd name="T13" fmla="*/ 2789 h 3283"/>
                <a:gd name="T14" fmla="*/ 409 w 2403"/>
                <a:gd name="T15" fmla="*/ 2868 h 3283"/>
                <a:gd name="T16" fmla="*/ 453 w 2403"/>
                <a:gd name="T17" fmla="*/ 2911 h 3283"/>
                <a:gd name="T18" fmla="*/ 508 w 2403"/>
                <a:gd name="T19" fmla="*/ 2932 h 3283"/>
                <a:gd name="T20" fmla="*/ 1748 w 2403"/>
                <a:gd name="T21" fmla="*/ 2941 h 3283"/>
                <a:gd name="T22" fmla="*/ 1875 w 2403"/>
                <a:gd name="T23" fmla="*/ 2914 h 3283"/>
                <a:gd name="T24" fmla="*/ 1974 w 2403"/>
                <a:gd name="T25" fmla="*/ 2840 h 3283"/>
                <a:gd name="T26" fmla="*/ 2037 w 2403"/>
                <a:gd name="T27" fmla="*/ 2731 h 3283"/>
                <a:gd name="T28" fmla="*/ 2060 w 2403"/>
                <a:gd name="T29" fmla="*/ 2598 h 3283"/>
                <a:gd name="T30" fmla="*/ 2036 w 2403"/>
                <a:gd name="T31" fmla="*/ 2461 h 3283"/>
                <a:gd name="T32" fmla="*/ 1982 w 2403"/>
                <a:gd name="T33" fmla="*/ 2342 h 3283"/>
                <a:gd name="T34" fmla="*/ 1930 w 2403"/>
                <a:gd name="T35" fmla="*/ 2257 h 3283"/>
                <a:gd name="T36" fmla="*/ 1907 w 2403"/>
                <a:gd name="T37" fmla="*/ 2226 h 3283"/>
                <a:gd name="T38" fmla="*/ 1906 w 2403"/>
                <a:gd name="T39" fmla="*/ 2217 h 3283"/>
                <a:gd name="T40" fmla="*/ 1908 w 2403"/>
                <a:gd name="T41" fmla="*/ 2166 h 3283"/>
                <a:gd name="T42" fmla="*/ 1911 w 2403"/>
                <a:gd name="T43" fmla="*/ 2073 h 3283"/>
                <a:gd name="T44" fmla="*/ 1913 w 2403"/>
                <a:gd name="T45" fmla="*/ 1952 h 3283"/>
                <a:gd name="T46" fmla="*/ 1910 w 2403"/>
                <a:gd name="T47" fmla="*/ 1675 h 3283"/>
                <a:gd name="T48" fmla="*/ 1899 w 2403"/>
                <a:gd name="T49" fmla="*/ 1512 h 3283"/>
                <a:gd name="T50" fmla="*/ 1882 w 2403"/>
                <a:gd name="T51" fmla="*/ 1404 h 3283"/>
                <a:gd name="T52" fmla="*/ 1827 w 2403"/>
                <a:gd name="T53" fmla="*/ 1248 h 3283"/>
                <a:gd name="T54" fmla="*/ 1769 w 2403"/>
                <a:gd name="T55" fmla="*/ 1094 h 3283"/>
                <a:gd name="T56" fmla="*/ 1714 w 2403"/>
                <a:gd name="T57" fmla="*/ 965 h 3283"/>
                <a:gd name="T58" fmla="*/ 1618 w 2403"/>
                <a:gd name="T59" fmla="*/ 773 h 3283"/>
                <a:gd name="T60" fmla="*/ 1484 w 2403"/>
                <a:gd name="T61" fmla="*/ 567 h 3283"/>
                <a:gd name="T62" fmla="*/ 1373 w 2403"/>
                <a:gd name="T63" fmla="*/ 423 h 3283"/>
                <a:gd name="T64" fmla="*/ 1853 w 2403"/>
                <a:gd name="T65" fmla="*/ 489 h 3283"/>
                <a:gd name="T66" fmla="*/ 1888 w 2403"/>
                <a:gd name="T67" fmla="*/ 544 h 3283"/>
                <a:gd name="T68" fmla="*/ 1936 w 2403"/>
                <a:gd name="T69" fmla="*/ 622 h 3283"/>
                <a:gd name="T70" fmla="*/ 2034 w 2403"/>
                <a:gd name="T71" fmla="*/ 796 h 3283"/>
                <a:gd name="T72" fmla="*/ 2144 w 2403"/>
                <a:gd name="T73" fmla="*/ 1019 h 3283"/>
                <a:gd name="T74" fmla="*/ 2214 w 2403"/>
                <a:gd name="T75" fmla="*/ 1205 h 3283"/>
                <a:gd name="T76" fmla="*/ 2238 w 2403"/>
                <a:gd name="T77" fmla="*/ 1318 h 3283"/>
                <a:gd name="T78" fmla="*/ 2256 w 2403"/>
                <a:gd name="T79" fmla="*/ 1534 h 3283"/>
                <a:gd name="T80" fmla="*/ 2254 w 2403"/>
                <a:gd name="T81" fmla="*/ 1832 h 3283"/>
                <a:gd name="T82" fmla="*/ 2249 w 2403"/>
                <a:gd name="T83" fmla="*/ 2052 h 3283"/>
                <a:gd name="T84" fmla="*/ 2338 w 2403"/>
                <a:gd name="T85" fmla="*/ 2254 h 3283"/>
                <a:gd name="T86" fmla="*/ 2379 w 2403"/>
                <a:gd name="T87" fmla="*/ 2372 h 3283"/>
                <a:gd name="T88" fmla="*/ 2400 w 2403"/>
                <a:gd name="T89" fmla="*/ 2500 h 3283"/>
                <a:gd name="T90" fmla="*/ 2399 w 2403"/>
                <a:gd name="T91" fmla="*/ 2644 h 3283"/>
                <a:gd name="T92" fmla="*/ 2375 w 2403"/>
                <a:gd name="T93" fmla="*/ 2785 h 3283"/>
                <a:gd name="T94" fmla="*/ 2326 w 2403"/>
                <a:gd name="T95" fmla="*/ 2914 h 3283"/>
                <a:gd name="T96" fmla="*/ 2257 w 2403"/>
                <a:gd name="T97" fmla="*/ 3028 h 3283"/>
                <a:gd name="T98" fmla="*/ 2169 w 2403"/>
                <a:gd name="T99" fmla="*/ 3124 h 3283"/>
                <a:gd name="T100" fmla="*/ 2065 w 2403"/>
                <a:gd name="T101" fmla="*/ 3200 h 3283"/>
                <a:gd name="T102" fmla="*/ 1946 w 2403"/>
                <a:gd name="T103" fmla="*/ 3252 h 3283"/>
                <a:gd name="T104" fmla="*/ 1816 w 2403"/>
                <a:gd name="T105" fmla="*/ 3280 h 3283"/>
                <a:gd name="T106" fmla="*/ 528 w 2403"/>
                <a:gd name="T107" fmla="*/ 3280 h 3283"/>
                <a:gd name="T108" fmla="*/ 398 w 2403"/>
                <a:gd name="T109" fmla="*/ 3263 h 3283"/>
                <a:gd name="T110" fmla="*/ 282 w 2403"/>
                <a:gd name="T111" fmla="*/ 3221 h 3283"/>
                <a:gd name="T112" fmla="*/ 185 w 2403"/>
                <a:gd name="T113" fmla="*/ 3157 h 3283"/>
                <a:gd name="T114" fmla="*/ 126 w 2403"/>
                <a:gd name="T115" fmla="*/ 3093 h 3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403" h="3283">
                  <a:moveTo>
                    <a:pt x="126" y="3093"/>
                  </a:moveTo>
                  <a:lnTo>
                    <a:pt x="113" y="3078"/>
                  </a:lnTo>
                  <a:lnTo>
                    <a:pt x="99" y="3063"/>
                  </a:lnTo>
                  <a:lnTo>
                    <a:pt x="77" y="3032"/>
                  </a:lnTo>
                  <a:lnTo>
                    <a:pt x="57" y="3000"/>
                  </a:lnTo>
                  <a:lnTo>
                    <a:pt x="42" y="2967"/>
                  </a:lnTo>
                  <a:lnTo>
                    <a:pt x="29" y="2935"/>
                  </a:lnTo>
                  <a:lnTo>
                    <a:pt x="19" y="2902"/>
                  </a:lnTo>
                  <a:lnTo>
                    <a:pt x="12" y="2870"/>
                  </a:lnTo>
                  <a:lnTo>
                    <a:pt x="6" y="2839"/>
                  </a:lnTo>
                  <a:lnTo>
                    <a:pt x="3" y="2809"/>
                  </a:lnTo>
                  <a:lnTo>
                    <a:pt x="1" y="2781"/>
                  </a:lnTo>
                  <a:lnTo>
                    <a:pt x="0" y="2754"/>
                  </a:lnTo>
                  <a:lnTo>
                    <a:pt x="0" y="2729"/>
                  </a:lnTo>
                  <a:lnTo>
                    <a:pt x="1" y="2706"/>
                  </a:lnTo>
                  <a:lnTo>
                    <a:pt x="2" y="2687"/>
                  </a:lnTo>
                  <a:lnTo>
                    <a:pt x="2" y="2669"/>
                  </a:lnTo>
                  <a:lnTo>
                    <a:pt x="3" y="2656"/>
                  </a:lnTo>
                  <a:lnTo>
                    <a:pt x="341" y="2331"/>
                  </a:lnTo>
                  <a:lnTo>
                    <a:pt x="377" y="2720"/>
                  </a:lnTo>
                  <a:lnTo>
                    <a:pt x="377" y="2720"/>
                  </a:lnTo>
                  <a:lnTo>
                    <a:pt x="376" y="2722"/>
                  </a:lnTo>
                  <a:lnTo>
                    <a:pt x="376" y="2725"/>
                  </a:lnTo>
                  <a:lnTo>
                    <a:pt x="376" y="2729"/>
                  </a:lnTo>
                  <a:lnTo>
                    <a:pt x="375" y="2739"/>
                  </a:lnTo>
                  <a:lnTo>
                    <a:pt x="375" y="2754"/>
                  </a:lnTo>
                  <a:lnTo>
                    <a:pt x="376" y="2770"/>
                  </a:lnTo>
                  <a:lnTo>
                    <a:pt x="378" y="2789"/>
                  </a:lnTo>
                  <a:lnTo>
                    <a:pt x="382" y="2808"/>
                  </a:lnTo>
                  <a:lnTo>
                    <a:pt x="388" y="2829"/>
                  </a:lnTo>
                  <a:lnTo>
                    <a:pt x="397" y="2849"/>
                  </a:lnTo>
                  <a:lnTo>
                    <a:pt x="409" y="2868"/>
                  </a:lnTo>
                  <a:lnTo>
                    <a:pt x="424" y="2887"/>
                  </a:lnTo>
                  <a:lnTo>
                    <a:pt x="433" y="2896"/>
                  </a:lnTo>
                  <a:lnTo>
                    <a:pt x="442" y="2903"/>
                  </a:lnTo>
                  <a:lnTo>
                    <a:pt x="453" y="2911"/>
                  </a:lnTo>
                  <a:lnTo>
                    <a:pt x="466" y="2918"/>
                  </a:lnTo>
                  <a:lnTo>
                    <a:pt x="478" y="2924"/>
                  </a:lnTo>
                  <a:lnTo>
                    <a:pt x="493" y="2929"/>
                  </a:lnTo>
                  <a:lnTo>
                    <a:pt x="508" y="2932"/>
                  </a:lnTo>
                  <a:lnTo>
                    <a:pt x="526" y="2935"/>
                  </a:lnTo>
                  <a:lnTo>
                    <a:pt x="544" y="2937"/>
                  </a:lnTo>
                  <a:lnTo>
                    <a:pt x="564" y="2938"/>
                  </a:lnTo>
                  <a:lnTo>
                    <a:pt x="1748" y="2941"/>
                  </a:lnTo>
                  <a:lnTo>
                    <a:pt x="1782" y="2939"/>
                  </a:lnTo>
                  <a:lnTo>
                    <a:pt x="1815" y="2934"/>
                  </a:lnTo>
                  <a:lnTo>
                    <a:pt x="1846" y="2926"/>
                  </a:lnTo>
                  <a:lnTo>
                    <a:pt x="1875" y="2914"/>
                  </a:lnTo>
                  <a:lnTo>
                    <a:pt x="1903" y="2900"/>
                  </a:lnTo>
                  <a:lnTo>
                    <a:pt x="1929" y="2883"/>
                  </a:lnTo>
                  <a:lnTo>
                    <a:pt x="1952" y="2863"/>
                  </a:lnTo>
                  <a:lnTo>
                    <a:pt x="1974" y="2840"/>
                  </a:lnTo>
                  <a:lnTo>
                    <a:pt x="1993" y="2816"/>
                  </a:lnTo>
                  <a:lnTo>
                    <a:pt x="2010" y="2790"/>
                  </a:lnTo>
                  <a:lnTo>
                    <a:pt x="2025" y="2761"/>
                  </a:lnTo>
                  <a:lnTo>
                    <a:pt x="2037" y="2731"/>
                  </a:lnTo>
                  <a:lnTo>
                    <a:pt x="2047" y="2700"/>
                  </a:lnTo>
                  <a:lnTo>
                    <a:pt x="2055" y="2667"/>
                  </a:lnTo>
                  <a:lnTo>
                    <a:pt x="2059" y="2633"/>
                  </a:lnTo>
                  <a:lnTo>
                    <a:pt x="2060" y="2598"/>
                  </a:lnTo>
                  <a:lnTo>
                    <a:pt x="2059" y="2563"/>
                  </a:lnTo>
                  <a:lnTo>
                    <a:pt x="2054" y="2529"/>
                  </a:lnTo>
                  <a:lnTo>
                    <a:pt x="2046" y="2495"/>
                  </a:lnTo>
                  <a:lnTo>
                    <a:pt x="2036" y="2461"/>
                  </a:lnTo>
                  <a:lnTo>
                    <a:pt x="2025" y="2429"/>
                  </a:lnTo>
                  <a:lnTo>
                    <a:pt x="2011" y="2398"/>
                  </a:lnTo>
                  <a:lnTo>
                    <a:pt x="1997" y="2369"/>
                  </a:lnTo>
                  <a:lnTo>
                    <a:pt x="1982" y="2342"/>
                  </a:lnTo>
                  <a:lnTo>
                    <a:pt x="1968" y="2316"/>
                  </a:lnTo>
                  <a:lnTo>
                    <a:pt x="1954" y="2293"/>
                  </a:lnTo>
                  <a:lnTo>
                    <a:pt x="1941" y="2274"/>
                  </a:lnTo>
                  <a:lnTo>
                    <a:pt x="1930" y="2257"/>
                  </a:lnTo>
                  <a:lnTo>
                    <a:pt x="1919" y="2243"/>
                  </a:lnTo>
                  <a:lnTo>
                    <a:pt x="1912" y="2233"/>
                  </a:lnTo>
                  <a:lnTo>
                    <a:pt x="1909" y="2229"/>
                  </a:lnTo>
                  <a:lnTo>
                    <a:pt x="1907" y="2226"/>
                  </a:lnTo>
                  <a:lnTo>
                    <a:pt x="1906" y="2225"/>
                  </a:lnTo>
                  <a:lnTo>
                    <a:pt x="1905" y="2224"/>
                  </a:lnTo>
                  <a:lnTo>
                    <a:pt x="1905" y="2223"/>
                  </a:lnTo>
                  <a:lnTo>
                    <a:pt x="1906" y="2217"/>
                  </a:lnTo>
                  <a:lnTo>
                    <a:pt x="1906" y="2209"/>
                  </a:lnTo>
                  <a:lnTo>
                    <a:pt x="1907" y="2198"/>
                  </a:lnTo>
                  <a:lnTo>
                    <a:pt x="1907" y="2183"/>
                  </a:lnTo>
                  <a:lnTo>
                    <a:pt x="1908" y="2166"/>
                  </a:lnTo>
                  <a:lnTo>
                    <a:pt x="1909" y="2146"/>
                  </a:lnTo>
                  <a:lnTo>
                    <a:pt x="1909" y="2123"/>
                  </a:lnTo>
                  <a:lnTo>
                    <a:pt x="1910" y="2100"/>
                  </a:lnTo>
                  <a:lnTo>
                    <a:pt x="1911" y="2073"/>
                  </a:lnTo>
                  <a:lnTo>
                    <a:pt x="1911" y="2045"/>
                  </a:lnTo>
                  <a:lnTo>
                    <a:pt x="1912" y="2016"/>
                  </a:lnTo>
                  <a:lnTo>
                    <a:pt x="1913" y="1985"/>
                  </a:lnTo>
                  <a:lnTo>
                    <a:pt x="1913" y="1952"/>
                  </a:lnTo>
                  <a:lnTo>
                    <a:pt x="1914" y="1885"/>
                  </a:lnTo>
                  <a:lnTo>
                    <a:pt x="1913" y="1816"/>
                  </a:lnTo>
                  <a:lnTo>
                    <a:pt x="1912" y="1745"/>
                  </a:lnTo>
                  <a:lnTo>
                    <a:pt x="1910" y="1675"/>
                  </a:lnTo>
                  <a:lnTo>
                    <a:pt x="1907" y="1606"/>
                  </a:lnTo>
                  <a:lnTo>
                    <a:pt x="1905" y="1573"/>
                  </a:lnTo>
                  <a:lnTo>
                    <a:pt x="1902" y="1541"/>
                  </a:lnTo>
                  <a:lnTo>
                    <a:pt x="1899" y="1512"/>
                  </a:lnTo>
                  <a:lnTo>
                    <a:pt x="1896" y="1482"/>
                  </a:lnTo>
                  <a:lnTo>
                    <a:pt x="1891" y="1454"/>
                  </a:lnTo>
                  <a:lnTo>
                    <a:pt x="1886" y="1428"/>
                  </a:lnTo>
                  <a:lnTo>
                    <a:pt x="1882" y="1404"/>
                  </a:lnTo>
                  <a:lnTo>
                    <a:pt x="1876" y="1383"/>
                  </a:lnTo>
                  <a:lnTo>
                    <a:pt x="1859" y="1336"/>
                  </a:lnTo>
                  <a:lnTo>
                    <a:pt x="1843" y="1291"/>
                  </a:lnTo>
                  <a:lnTo>
                    <a:pt x="1827" y="1248"/>
                  </a:lnTo>
                  <a:lnTo>
                    <a:pt x="1812" y="1207"/>
                  </a:lnTo>
                  <a:lnTo>
                    <a:pt x="1796" y="1167"/>
                  </a:lnTo>
                  <a:lnTo>
                    <a:pt x="1782" y="1130"/>
                  </a:lnTo>
                  <a:lnTo>
                    <a:pt x="1769" y="1094"/>
                  </a:lnTo>
                  <a:lnTo>
                    <a:pt x="1754" y="1060"/>
                  </a:lnTo>
                  <a:lnTo>
                    <a:pt x="1741" y="1026"/>
                  </a:lnTo>
                  <a:lnTo>
                    <a:pt x="1727" y="995"/>
                  </a:lnTo>
                  <a:lnTo>
                    <a:pt x="1714" y="965"/>
                  </a:lnTo>
                  <a:lnTo>
                    <a:pt x="1700" y="935"/>
                  </a:lnTo>
                  <a:lnTo>
                    <a:pt x="1674" y="878"/>
                  </a:lnTo>
                  <a:lnTo>
                    <a:pt x="1647" y="824"/>
                  </a:lnTo>
                  <a:lnTo>
                    <a:pt x="1618" y="773"/>
                  </a:lnTo>
                  <a:lnTo>
                    <a:pt x="1588" y="721"/>
                  </a:lnTo>
                  <a:lnTo>
                    <a:pt x="1556" y="671"/>
                  </a:lnTo>
                  <a:lnTo>
                    <a:pt x="1522" y="621"/>
                  </a:lnTo>
                  <a:lnTo>
                    <a:pt x="1484" y="567"/>
                  </a:lnTo>
                  <a:lnTo>
                    <a:pt x="1442" y="512"/>
                  </a:lnTo>
                  <a:lnTo>
                    <a:pt x="1421" y="484"/>
                  </a:lnTo>
                  <a:lnTo>
                    <a:pt x="1398" y="454"/>
                  </a:lnTo>
                  <a:lnTo>
                    <a:pt x="1373" y="423"/>
                  </a:lnTo>
                  <a:lnTo>
                    <a:pt x="1348" y="391"/>
                  </a:lnTo>
                  <a:lnTo>
                    <a:pt x="1488" y="0"/>
                  </a:lnTo>
                  <a:lnTo>
                    <a:pt x="1847" y="479"/>
                  </a:lnTo>
                  <a:lnTo>
                    <a:pt x="1853" y="489"/>
                  </a:lnTo>
                  <a:lnTo>
                    <a:pt x="1862" y="500"/>
                  </a:lnTo>
                  <a:lnTo>
                    <a:pt x="1870" y="513"/>
                  </a:lnTo>
                  <a:lnTo>
                    <a:pt x="1879" y="528"/>
                  </a:lnTo>
                  <a:lnTo>
                    <a:pt x="1888" y="544"/>
                  </a:lnTo>
                  <a:lnTo>
                    <a:pt x="1900" y="562"/>
                  </a:lnTo>
                  <a:lnTo>
                    <a:pt x="1911" y="580"/>
                  </a:lnTo>
                  <a:lnTo>
                    <a:pt x="1922" y="601"/>
                  </a:lnTo>
                  <a:lnTo>
                    <a:pt x="1936" y="622"/>
                  </a:lnTo>
                  <a:lnTo>
                    <a:pt x="1948" y="644"/>
                  </a:lnTo>
                  <a:lnTo>
                    <a:pt x="1976" y="692"/>
                  </a:lnTo>
                  <a:lnTo>
                    <a:pt x="2004" y="742"/>
                  </a:lnTo>
                  <a:lnTo>
                    <a:pt x="2034" y="796"/>
                  </a:lnTo>
                  <a:lnTo>
                    <a:pt x="2063" y="850"/>
                  </a:lnTo>
                  <a:lnTo>
                    <a:pt x="2091" y="906"/>
                  </a:lnTo>
                  <a:lnTo>
                    <a:pt x="2119" y="963"/>
                  </a:lnTo>
                  <a:lnTo>
                    <a:pt x="2144" y="1019"/>
                  </a:lnTo>
                  <a:lnTo>
                    <a:pt x="2167" y="1075"/>
                  </a:lnTo>
                  <a:lnTo>
                    <a:pt x="2189" y="1128"/>
                  </a:lnTo>
                  <a:lnTo>
                    <a:pt x="2206" y="1180"/>
                  </a:lnTo>
                  <a:lnTo>
                    <a:pt x="2214" y="1205"/>
                  </a:lnTo>
                  <a:lnTo>
                    <a:pt x="2220" y="1228"/>
                  </a:lnTo>
                  <a:lnTo>
                    <a:pt x="2225" y="1249"/>
                  </a:lnTo>
                  <a:lnTo>
                    <a:pt x="2230" y="1272"/>
                  </a:lnTo>
                  <a:lnTo>
                    <a:pt x="2238" y="1318"/>
                  </a:lnTo>
                  <a:lnTo>
                    <a:pt x="2246" y="1368"/>
                  </a:lnTo>
                  <a:lnTo>
                    <a:pt x="2250" y="1422"/>
                  </a:lnTo>
                  <a:lnTo>
                    <a:pt x="2254" y="1477"/>
                  </a:lnTo>
                  <a:lnTo>
                    <a:pt x="2256" y="1534"/>
                  </a:lnTo>
                  <a:lnTo>
                    <a:pt x="2257" y="1593"/>
                  </a:lnTo>
                  <a:lnTo>
                    <a:pt x="2257" y="1653"/>
                  </a:lnTo>
                  <a:lnTo>
                    <a:pt x="2256" y="1772"/>
                  </a:lnTo>
                  <a:lnTo>
                    <a:pt x="2254" y="1832"/>
                  </a:lnTo>
                  <a:lnTo>
                    <a:pt x="2253" y="1890"/>
                  </a:lnTo>
                  <a:lnTo>
                    <a:pt x="2251" y="1946"/>
                  </a:lnTo>
                  <a:lnTo>
                    <a:pt x="2250" y="2001"/>
                  </a:lnTo>
                  <a:lnTo>
                    <a:pt x="2249" y="2052"/>
                  </a:lnTo>
                  <a:lnTo>
                    <a:pt x="2249" y="2101"/>
                  </a:lnTo>
                  <a:lnTo>
                    <a:pt x="2282" y="2149"/>
                  </a:lnTo>
                  <a:lnTo>
                    <a:pt x="2312" y="2201"/>
                  </a:lnTo>
                  <a:lnTo>
                    <a:pt x="2338" y="2254"/>
                  </a:lnTo>
                  <a:lnTo>
                    <a:pt x="2350" y="2282"/>
                  </a:lnTo>
                  <a:lnTo>
                    <a:pt x="2361" y="2312"/>
                  </a:lnTo>
                  <a:lnTo>
                    <a:pt x="2370" y="2341"/>
                  </a:lnTo>
                  <a:lnTo>
                    <a:pt x="2379" y="2372"/>
                  </a:lnTo>
                  <a:lnTo>
                    <a:pt x="2386" y="2403"/>
                  </a:lnTo>
                  <a:lnTo>
                    <a:pt x="2392" y="2434"/>
                  </a:lnTo>
                  <a:lnTo>
                    <a:pt x="2397" y="2466"/>
                  </a:lnTo>
                  <a:lnTo>
                    <a:pt x="2400" y="2500"/>
                  </a:lnTo>
                  <a:lnTo>
                    <a:pt x="2402" y="2534"/>
                  </a:lnTo>
                  <a:lnTo>
                    <a:pt x="2403" y="2568"/>
                  </a:lnTo>
                  <a:lnTo>
                    <a:pt x="2402" y="2606"/>
                  </a:lnTo>
                  <a:lnTo>
                    <a:pt x="2399" y="2644"/>
                  </a:lnTo>
                  <a:lnTo>
                    <a:pt x="2395" y="2680"/>
                  </a:lnTo>
                  <a:lnTo>
                    <a:pt x="2390" y="2716"/>
                  </a:lnTo>
                  <a:lnTo>
                    <a:pt x="2383" y="2751"/>
                  </a:lnTo>
                  <a:lnTo>
                    <a:pt x="2375" y="2785"/>
                  </a:lnTo>
                  <a:lnTo>
                    <a:pt x="2364" y="2819"/>
                  </a:lnTo>
                  <a:lnTo>
                    <a:pt x="2353" y="2852"/>
                  </a:lnTo>
                  <a:lnTo>
                    <a:pt x="2341" y="2884"/>
                  </a:lnTo>
                  <a:lnTo>
                    <a:pt x="2326" y="2914"/>
                  </a:lnTo>
                  <a:lnTo>
                    <a:pt x="2311" y="2944"/>
                  </a:lnTo>
                  <a:lnTo>
                    <a:pt x="2294" y="2973"/>
                  </a:lnTo>
                  <a:lnTo>
                    <a:pt x="2275" y="3001"/>
                  </a:lnTo>
                  <a:lnTo>
                    <a:pt x="2257" y="3028"/>
                  </a:lnTo>
                  <a:lnTo>
                    <a:pt x="2236" y="3054"/>
                  </a:lnTo>
                  <a:lnTo>
                    <a:pt x="2215" y="3078"/>
                  </a:lnTo>
                  <a:lnTo>
                    <a:pt x="2193" y="3102"/>
                  </a:lnTo>
                  <a:lnTo>
                    <a:pt x="2169" y="3124"/>
                  </a:lnTo>
                  <a:lnTo>
                    <a:pt x="2144" y="3145"/>
                  </a:lnTo>
                  <a:lnTo>
                    <a:pt x="2119" y="3165"/>
                  </a:lnTo>
                  <a:lnTo>
                    <a:pt x="2092" y="3183"/>
                  </a:lnTo>
                  <a:lnTo>
                    <a:pt x="2065" y="3200"/>
                  </a:lnTo>
                  <a:lnTo>
                    <a:pt x="2036" y="3215"/>
                  </a:lnTo>
                  <a:lnTo>
                    <a:pt x="2007" y="3230"/>
                  </a:lnTo>
                  <a:lnTo>
                    <a:pt x="1977" y="3242"/>
                  </a:lnTo>
                  <a:lnTo>
                    <a:pt x="1946" y="3252"/>
                  </a:lnTo>
                  <a:lnTo>
                    <a:pt x="1914" y="3262"/>
                  </a:lnTo>
                  <a:lnTo>
                    <a:pt x="1882" y="3270"/>
                  </a:lnTo>
                  <a:lnTo>
                    <a:pt x="1849" y="3276"/>
                  </a:lnTo>
                  <a:lnTo>
                    <a:pt x="1816" y="3280"/>
                  </a:lnTo>
                  <a:lnTo>
                    <a:pt x="1781" y="3282"/>
                  </a:lnTo>
                  <a:lnTo>
                    <a:pt x="1747" y="3283"/>
                  </a:lnTo>
                  <a:lnTo>
                    <a:pt x="563" y="3281"/>
                  </a:lnTo>
                  <a:lnTo>
                    <a:pt x="528" y="3280"/>
                  </a:lnTo>
                  <a:lnTo>
                    <a:pt x="494" y="3278"/>
                  </a:lnTo>
                  <a:lnTo>
                    <a:pt x="461" y="3274"/>
                  </a:lnTo>
                  <a:lnTo>
                    <a:pt x="429" y="3269"/>
                  </a:lnTo>
                  <a:lnTo>
                    <a:pt x="398" y="3263"/>
                  </a:lnTo>
                  <a:lnTo>
                    <a:pt x="367" y="3254"/>
                  </a:lnTo>
                  <a:lnTo>
                    <a:pt x="338" y="3244"/>
                  </a:lnTo>
                  <a:lnTo>
                    <a:pt x="309" y="3234"/>
                  </a:lnTo>
                  <a:lnTo>
                    <a:pt x="282" y="3221"/>
                  </a:lnTo>
                  <a:lnTo>
                    <a:pt x="256" y="3207"/>
                  </a:lnTo>
                  <a:lnTo>
                    <a:pt x="231" y="3192"/>
                  </a:lnTo>
                  <a:lnTo>
                    <a:pt x="208" y="3175"/>
                  </a:lnTo>
                  <a:lnTo>
                    <a:pt x="185" y="3157"/>
                  </a:lnTo>
                  <a:lnTo>
                    <a:pt x="164" y="3137"/>
                  </a:lnTo>
                  <a:lnTo>
                    <a:pt x="145" y="3115"/>
                  </a:lnTo>
                  <a:lnTo>
                    <a:pt x="126" y="3093"/>
                  </a:lnTo>
                  <a:lnTo>
                    <a:pt x="126" y="3093"/>
                  </a:lnTo>
                  <a:close/>
                </a:path>
              </a:pathLst>
            </a:custGeom>
            <a:grpFill/>
            <a:ln w="3175">
              <a:solidFill>
                <a:schemeClr val="tx2"/>
              </a:solidFill>
              <a:round/>
              <a:headEnd/>
              <a:tailEnd/>
            </a:ln>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342" name="Freeform 44"/>
            <p:cNvSpPr>
              <a:spLocks noEditPoints="1"/>
            </p:cNvSpPr>
            <p:nvPr/>
          </p:nvSpPr>
          <p:spPr bwMode="auto">
            <a:xfrm>
              <a:off x="-2575176" y="-1203590"/>
              <a:ext cx="3082012" cy="2284628"/>
            </a:xfrm>
            <a:custGeom>
              <a:avLst/>
              <a:gdLst>
                <a:gd name="T0" fmla="*/ 10977 w 15471"/>
                <a:gd name="T1" fmla="*/ 1806 h 11467"/>
                <a:gd name="T2" fmla="*/ 11863 w 15471"/>
                <a:gd name="T3" fmla="*/ 2687 h 11467"/>
                <a:gd name="T4" fmla="*/ 11965 w 15471"/>
                <a:gd name="T5" fmla="*/ 3282 h 11467"/>
                <a:gd name="T6" fmla="*/ 12755 w 15471"/>
                <a:gd name="T7" fmla="*/ 3676 h 11467"/>
                <a:gd name="T8" fmla="*/ 12767 w 15471"/>
                <a:gd name="T9" fmla="*/ 4735 h 11467"/>
                <a:gd name="T10" fmla="*/ 13108 w 15471"/>
                <a:gd name="T11" fmla="*/ 1674 h 11467"/>
                <a:gd name="T12" fmla="*/ 14652 w 15471"/>
                <a:gd name="T13" fmla="*/ 942 h 11467"/>
                <a:gd name="T14" fmla="*/ 15075 w 15471"/>
                <a:gd name="T15" fmla="*/ 4776 h 11467"/>
                <a:gd name="T16" fmla="*/ 12080 w 15471"/>
                <a:gd name="T17" fmla="*/ 6929 h 11467"/>
                <a:gd name="T18" fmla="*/ 10191 w 15471"/>
                <a:gd name="T19" fmla="*/ 5810 h 11467"/>
                <a:gd name="T20" fmla="*/ 11264 w 15471"/>
                <a:gd name="T21" fmla="*/ 7535 h 11467"/>
                <a:gd name="T22" fmla="*/ 10824 w 15471"/>
                <a:gd name="T23" fmla="*/ 8068 h 11467"/>
                <a:gd name="T24" fmla="*/ 8547 w 15471"/>
                <a:gd name="T25" fmla="*/ 6706 h 11467"/>
                <a:gd name="T26" fmla="*/ 9172 w 15471"/>
                <a:gd name="T27" fmla="*/ 8211 h 11467"/>
                <a:gd name="T28" fmla="*/ 6576 w 15471"/>
                <a:gd name="T29" fmla="*/ 11116 h 11467"/>
                <a:gd name="T30" fmla="*/ 6156 w 15471"/>
                <a:gd name="T31" fmla="*/ 9541 h 11467"/>
                <a:gd name="T32" fmla="*/ 6205 w 15471"/>
                <a:gd name="T33" fmla="*/ 9052 h 11467"/>
                <a:gd name="T34" fmla="*/ 4485 w 15471"/>
                <a:gd name="T35" fmla="*/ 9219 h 11467"/>
                <a:gd name="T36" fmla="*/ 3981 w 15471"/>
                <a:gd name="T37" fmla="*/ 10956 h 11467"/>
                <a:gd name="T38" fmla="*/ 2377 w 15471"/>
                <a:gd name="T39" fmla="*/ 9801 h 11467"/>
                <a:gd name="T40" fmla="*/ 1530 w 15471"/>
                <a:gd name="T41" fmla="*/ 7314 h 11467"/>
                <a:gd name="T42" fmla="*/ 1041 w 15471"/>
                <a:gd name="T43" fmla="*/ 5673 h 11467"/>
                <a:gd name="T44" fmla="*/ 412 w 15471"/>
                <a:gd name="T45" fmla="*/ 4456 h 11467"/>
                <a:gd name="T46" fmla="*/ 938 w 15471"/>
                <a:gd name="T47" fmla="*/ 4506 h 11467"/>
                <a:gd name="T48" fmla="*/ 1436 w 15471"/>
                <a:gd name="T49" fmla="*/ 5064 h 11467"/>
                <a:gd name="T50" fmla="*/ 4800 w 15471"/>
                <a:gd name="T51" fmla="*/ 2713 h 11467"/>
                <a:gd name="T52" fmla="*/ 3605 w 15471"/>
                <a:gd name="T53" fmla="*/ 4402 h 11467"/>
                <a:gd name="T54" fmla="*/ 3968 w 15471"/>
                <a:gd name="T55" fmla="*/ 6936 h 11467"/>
                <a:gd name="T56" fmla="*/ 6878 w 15471"/>
                <a:gd name="T57" fmla="*/ 7007 h 11467"/>
                <a:gd name="T58" fmla="*/ 8016 w 15471"/>
                <a:gd name="T59" fmla="*/ 5640 h 11467"/>
                <a:gd name="T60" fmla="*/ 7464 w 15471"/>
                <a:gd name="T61" fmla="*/ 4107 h 11467"/>
                <a:gd name="T62" fmla="*/ 7291 w 15471"/>
                <a:gd name="T63" fmla="*/ 6616 h 11467"/>
                <a:gd name="T64" fmla="*/ 4638 w 15471"/>
                <a:gd name="T65" fmla="*/ 7120 h 11467"/>
                <a:gd name="T66" fmla="*/ 3893 w 15471"/>
                <a:gd name="T67" fmla="*/ 4655 h 11467"/>
                <a:gd name="T68" fmla="*/ 7348 w 15471"/>
                <a:gd name="T69" fmla="*/ 1684 h 11467"/>
                <a:gd name="T70" fmla="*/ 7505 w 15471"/>
                <a:gd name="T71" fmla="*/ 821 h 11467"/>
                <a:gd name="T72" fmla="*/ 14394 w 15471"/>
                <a:gd name="T73" fmla="*/ 1187 h 11467"/>
                <a:gd name="T74" fmla="*/ 13401 w 15471"/>
                <a:gd name="T75" fmla="*/ 1768 h 11467"/>
                <a:gd name="T76" fmla="*/ 9509 w 15471"/>
                <a:gd name="T77" fmla="*/ 2321 h 11467"/>
                <a:gd name="T78" fmla="*/ 9002 w 15471"/>
                <a:gd name="T79" fmla="*/ 2398 h 11467"/>
                <a:gd name="T80" fmla="*/ 9753 w 15471"/>
                <a:gd name="T81" fmla="*/ 3768 h 11467"/>
                <a:gd name="T82" fmla="*/ 9917 w 15471"/>
                <a:gd name="T83" fmla="*/ 4293 h 11467"/>
                <a:gd name="T84" fmla="*/ 10789 w 15471"/>
                <a:gd name="T85" fmla="*/ 3533 h 11467"/>
                <a:gd name="T86" fmla="*/ 10668 w 15471"/>
                <a:gd name="T87" fmla="*/ 3016 h 11467"/>
                <a:gd name="T88" fmla="*/ 9418 w 15471"/>
                <a:gd name="T89" fmla="*/ 3866 h 11467"/>
                <a:gd name="T90" fmla="*/ 6560 w 15471"/>
                <a:gd name="T91" fmla="*/ 1283 h 11467"/>
                <a:gd name="T92" fmla="*/ 4869 w 15471"/>
                <a:gd name="T93" fmla="*/ 2378 h 11467"/>
                <a:gd name="T94" fmla="*/ 1533 w 15471"/>
                <a:gd name="T95" fmla="*/ 4436 h 11467"/>
                <a:gd name="T96" fmla="*/ 865 w 15471"/>
                <a:gd name="T97" fmla="*/ 3460 h 11467"/>
                <a:gd name="T98" fmla="*/ 523 w 15471"/>
                <a:gd name="T99" fmla="*/ 5835 h 11467"/>
                <a:gd name="T100" fmla="*/ 2021 w 15471"/>
                <a:gd name="T101" fmla="*/ 9156 h 11467"/>
                <a:gd name="T102" fmla="*/ 2536 w 15471"/>
                <a:gd name="T103" fmla="*/ 11188 h 11467"/>
                <a:gd name="T104" fmla="*/ 4423 w 15471"/>
                <a:gd name="T105" fmla="*/ 10332 h 11467"/>
                <a:gd name="T106" fmla="*/ 5268 w 15471"/>
                <a:gd name="T107" fmla="*/ 9942 h 11467"/>
                <a:gd name="T108" fmla="*/ 7052 w 15471"/>
                <a:gd name="T109" fmla="*/ 11297 h 11467"/>
                <a:gd name="T110" fmla="*/ 9714 w 15471"/>
                <a:gd name="T111" fmla="*/ 7999 h 11467"/>
                <a:gd name="T112" fmla="*/ 11839 w 15471"/>
                <a:gd name="T113" fmla="*/ 7522 h 11467"/>
                <a:gd name="T114" fmla="*/ 14957 w 15471"/>
                <a:gd name="T115" fmla="*/ 5826 h 11467"/>
                <a:gd name="T116" fmla="*/ 14949 w 15471"/>
                <a:gd name="T117" fmla="*/ 867 h 11467"/>
                <a:gd name="T118" fmla="*/ 13419 w 15471"/>
                <a:gd name="T119" fmla="*/ 1053 h 11467"/>
                <a:gd name="T120" fmla="*/ 12890 w 15471"/>
                <a:gd name="T121" fmla="*/ 3396 h 11467"/>
                <a:gd name="T122" fmla="*/ 12179 w 15471"/>
                <a:gd name="T123" fmla="*/ 1882 h 11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471" h="11467">
                  <a:moveTo>
                    <a:pt x="9231" y="342"/>
                  </a:moveTo>
                  <a:lnTo>
                    <a:pt x="9450" y="342"/>
                  </a:lnTo>
                  <a:lnTo>
                    <a:pt x="9501" y="346"/>
                  </a:lnTo>
                  <a:lnTo>
                    <a:pt x="9553" y="351"/>
                  </a:lnTo>
                  <a:lnTo>
                    <a:pt x="9604" y="357"/>
                  </a:lnTo>
                  <a:lnTo>
                    <a:pt x="9654" y="364"/>
                  </a:lnTo>
                  <a:lnTo>
                    <a:pt x="9703" y="373"/>
                  </a:lnTo>
                  <a:lnTo>
                    <a:pt x="9752" y="383"/>
                  </a:lnTo>
                  <a:lnTo>
                    <a:pt x="9801" y="394"/>
                  </a:lnTo>
                  <a:lnTo>
                    <a:pt x="9848" y="405"/>
                  </a:lnTo>
                  <a:lnTo>
                    <a:pt x="9894" y="419"/>
                  </a:lnTo>
                  <a:lnTo>
                    <a:pt x="9941" y="433"/>
                  </a:lnTo>
                  <a:lnTo>
                    <a:pt x="10031" y="464"/>
                  </a:lnTo>
                  <a:lnTo>
                    <a:pt x="10118" y="499"/>
                  </a:lnTo>
                  <a:lnTo>
                    <a:pt x="10203" y="537"/>
                  </a:lnTo>
                  <a:lnTo>
                    <a:pt x="10285" y="579"/>
                  </a:lnTo>
                  <a:lnTo>
                    <a:pt x="10364" y="623"/>
                  </a:lnTo>
                  <a:lnTo>
                    <a:pt x="10441" y="669"/>
                  </a:lnTo>
                  <a:lnTo>
                    <a:pt x="10514" y="718"/>
                  </a:lnTo>
                  <a:lnTo>
                    <a:pt x="10585" y="768"/>
                  </a:lnTo>
                  <a:lnTo>
                    <a:pt x="10653" y="820"/>
                  </a:lnTo>
                  <a:lnTo>
                    <a:pt x="10719" y="873"/>
                  </a:lnTo>
                  <a:lnTo>
                    <a:pt x="10781" y="927"/>
                  </a:lnTo>
                  <a:lnTo>
                    <a:pt x="10841" y="980"/>
                  </a:lnTo>
                  <a:lnTo>
                    <a:pt x="10899" y="1035"/>
                  </a:lnTo>
                  <a:lnTo>
                    <a:pt x="10954" y="1089"/>
                  </a:lnTo>
                  <a:lnTo>
                    <a:pt x="11005" y="1144"/>
                  </a:lnTo>
                  <a:lnTo>
                    <a:pt x="11054" y="1198"/>
                  </a:lnTo>
                  <a:lnTo>
                    <a:pt x="11100" y="1249"/>
                  </a:lnTo>
                  <a:lnTo>
                    <a:pt x="11144" y="1301"/>
                  </a:lnTo>
                  <a:lnTo>
                    <a:pt x="11185" y="1350"/>
                  </a:lnTo>
                  <a:lnTo>
                    <a:pt x="11223" y="1397"/>
                  </a:lnTo>
                  <a:lnTo>
                    <a:pt x="11258" y="1443"/>
                  </a:lnTo>
                  <a:lnTo>
                    <a:pt x="11291" y="1486"/>
                  </a:lnTo>
                  <a:lnTo>
                    <a:pt x="11321" y="1526"/>
                  </a:lnTo>
                  <a:lnTo>
                    <a:pt x="11348" y="1562"/>
                  </a:lnTo>
                  <a:lnTo>
                    <a:pt x="11373" y="1596"/>
                  </a:lnTo>
                  <a:lnTo>
                    <a:pt x="11393" y="1626"/>
                  </a:lnTo>
                  <a:lnTo>
                    <a:pt x="11404" y="1638"/>
                  </a:lnTo>
                  <a:lnTo>
                    <a:pt x="11413" y="1651"/>
                  </a:lnTo>
                  <a:lnTo>
                    <a:pt x="11381" y="1651"/>
                  </a:lnTo>
                  <a:lnTo>
                    <a:pt x="11351" y="1653"/>
                  </a:lnTo>
                  <a:lnTo>
                    <a:pt x="11319" y="1658"/>
                  </a:lnTo>
                  <a:lnTo>
                    <a:pt x="11286" y="1665"/>
                  </a:lnTo>
                  <a:lnTo>
                    <a:pt x="11253" y="1676"/>
                  </a:lnTo>
                  <a:lnTo>
                    <a:pt x="11219" y="1687"/>
                  </a:lnTo>
                  <a:lnTo>
                    <a:pt x="11185" y="1700"/>
                  </a:lnTo>
                  <a:lnTo>
                    <a:pt x="11152" y="1715"/>
                  </a:lnTo>
                  <a:lnTo>
                    <a:pt x="11121" y="1729"/>
                  </a:lnTo>
                  <a:lnTo>
                    <a:pt x="11091" y="1743"/>
                  </a:lnTo>
                  <a:lnTo>
                    <a:pt x="11064" y="1758"/>
                  </a:lnTo>
                  <a:lnTo>
                    <a:pt x="11039" y="1770"/>
                  </a:lnTo>
                  <a:lnTo>
                    <a:pt x="11018" y="1783"/>
                  </a:lnTo>
                  <a:lnTo>
                    <a:pt x="11008" y="1788"/>
                  </a:lnTo>
                  <a:lnTo>
                    <a:pt x="11001" y="1792"/>
                  </a:lnTo>
                  <a:lnTo>
                    <a:pt x="10994" y="1796"/>
                  </a:lnTo>
                  <a:lnTo>
                    <a:pt x="10988" y="1800"/>
                  </a:lnTo>
                  <a:lnTo>
                    <a:pt x="10983" y="1803"/>
                  </a:lnTo>
                  <a:lnTo>
                    <a:pt x="10979" y="1805"/>
                  </a:lnTo>
                  <a:lnTo>
                    <a:pt x="10977" y="1806"/>
                  </a:lnTo>
                  <a:lnTo>
                    <a:pt x="10976" y="1806"/>
                  </a:lnTo>
                  <a:lnTo>
                    <a:pt x="11257" y="1806"/>
                  </a:lnTo>
                  <a:lnTo>
                    <a:pt x="11303" y="1806"/>
                  </a:lnTo>
                  <a:lnTo>
                    <a:pt x="11345" y="1807"/>
                  </a:lnTo>
                  <a:lnTo>
                    <a:pt x="11385" y="1808"/>
                  </a:lnTo>
                  <a:lnTo>
                    <a:pt x="11424" y="1810"/>
                  </a:lnTo>
                  <a:lnTo>
                    <a:pt x="11462" y="1815"/>
                  </a:lnTo>
                  <a:lnTo>
                    <a:pt x="11498" y="1820"/>
                  </a:lnTo>
                  <a:lnTo>
                    <a:pt x="11534" y="1828"/>
                  </a:lnTo>
                  <a:lnTo>
                    <a:pt x="11569" y="1838"/>
                  </a:lnTo>
                  <a:lnTo>
                    <a:pt x="11603" y="1851"/>
                  </a:lnTo>
                  <a:lnTo>
                    <a:pt x="11637" y="1863"/>
                  </a:lnTo>
                  <a:lnTo>
                    <a:pt x="11671" y="1877"/>
                  </a:lnTo>
                  <a:lnTo>
                    <a:pt x="11704" y="1893"/>
                  </a:lnTo>
                  <a:lnTo>
                    <a:pt x="11737" y="1910"/>
                  </a:lnTo>
                  <a:lnTo>
                    <a:pt x="11771" y="1930"/>
                  </a:lnTo>
                  <a:lnTo>
                    <a:pt x="11804" y="1951"/>
                  </a:lnTo>
                  <a:lnTo>
                    <a:pt x="11837" y="1974"/>
                  </a:lnTo>
                  <a:lnTo>
                    <a:pt x="11871" y="2000"/>
                  </a:lnTo>
                  <a:lnTo>
                    <a:pt x="11905" y="2029"/>
                  </a:lnTo>
                  <a:lnTo>
                    <a:pt x="11941" y="2061"/>
                  </a:lnTo>
                  <a:lnTo>
                    <a:pt x="11977" y="2097"/>
                  </a:lnTo>
                  <a:lnTo>
                    <a:pt x="12013" y="2135"/>
                  </a:lnTo>
                  <a:lnTo>
                    <a:pt x="12051" y="2177"/>
                  </a:lnTo>
                  <a:lnTo>
                    <a:pt x="12070" y="2200"/>
                  </a:lnTo>
                  <a:lnTo>
                    <a:pt x="12089" y="2223"/>
                  </a:lnTo>
                  <a:lnTo>
                    <a:pt x="12110" y="2248"/>
                  </a:lnTo>
                  <a:lnTo>
                    <a:pt x="12129" y="2274"/>
                  </a:lnTo>
                  <a:lnTo>
                    <a:pt x="12157" y="2310"/>
                  </a:lnTo>
                  <a:lnTo>
                    <a:pt x="12182" y="2345"/>
                  </a:lnTo>
                  <a:lnTo>
                    <a:pt x="12204" y="2381"/>
                  </a:lnTo>
                  <a:lnTo>
                    <a:pt x="12221" y="2416"/>
                  </a:lnTo>
                  <a:lnTo>
                    <a:pt x="12237" y="2451"/>
                  </a:lnTo>
                  <a:lnTo>
                    <a:pt x="12247" y="2484"/>
                  </a:lnTo>
                  <a:lnTo>
                    <a:pt x="12254" y="2517"/>
                  </a:lnTo>
                  <a:lnTo>
                    <a:pt x="12258" y="2547"/>
                  </a:lnTo>
                  <a:lnTo>
                    <a:pt x="12258" y="2561"/>
                  </a:lnTo>
                  <a:lnTo>
                    <a:pt x="12257" y="2575"/>
                  </a:lnTo>
                  <a:lnTo>
                    <a:pt x="12255" y="2588"/>
                  </a:lnTo>
                  <a:lnTo>
                    <a:pt x="12253" y="2600"/>
                  </a:lnTo>
                  <a:lnTo>
                    <a:pt x="12249" y="2612"/>
                  </a:lnTo>
                  <a:lnTo>
                    <a:pt x="12244" y="2623"/>
                  </a:lnTo>
                  <a:lnTo>
                    <a:pt x="12238" y="2632"/>
                  </a:lnTo>
                  <a:lnTo>
                    <a:pt x="12231" y="2642"/>
                  </a:lnTo>
                  <a:lnTo>
                    <a:pt x="12222" y="2650"/>
                  </a:lnTo>
                  <a:lnTo>
                    <a:pt x="12212" y="2658"/>
                  </a:lnTo>
                  <a:lnTo>
                    <a:pt x="12202" y="2664"/>
                  </a:lnTo>
                  <a:lnTo>
                    <a:pt x="12189" y="2670"/>
                  </a:lnTo>
                  <a:lnTo>
                    <a:pt x="12177" y="2674"/>
                  </a:lnTo>
                  <a:lnTo>
                    <a:pt x="12162" y="2677"/>
                  </a:lnTo>
                  <a:lnTo>
                    <a:pt x="12147" y="2679"/>
                  </a:lnTo>
                  <a:lnTo>
                    <a:pt x="12129" y="2679"/>
                  </a:lnTo>
                  <a:lnTo>
                    <a:pt x="12035" y="2679"/>
                  </a:lnTo>
                  <a:lnTo>
                    <a:pt x="12008" y="2679"/>
                  </a:lnTo>
                  <a:lnTo>
                    <a:pt x="11980" y="2680"/>
                  </a:lnTo>
                  <a:lnTo>
                    <a:pt x="11954" y="2681"/>
                  </a:lnTo>
                  <a:lnTo>
                    <a:pt x="11930" y="2682"/>
                  </a:lnTo>
                  <a:lnTo>
                    <a:pt x="11906" y="2684"/>
                  </a:lnTo>
                  <a:lnTo>
                    <a:pt x="11885" y="2685"/>
                  </a:lnTo>
                  <a:lnTo>
                    <a:pt x="11863" y="2687"/>
                  </a:lnTo>
                  <a:lnTo>
                    <a:pt x="11843" y="2690"/>
                  </a:lnTo>
                  <a:lnTo>
                    <a:pt x="11806" y="2695"/>
                  </a:lnTo>
                  <a:lnTo>
                    <a:pt x="11772" y="2702"/>
                  </a:lnTo>
                  <a:lnTo>
                    <a:pt x="11741" y="2710"/>
                  </a:lnTo>
                  <a:lnTo>
                    <a:pt x="11712" y="2718"/>
                  </a:lnTo>
                  <a:lnTo>
                    <a:pt x="11686" y="2727"/>
                  </a:lnTo>
                  <a:lnTo>
                    <a:pt x="11660" y="2737"/>
                  </a:lnTo>
                  <a:lnTo>
                    <a:pt x="11611" y="2758"/>
                  </a:lnTo>
                  <a:lnTo>
                    <a:pt x="11586" y="2769"/>
                  </a:lnTo>
                  <a:lnTo>
                    <a:pt x="11561" y="2781"/>
                  </a:lnTo>
                  <a:lnTo>
                    <a:pt x="11535" y="2792"/>
                  </a:lnTo>
                  <a:lnTo>
                    <a:pt x="11506" y="2803"/>
                  </a:lnTo>
                  <a:lnTo>
                    <a:pt x="11519" y="2802"/>
                  </a:lnTo>
                  <a:lnTo>
                    <a:pt x="11535" y="2799"/>
                  </a:lnTo>
                  <a:lnTo>
                    <a:pt x="11552" y="2794"/>
                  </a:lnTo>
                  <a:lnTo>
                    <a:pt x="11572" y="2788"/>
                  </a:lnTo>
                  <a:lnTo>
                    <a:pt x="11594" y="2783"/>
                  </a:lnTo>
                  <a:lnTo>
                    <a:pt x="11615" y="2778"/>
                  </a:lnTo>
                  <a:lnTo>
                    <a:pt x="11639" y="2775"/>
                  </a:lnTo>
                  <a:lnTo>
                    <a:pt x="11662" y="2773"/>
                  </a:lnTo>
                  <a:lnTo>
                    <a:pt x="11709" y="2774"/>
                  </a:lnTo>
                  <a:lnTo>
                    <a:pt x="11733" y="2775"/>
                  </a:lnTo>
                  <a:lnTo>
                    <a:pt x="11757" y="2777"/>
                  </a:lnTo>
                  <a:lnTo>
                    <a:pt x="11781" y="2781"/>
                  </a:lnTo>
                  <a:lnTo>
                    <a:pt x="11803" y="2787"/>
                  </a:lnTo>
                  <a:lnTo>
                    <a:pt x="11826" y="2795"/>
                  </a:lnTo>
                  <a:lnTo>
                    <a:pt x="11849" y="2805"/>
                  </a:lnTo>
                  <a:lnTo>
                    <a:pt x="11870" y="2819"/>
                  </a:lnTo>
                  <a:lnTo>
                    <a:pt x="11890" y="2835"/>
                  </a:lnTo>
                  <a:lnTo>
                    <a:pt x="11910" y="2856"/>
                  </a:lnTo>
                  <a:lnTo>
                    <a:pt x="11920" y="2867"/>
                  </a:lnTo>
                  <a:lnTo>
                    <a:pt x="11928" y="2880"/>
                  </a:lnTo>
                  <a:lnTo>
                    <a:pt x="11937" y="2894"/>
                  </a:lnTo>
                  <a:lnTo>
                    <a:pt x="11946" y="2908"/>
                  </a:lnTo>
                  <a:lnTo>
                    <a:pt x="11954" y="2925"/>
                  </a:lnTo>
                  <a:lnTo>
                    <a:pt x="11961" y="2942"/>
                  </a:lnTo>
                  <a:lnTo>
                    <a:pt x="11968" y="2961"/>
                  </a:lnTo>
                  <a:lnTo>
                    <a:pt x="11976" y="2981"/>
                  </a:lnTo>
                  <a:lnTo>
                    <a:pt x="11982" y="3002"/>
                  </a:lnTo>
                  <a:lnTo>
                    <a:pt x="11988" y="3025"/>
                  </a:lnTo>
                  <a:lnTo>
                    <a:pt x="11989" y="3058"/>
                  </a:lnTo>
                  <a:lnTo>
                    <a:pt x="11988" y="3088"/>
                  </a:lnTo>
                  <a:lnTo>
                    <a:pt x="11987" y="3117"/>
                  </a:lnTo>
                  <a:lnTo>
                    <a:pt x="11986" y="3142"/>
                  </a:lnTo>
                  <a:lnTo>
                    <a:pt x="11983" y="3166"/>
                  </a:lnTo>
                  <a:lnTo>
                    <a:pt x="11980" y="3188"/>
                  </a:lnTo>
                  <a:lnTo>
                    <a:pt x="11976" y="3207"/>
                  </a:lnTo>
                  <a:lnTo>
                    <a:pt x="11970" y="3226"/>
                  </a:lnTo>
                  <a:lnTo>
                    <a:pt x="11963" y="3241"/>
                  </a:lnTo>
                  <a:lnTo>
                    <a:pt x="11956" y="3256"/>
                  </a:lnTo>
                  <a:lnTo>
                    <a:pt x="11947" y="3268"/>
                  </a:lnTo>
                  <a:lnTo>
                    <a:pt x="11936" y="3278"/>
                  </a:lnTo>
                  <a:lnTo>
                    <a:pt x="11925" y="3288"/>
                  </a:lnTo>
                  <a:lnTo>
                    <a:pt x="11912" y="3296"/>
                  </a:lnTo>
                  <a:lnTo>
                    <a:pt x="11897" y="3302"/>
                  </a:lnTo>
                  <a:lnTo>
                    <a:pt x="11881" y="3307"/>
                  </a:lnTo>
                  <a:lnTo>
                    <a:pt x="11905" y="3298"/>
                  </a:lnTo>
                  <a:lnTo>
                    <a:pt x="11928" y="3291"/>
                  </a:lnTo>
                  <a:lnTo>
                    <a:pt x="11952" y="3284"/>
                  </a:lnTo>
                  <a:lnTo>
                    <a:pt x="11965" y="3282"/>
                  </a:lnTo>
                  <a:lnTo>
                    <a:pt x="11979" y="3280"/>
                  </a:lnTo>
                  <a:lnTo>
                    <a:pt x="11994" y="3278"/>
                  </a:lnTo>
                  <a:lnTo>
                    <a:pt x="12011" y="3277"/>
                  </a:lnTo>
                  <a:lnTo>
                    <a:pt x="12029" y="3275"/>
                  </a:lnTo>
                  <a:lnTo>
                    <a:pt x="12050" y="3274"/>
                  </a:lnTo>
                  <a:lnTo>
                    <a:pt x="12074" y="3273"/>
                  </a:lnTo>
                  <a:lnTo>
                    <a:pt x="12100" y="3273"/>
                  </a:lnTo>
                  <a:lnTo>
                    <a:pt x="12128" y="3272"/>
                  </a:lnTo>
                  <a:lnTo>
                    <a:pt x="12160" y="3271"/>
                  </a:lnTo>
                  <a:lnTo>
                    <a:pt x="12184" y="3272"/>
                  </a:lnTo>
                  <a:lnTo>
                    <a:pt x="12208" y="3275"/>
                  </a:lnTo>
                  <a:lnTo>
                    <a:pt x="12232" y="3279"/>
                  </a:lnTo>
                  <a:lnTo>
                    <a:pt x="12255" y="3284"/>
                  </a:lnTo>
                  <a:lnTo>
                    <a:pt x="12279" y="3293"/>
                  </a:lnTo>
                  <a:lnTo>
                    <a:pt x="12302" y="3301"/>
                  </a:lnTo>
                  <a:lnTo>
                    <a:pt x="12325" y="3311"/>
                  </a:lnTo>
                  <a:lnTo>
                    <a:pt x="12346" y="3324"/>
                  </a:lnTo>
                  <a:lnTo>
                    <a:pt x="12367" y="3336"/>
                  </a:lnTo>
                  <a:lnTo>
                    <a:pt x="12386" y="3350"/>
                  </a:lnTo>
                  <a:lnTo>
                    <a:pt x="12404" y="3366"/>
                  </a:lnTo>
                  <a:lnTo>
                    <a:pt x="12422" y="3382"/>
                  </a:lnTo>
                  <a:lnTo>
                    <a:pt x="12437" y="3400"/>
                  </a:lnTo>
                  <a:lnTo>
                    <a:pt x="12450" y="3418"/>
                  </a:lnTo>
                  <a:lnTo>
                    <a:pt x="12463" y="3438"/>
                  </a:lnTo>
                  <a:lnTo>
                    <a:pt x="12472" y="3459"/>
                  </a:lnTo>
                  <a:lnTo>
                    <a:pt x="12481" y="3479"/>
                  </a:lnTo>
                  <a:lnTo>
                    <a:pt x="12490" y="3499"/>
                  </a:lnTo>
                  <a:lnTo>
                    <a:pt x="12498" y="3518"/>
                  </a:lnTo>
                  <a:lnTo>
                    <a:pt x="12505" y="3537"/>
                  </a:lnTo>
                  <a:lnTo>
                    <a:pt x="12511" y="3555"/>
                  </a:lnTo>
                  <a:lnTo>
                    <a:pt x="12516" y="3574"/>
                  </a:lnTo>
                  <a:lnTo>
                    <a:pt x="12518" y="3592"/>
                  </a:lnTo>
                  <a:lnTo>
                    <a:pt x="12518" y="3612"/>
                  </a:lnTo>
                  <a:lnTo>
                    <a:pt x="12514" y="3633"/>
                  </a:lnTo>
                  <a:lnTo>
                    <a:pt x="12508" y="3654"/>
                  </a:lnTo>
                  <a:lnTo>
                    <a:pt x="12499" y="3677"/>
                  </a:lnTo>
                  <a:lnTo>
                    <a:pt x="12493" y="3688"/>
                  </a:lnTo>
                  <a:lnTo>
                    <a:pt x="12486" y="3701"/>
                  </a:lnTo>
                  <a:lnTo>
                    <a:pt x="12477" y="3714"/>
                  </a:lnTo>
                  <a:lnTo>
                    <a:pt x="12468" y="3727"/>
                  </a:lnTo>
                  <a:lnTo>
                    <a:pt x="12458" y="3742"/>
                  </a:lnTo>
                  <a:lnTo>
                    <a:pt x="12445" y="3756"/>
                  </a:lnTo>
                  <a:lnTo>
                    <a:pt x="12433" y="3771"/>
                  </a:lnTo>
                  <a:lnTo>
                    <a:pt x="12418" y="3787"/>
                  </a:lnTo>
                  <a:lnTo>
                    <a:pt x="12403" y="3804"/>
                  </a:lnTo>
                  <a:lnTo>
                    <a:pt x="12386" y="3820"/>
                  </a:lnTo>
                  <a:lnTo>
                    <a:pt x="12404" y="3804"/>
                  </a:lnTo>
                  <a:lnTo>
                    <a:pt x="12423" y="3788"/>
                  </a:lnTo>
                  <a:lnTo>
                    <a:pt x="12441" y="3774"/>
                  </a:lnTo>
                  <a:lnTo>
                    <a:pt x="12461" y="3760"/>
                  </a:lnTo>
                  <a:lnTo>
                    <a:pt x="12481" y="3748"/>
                  </a:lnTo>
                  <a:lnTo>
                    <a:pt x="12501" y="3737"/>
                  </a:lnTo>
                  <a:lnTo>
                    <a:pt x="12523" y="3726"/>
                  </a:lnTo>
                  <a:lnTo>
                    <a:pt x="12543" y="3717"/>
                  </a:lnTo>
                  <a:lnTo>
                    <a:pt x="12587" y="3702"/>
                  </a:lnTo>
                  <a:lnTo>
                    <a:pt x="12631" y="3690"/>
                  </a:lnTo>
                  <a:lnTo>
                    <a:pt x="12677" y="3682"/>
                  </a:lnTo>
                  <a:lnTo>
                    <a:pt x="12722" y="3677"/>
                  </a:lnTo>
                  <a:lnTo>
                    <a:pt x="12739" y="3676"/>
                  </a:lnTo>
                  <a:lnTo>
                    <a:pt x="12755" y="3676"/>
                  </a:lnTo>
                  <a:lnTo>
                    <a:pt x="12773" y="3677"/>
                  </a:lnTo>
                  <a:lnTo>
                    <a:pt x="12789" y="3679"/>
                  </a:lnTo>
                  <a:lnTo>
                    <a:pt x="12806" y="3683"/>
                  </a:lnTo>
                  <a:lnTo>
                    <a:pt x="12821" y="3689"/>
                  </a:lnTo>
                  <a:lnTo>
                    <a:pt x="12835" y="3697"/>
                  </a:lnTo>
                  <a:lnTo>
                    <a:pt x="12846" y="3708"/>
                  </a:lnTo>
                  <a:lnTo>
                    <a:pt x="12861" y="3724"/>
                  </a:lnTo>
                  <a:lnTo>
                    <a:pt x="12875" y="3740"/>
                  </a:lnTo>
                  <a:lnTo>
                    <a:pt x="12887" y="3755"/>
                  </a:lnTo>
                  <a:lnTo>
                    <a:pt x="12899" y="3770"/>
                  </a:lnTo>
                  <a:lnTo>
                    <a:pt x="12908" y="3784"/>
                  </a:lnTo>
                  <a:lnTo>
                    <a:pt x="12916" y="3799"/>
                  </a:lnTo>
                  <a:lnTo>
                    <a:pt x="12922" y="3816"/>
                  </a:lnTo>
                  <a:lnTo>
                    <a:pt x="12927" y="3834"/>
                  </a:lnTo>
                  <a:lnTo>
                    <a:pt x="12931" y="3854"/>
                  </a:lnTo>
                  <a:lnTo>
                    <a:pt x="12932" y="3876"/>
                  </a:lnTo>
                  <a:lnTo>
                    <a:pt x="12931" y="3900"/>
                  </a:lnTo>
                  <a:lnTo>
                    <a:pt x="12928" y="3928"/>
                  </a:lnTo>
                  <a:lnTo>
                    <a:pt x="12924" y="3959"/>
                  </a:lnTo>
                  <a:lnTo>
                    <a:pt x="12921" y="3977"/>
                  </a:lnTo>
                  <a:lnTo>
                    <a:pt x="12917" y="3995"/>
                  </a:lnTo>
                  <a:lnTo>
                    <a:pt x="12913" y="4014"/>
                  </a:lnTo>
                  <a:lnTo>
                    <a:pt x="12909" y="4034"/>
                  </a:lnTo>
                  <a:lnTo>
                    <a:pt x="12904" y="4056"/>
                  </a:lnTo>
                  <a:lnTo>
                    <a:pt x="12899" y="4079"/>
                  </a:lnTo>
                  <a:lnTo>
                    <a:pt x="12892" y="4108"/>
                  </a:lnTo>
                  <a:lnTo>
                    <a:pt x="12885" y="4139"/>
                  </a:lnTo>
                  <a:lnTo>
                    <a:pt x="12870" y="4203"/>
                  </a:lnTo>
                  <a:lnTo>
                    <a:pt x="12853" y="4269"/>
                  </a:lnTo>
                  <a:lnTo>
                    <a:pt x="12835" y="4337"/>
                  </a:lnTo>
                  <a:lnTo>
                    <a:pt x="12815" y="4405"/>
                  </a:lnTo>
                  <a:lnTo>
                    <a:pt x="12795" y="4473"/>
                  </a:lnTo>
                  <a:lnTo>
                    <a:pt x="12775" y="4539"/>
                  </a:lnTo>
                  <a:lnTo>
                    <a:pt x="12755" y="4602"/>
                  </a:lnTo>
                  <a:lnTo>
                    <a:pt x="12746" y="4633"/>
                  </a:lnTo>
                  <a:lnTo>
                    <a:pt x="12736" y="4662"/>
                  </a:lnTo>
                  <a:lnTo>
                    <a:pt x="12727" y="4690"/>
                  </a:lnTo>
                  <a:lnTo>
                    <a:pt x="12719" y="4717"/>
                  </a:lnTo>
                  <a:lnTo>
                    <a:pt x="12710" y="4742"/>
                  </a:lnTo>
                  <a:lnTo>
                    <a:pt x="12702" y="4766"/>
                  </a:lnTo>
                  <a:lnTo>
                    <a:pt x="12695" y="4788"/>
                  </a:lnTo>
                  <a:lnTo>
                    <a:pt x="12688" y="4809"/>
                  </a:lnTo>
                  <a:lnTo>
                    <a:pt x="12682" y="4827"/>
                  </a:lnTo>
                  <a:lnTo>
                    <a:pt x="12676" y="4844"/>
                  </a:lnTo>
                  <a:lnTo>
                    <a:pt x="12671" y="4858"/>
                  </a:lnTo>
                  <a:lnTo>
                    <a:pt x="12667" y="4870"/>
                  </a:lnTo>
                  <a:lnTo>
                    <a:pt x="12664" y="4879"/>
                  </a:lnTo>
                  <a:lnTo>
                    <a:pt x="12661" y="4886"/>
                  </a:lnTo>
                  <a:lnTo>
                    <a:pt x="12660" y="4890"/>
                  </a:lnTo>
                  <a:lnTo>
                    <a:pt x="12659" y="4892"/>
                  </a:lnTo>
                  <a:lnTo>
                    <a:pt x="12661" y="4890"/>
                  </a:lnTo>
                  <a:lnTo>
                    <a:pt x="12664" y="4886"/>
                  </a:lnTo>
                  <a:lnTo>
                    <a:pt x="12670" y="4878"/>
                  </a:lnTo>
                  <a:lnTo>
                    <a:pt x="12679" y="4867"/>
                  </a:lnTo>
                  <a:lnTo>
                    <a:pt x="12689" y="4852"/>
                  </a:lnTo>
                  <a:lnTo>
                    <a:pt x="12701" y="4836"/>
                  </a:lnTo>
                  <a:lnTo>
                    <a:pt x="12716" y="4815"/>
                  </a:lnTo>
                  <a:lnTo>
                    <a:pt x="12731" y="4791"/>
                  </a:lnTo>
                  <a:lnTo>
                    <a:pt x="12749" y="4765"/>
                  </a:lnTo>
                  <a:lnTo>
                    <a:pt x="12767" y="4735"/>
                  </a:lnTo>
                  <a:lnTo>
                    <a:pt x="12786" y="4702"/>
                  </a:lnTo>
                  <a:lnTo>
                    <a:pt x="12807" y="4666"/>
                  </a:lnTo>
                  <a:lnTo>
                    <a:pt x="12828" y="4627"/>
                  </a:lnTo>
                  <a:lnTo>
                    <a:pt x="12850" y="4584"/>
                  </a:lnTo>
                  <a:lnTo>
                    <a:pt x="12873" y="4538"/>
                  </a:lnTo>
                  <a:lnTo>
                    <a:pt x="12895" y="4490"/>
                  </a:lnTo>
                  <a:lnTo>
                    <a:pt x="12918" y="4438"/>
                  </a:lnTo>
                  <a:lnTo>
                    <a:pt x="12941" y="4384"/>
                  </a:lnTo>
                  <a:lnTo>
                    <a:pt x="12964" y="4326"/>
                  </a:lnTo>
                  <a:lnTo>
                    <a:pt x="12986" y="4264"/>
                  </a:lnTo>
                  <a:lnTo>
                    <a:pt x="13008" y="4200"/>
                  </a:lnTo>
                  <a:lnTo>
                    <a:pt x="13030" y="4133"/>
                  </a:lnTo>
                  <a:lnTo>
                    <a:pt x="13050" y="4063"/>
                  </a:lnTo>
                  <a:lnTo>
                    <a:pt x="13070" y="3990"/>
                  </a:lnTo>
                  <a:lnTo>
                    <a:pt x="13088" y="3914"/>
                  </a:lnTo>
                  <a:lnTo>
                    <a:pt x="13106" y="3833"/>
                  </a:lnTo>
                  <a:lnTo>
                    <a:pt x="13123" y="3751"/>
                  </a:lnTo>
                  <a:lnTo>
                    <a:pt x="13137" y="3666"/>
                  </a:lnTo>
                  <a:lnTo>
                    <a:pt x="13150" y="3577"/>
                  </a:lnTo>
                  <a:lnTo>
                    <a:pt x="13161" y="3485"/>
                  </a:lnTo>
                  <a:lnTo>
                    <a:pt x="13170" y="3391"/>
                  </a:lnTo>
                  <a:lnTo>
                    <a:pt x="13177" y="3293"/>
                  </a:lnTo>
                  <a:lnTo>
                    <a:pt x="13179" y="3239"/>
                  </a:lnTo>
                  <a:lnTo>
                    <a:pt x="13181" y="3188"/>
                  </a:lnTo>
                  <a:lnTo>
                    <a:pt x="13183" y="3136"/>
                  </a:lnTo>
                  <a:lnTo>
                    <a:pt x="13184" y="3087"/>
                  </a:lnTo>
                  <a:lnTo>
                    <a:pt x="13186" y="3037"/>
                  </a:lnTo>
                  <a:lnTo>
                    <a:pt x="13186" y="2990"/>
                  </a:lnTo>
                  <a:lnTo>
                    <a:pt x="13186" y="2944"/>
                  </a:lnTo>
                  <a:lnTo>
                    <a:pt x="13186" y="2898"/>
                  </a:lnTo>
                  <a:lnTo>
                    <a:pt x="13184" y="2854"/>
                  </a:lnTo>
                  <a:lnTo>
                    <a:pt x="13182" y="2811"/>
                  </a:lnTo>
                  <a:lnTo>
                    <a:pt x="13181" y="2768"/>
                  </a:lnTo>
                  <a:lnTo>
                    <a:pt x="13179" y="2727"/>
                  </a:lnTo>
                  <a:lnTo>
                    <a:pt x="13177" y="2687"/>
                  </a:lnTo>
                  <a:lnTo>
                    <a:pt x="13174" y="2648"/>
                  </a:lnTo>
                  <a:lnTo>
                    <a:pt x="13169" y="2573"/>
                  </a:lnTo>
                  <a:lnTo>
                    <a:pt x="13162" y="2502"/>
                  </a:lnTo>
                  <a:lnTo>
                    <a:pt x="13155" y="2435"/>
                  </a:lnTo>
                  <a:lnTo>
                    <a:pt x="13147" y="2371"/>
                  </a:lnTo>
                  <a:lnTo>
                    <a:pt x="13139" y="2310"/>
                  </a:lnTo>
                  <a:lnTo>
                    <a:pt x="13130" y="2253"/>
                  </a:lnTo>
                  <a:lnTo>
                    <a:pt x="13121" y="2200"/>
                  </a:lnTo>
                  <a:lnTo>
                    <a:pt x="13112" y="2149"/>
                  </a:lnTo>
                  <a:lnTo>
                    <a:pt x="13104" y="2102"/>
                  </a:lnTo>
                  <a:lnTo>
                    <a:pt x="13096" y="2058"/>
                  </a:lnTo>
                  <a:lnTo>
                    <a:pt x="13088" y="2015"/>
                  </a:lnTo>
                  <a:lnTo>
                    <a:pt x="13081" y="1977"/>
                  </a:lnTo>
                  <a:lnTo>
                    <a:pt x="13075" y="1940"/>
                  </a:lnTo>
                  <a:lnTo>
                    <a:pt x="13070" y="1906"/>
                  </a:lnTo>
                  <a:lnTo>
                    <a:pt x="13067" y="1875"/>
                  </a:lnTo>
                  <a:lnTo>
                    <a:pt x="13064" y="1845"/>
                  </a:lnTo>
                  <a:lnTo>
                    <a:pt x="13063" y="1818"/>
                  </a:lnTo>
                  <a:lnTo>
                    <a:pt x="13063" y="1793"/>
                  </a:lnTo>
                  <a:lnTo>
                    <a:pt x="13065" y="1769"/>
                  </a:lnTo>
                  <a:lnTo>
                    <a:pt x="13069" y="1748"/>
                  </a:lnTo>
                  <a:lnTo>
                    <a:pt x="13075" y="1727"/>
                  </a:lnTo>
                  <a:lnTo>
                    <a:pt x="13084" y="1708"/>
                  </a:lnTo>
                  <a:lnTo>
                    <a:pt x="13095" y="1691"/>
                  </a:lnTo>
                  <a:lnTo>
                    <a:pt x="13108" y="1674"/>
                  </a:lnTo>
                  <a:lnTo>
                    <a:pt x="13125" y="1659"/>
                  </a:lnTo>
                  <a:lnTo>
                    <a:pt x="13140" y="1643"/>
                  </a:lnTo>
                  <a:lnTo>
                    <a:pt x="13157" y="1627"/>
                  </a:lnTo>
                  <a:lnTo>
                    <a:pt x="13174" y="1613"/>
                  </a:lnTo>
                  <a:lnTo>
                    <a:pt x="13193" y="1599"/>
                  </a:lnTo>
                  <a:lnTo>
                    <a:pt x="13212" y="1587"/>
                  </a:lnTo>
                  <a:lnTo>
                    <a:pt x="13233" y="1576"/>
                  </a:lnTo>
                  <a:lnTo>
                    <a:pt x="13277" y="1556"/>
                  </a:lnTo>
                  <a:lnTo>
                    <a:pt x="13326" y="1539"/>
                  </a:lnTo>
                  <a:lnTo>
                    <a:pt x="13376" y="1522"/>
                  </a:lnTo>
                  <a:lnTo>
                    <a:pt x="13429" y="1507"/>
                  </a:lnTo>
                  <a:lnTo>
                    <a:pt x="13484" y="1491"/>
                  </a:lnTo>
                  <a:lnTo>
                    <a:pt x="13541" y="1476"/>
                  </a:lnTo>
                  <a:lnTo>
                    <a:pt x="13597" y="1458"/>
                  </a:lnTo>
                  <a:lnTo>
                    <a:pt x="13655" y="1439"/>
                  </a:lnTo>
                  <a:lnTo>
                    <a:pt x="13714" y="1416"/>
                  </a:lnTo>
                  <a:lnTo>
                    <a:pt x="13742" y="1403"/>
                  </a:lnTo>
                  <a:lnTo>
                    <a:pt x="13771" y="1389"/>
                  </a:lnTo>
                  <a:lnTo>
                    <a:pt x="13800" y="1374"/>
                  </a:lnTo>
                  <a:lnTo>
                    <a:pt x="13828" y="1357"/>
                  </a:lnTo>
                  <a:lnTo>
                    <a:pt x="13855" y="1340"/>
                  </a:lnTo>
                  <a:lnTo>
                    <a:pt x="13883" y="1320"/>
                  </a:lnTo>
                  <a:lnTo>
                    <a:pt x="13910" y="1300"/>
                  </a:lnTo>
                  <a:lnTo>
                    <a:pt x="13937" y="1277"/>
                  </a:lnTo>
                  <a:lnTo>
                    <a:pt x="13957" y="1262"/>
                  </a:lnTo>
                  <a:lnTo>
                    <a:pt x="13976" y="1246"/>
                  </a:lnTo>
                  <a:lnTo>
                    <a:pt x="14012" y="1211"/>
                  </a:lnTo>
                  <a:lnTo>
                    <a:pt x="14045" y="1173"/>
                  </a:lnTo>
                  <a:lnTo>
                    <a:pt x="14076" y="1134"/>
                  </a:lnTo>
                  <a:lnTo>
                    <a:pt x="14105" y="1093"/>
                  </a:lnTo>
                  <a:lnTo>
                    <a:pt x="14133" y="1050"/>
                  </a:lnTo>
                  <a:lnTo>
                    <a:pt x="14160" y="1009"/>
                  </a:lnTo>
                  <a:lnTo>
                    <a:pt x="14187" y="969"/>
                  </a:lnTo>
                  <a:lnTo>
                    <a:pt x="14213" y="931"/>
                  </a:lnTo>
                  <a:lnTo>
                    <a:pt x="14240" y="895"/>
                  </a:lnTo>
                  <a:lnTo>
                    <a:pt x="14253" y="878"/>
                  </a:lnTo>
                  <a:lnTo>
                    <a:pt x="14267" y="863"/>
                  </a:lnTo>
                  <a:lnTo>
                    <a:pt x="14282" y="847"/>
                  </a:lnTo>
                  <a:lnTo>
                    <a:pt x="14296" y="834"/>
                  </a:lnTo>
                  <a:lnTo>
                    <a:pt x="14312" y="822"/>
                  </a:lnTo>
                  <a:lnTo>
                    <a:pt x="14327" y="811"/>
                  </a:lnTo>
                  <a:lnTo>
                    <a:pt x="14344" y="801"/>
                  </a:lnTo>
                  <a:lnTo>
                    <a:pt x="14360" y="793"/>
                  </a:lnTo>
                  <a:lnTo>
                    <a:pt x="14379" y="787"/>
                  </a:lnTo>
                  <a:lnTo>
                    <a:pt x="14396" y="782"/>
                  </a:lnTo>
                  <a:lnTo>
                    <a:pt x="14416" y="779"/>
                  </a:lnTo>
                  <a:lnTo>
                    <a:pt x="14436" y="778"/>
                  </a:lnTo>
                  <a:lnTo>
                    <a:pt x="14451" y="779"/>
                  </a:lnTo>
                  <a:lnTo>
                    <a:pt x="14470" y="785"/>
                  </a:lnTo>
                  <a:lnTo>
                    <a:pt x="14489" y="793"/>
                  </a:lnTo>
                  <a:lnTo>
                    <a:pt x="14510" y="805"/>
                  </a:lnTo>
                  <a:lnTo>
                    <a:pt x="14534" y="821"/>
                  </a:lnTo>
                  <a:lnTo>
                    <a:pt x="14557" y="840"/>
                  </a:lnTo>
                  <a:lnTo>
                    <a:pt x="14571" y="851"/>
                  </a:lnTo>
                  <a:lnTo>
                    <a:pt x="14583" y="864"/>
                  </a:lnTo>
                  <a:lnTo>
                    <a:pt x="14597" y="877"/>
                  </a:lnTo>
                  <a:lnTo>
                    <a:pt x="14610" y="892"/>
                  </a:lnTo>
                  <a:lnTo>
                    <a:pt x="14625" y="907"/>
                  </a:lnTo>
                  <a:lnTo>
                    <a:pt x="14638" y="924"/>
                  </a:lnTo>
                  <a:lnTo>
                    <a:pt x="14652" y="942"/>
                  </a:lnTo>
                  <a:lnTo>
                    <a:pt x="14667" y="961"/>
                  </a:lnTo>
                  <a:lnTo>
                    <a:pt x="14681" y="981"/>
                  </a:lnTo>
                  <a:lnTo>
                    <a:pt x="14696" y="1003"/>
                  </a:lnTo>
                  <a:lnTo>
                    <a:pt x="14711" y="1026"/>
                  </a:lnTo>
                  <a:lnTo>
                    <a:pt x="14727" y="1049"/>
                  </a:lnTo>
                  <a:lnTo>
                    <a:pt x="14741" y="1075"/>
                  </a:lnTo>
                  <a:lnTo>
                    <a:pt x="14757" y="1101"/>
                  </a:lnTo>
                  <a:lnTo>
                    <a:pt x="14772" y="1129"/>
                  </a:lnTo>
                  <a:lnTo>
                    <a:pt x="14788" y="1158"/>
                  </a:lnTo>
                  <a:lnTo>
                    <a:pt x="14803" y="1188"/>
                  </a:lnTo>
                  <a:lnTo>
                    <a:pt x="14818" y="1220"/>
                  </a:lnTo>
                  <a:lnTo>
                    <a:pt x="14833" y="1254"/>
                  </a:lnTo>
                  <a:lnTo>
                    <a:pt x="14849" y="1288"/>
                  </a:lnTo>
                  <a:lnTo>
                    <a:pt x="14864" y="1324"/>
                  </a:lnTo>
                  <a:lnTo>
                    <a:pt x="14880" y="1362"/>
                  </a:lnTo>
                  <a:lnTo>
                    <a:pt x="14894" y="1402"/>
                  </a:lnTo>
                  <a:lnTo>
                    <a:pt x="14909" y="1442"/>
                  </a:lnTo>
                  <a:lnTo>
                    <a:pt x="14925" y="1484"/>
                  </a:lnTo>
                  <a:lnTo>
                    <a:pt x="14939" y="1527"/>
                  </a:lnTo>
                  <a:lnTo>
                    <a:pt x="14954" y="1573"/>
                  </a:lnTo>
                  <a:lnTo>
                    <a:pt x="14968" y="1620"/>
                  </a:lnTo>
                  <a:lnTo>
                    <a:pt x="14983" y="1668"/>
                  </a:lnTo>
                  <a:lnTo>
                    <a:pt x="14997" y="1718"/>
                  </a:lnTo>
                  <a:lnTo>
                    <a:pt x="15011" y="1770"/>
                  </a:lnTo>
                  <a:lnTo>
                    <a:pt x="15024" y="1823"/>
                  </a:lnTo>
                  <a:lnTo>
                    <a:pt x="15037" y="1878"/>
                  </a:lnTo>
                  <a:lnTo>
                    <a:pt x="15051" y="1935"/>
                  </a:lnTo>
                  <a:lnTo>
                    <a:pt x="15063" y="1994"/>
                  </a:lnTo>
                  <a:lnTo>
                    <a:pt x="15076" y="2054"/>
                  </a:lnTo>
                  <a:lnTo>
                    <a:pt x="15088" y="2115"/>
                  </a:lnTo>
                  <a:lnTo>
                    <a:pt x="15099" y="2179"/>
                  </a:lnTo>
                  <a:lnTo>
                    <a:pt x="15111" y="2245"/>
                  </a:lnTo>
                  <a:lnTo>
                    <a:pt x="15121" y="2312"/>
                  </a:lnTo>
                  <a:lnTo>
                    <a:pt x="15132" y="2381"/>
                  </a:lnTo>
                  <a:lnTo>
                    <a:pt x="15142" y="2452"/>
                  </a:lnTo>
                  <a:lnTo>
                    <a:pt x="15152" y="2525"/>
                  </a:lnTo>
                  <a:lnTo>
                    <a:pt x="15161" y="2600"/>
                  </a:lnTo>
                  <a:lnTo>
                    <a:pt x="15170" y="2678"/>
                  </a:lnTo>
                  <a:lnTo>
                    <a:pt x="15178" y="2756"/>
                  </a:lnTo>
                  <a:lnTo>
                    <a:pt x="15185" y="2837"/>
                  </a:lnTo>
                  <a:lnTo>
                    <a:pt x="15192" y="2920"/>
                  </a:lnTo>
                  <a:lnTo>
                    <a:pt x="15199" y="3004"/>
                  </a:lnTo>
                  <a:lnTo>
                    <a:pt x="15205" y="3092"/>
                  </a:lnTo>
                  <a:lnTo>
                    <a:pt x="15210" y="3180"/>
                  </a:lnTo>
                  <a:lnTo>
                    <a:pt x="15215" y="3271"/>
                  </a:lnTo>
                  <a:lnTo>
                    <a:pt x="15218" y="3383"/>
                  </a:lnTo>
                  <a:lnTo>
                    <a:pt x="15219" y="3494"/>
                  </a:lnTo>
                  <a:lnTo>
                    <a:pt x="15219" y="3602"/>
                  </a:lnTo>
                  <a:lnTo>
                    <a:pt x="15217" y="3709"/>
                  </a:lnTo>
                  <a:lnTo>
                    <a:pt x="15212" y="3814"/>
                  </a:lnTo>
                  <a:lnTo>
                    <a:pt x="15206" y="3917"/>
                  </a:lnTo>
                  <a:lnTo>
                    <a:pt x="15199" y="4019"/>
                  </a:lnTo>
                  <a:lnTo>
                    <a:pt x="15188" y="4120"/>
                  </a:lnTo>
                  <a:lnTo>
                    <a:pt x="15177" y="4219"/>
                  </a:lnTo>
                  <a:lnTo>
                    <a:pt x="15164" y="4316"/>
                  </a:lnTo>
                  <a:lnTo>
                    <a:pt x="15149" y="4411"/>
                  </a:lnTo>
                  <a:lnTo>
                    <a:pt x="15133" y="4505"/>
                  </a:lnTo>
                  <a:lnTo>
                    <a:pt x="15115" y="4597"/>
                  </a:lnTo>
                  <a:lnTo>
                    <a:pt x="15095" y="4687"/>
                  </a:lnTo>
                  <a:lnTo>
                    <a:pt x="15075" y="4776"/>
                  </a:lnTo>
                  <a:lnTo>
                    <a:pt x="15052" y="4864"/>
                  </a:lnTo>
                  <a:lnTo>
                    <a:pt x="15028" y="4949"/>
                  </a:lnTo>
                  <a:lnTo>
                    <a:pt x="15003" y="5033"/>
                  </a:lnTo>
                  <a:lnTo>
                    <a:pt x="14977" y="5115"/>
                  </a:lnTo>
                  <a:lnTo>
                    <a:pt x="14949" y="5196"/>
                  </a:lnTo>
                  <a:lnTo>
                    <a:pt x="14919" y="5274"/>
                  </a:lnTo>
                  <a:lnTo>
                    <a:pt x="14889" y="5352"/>
                  </a:lnTo>
                  <a:lnTo>
                    <a:pt x="14857" y="5427"/>
                  </a:lnTo>
                  <a:lnTo>
                    <a:pt x="14824" y="5501"/>
                  </a:lnTo>
                  <a:lnTo>
                    <a:pt x="14790" y="5573"/>
                  </a:lnTo>
                  <a:lnTo>
                    <a:pt x="14755" y="5643"/>
                  </a:lnTo>
                  <a:lnTo>
                    <a:pt x="14718" y="5712"/>
                  </a:lnTo>
                  <a:lnTo>
                    <a:pt x="14680" y="5779"/>
                  </a:lnTo>
                  <a:lnTo>
                    <a:pt x="14642" y="5844"/>
                  </a:lnTo>
                  <a:lnTo>
                    <a:pt x="14603" y="5908"/>
                  </a:lnTo>
                  <a:lnTo>
                    <a:pt x="14563" y="5970"/>
                  </a:lnTo>
                  <a:lnTo>
                    <a:pt x="14521" y="6030"/>
                  </a:lnTo>
                  <a:lnTo>
                    <a:pt x="14479" y="6087"/>
                  </a:lnTo>
                  <a:lnTo>
                    <a:pt x="14437" y="6144"/>
                  </a:lnTo>
                  <a:lnTo>
                    <a:pt x="14393" y="6199"/>
                  </a:lnTo>
                  <a:lnTo>
                    <a:pt x="14349" y="6252"/>
                  </a:lnTo>
                  <a:lnTo>
                    <a:pt x="14304" y="6304"/>
                  </a:lnTo>
                  <a:lnTo>
                    <a:pt x="14257" y="6353"/>
                  </a:lnTo>
                  <a:lnTo>
                    <a:pt x="14211" y="6400"/>
                  </a:lnTo>
                  <a:lnTo>
                    <a:pt x="14164" y="6447"/>
                  </a:lnTo>
                  <a:lnTo>
                    <a:pt x="14116" y="6491"/>
                  </a:lnTo>
                  <a:lnTo>
                    <a:pt x="14068" y="6533"/>
                  </a:lnTo>
                  <a:lnTo>
                    <a:pt x="14019" y="6574"/>
                  </a:lnTo>
                  <a:lnTo>
                    <a:pt x="13970" y="6614"/>
                  </a:lnTo>
                  <a:lnTo>
                    <a:pt x="13921" y="6651"/>
                  </a:lnTo>
                  <a:lnTo>
                    <a:pt x="13870" y="6686"/>
                  </a:lnTo>
                  <a:lnTo>
                    <a:pt x="13819" y="6720"/>
                  </a:lnTo>
                  <a:lnTo>
                    <a:pt x="13769" y="6751"/>
                  </a:lnTo>
                  <a:lnTo>
                    <a:pt x="13718" y="6781"/>
                  </a:lnTo>
                  <a:lnTo>
                    <a:pt x="13667" y="6809"/>
                  </a:lnTo>
                  <a:lnTo>
                    <a:pt x="13615" y="6835"/>
                  </a:lnTo>
                  <a:lnTo>
                    <a:pt x="13563" y="6860"/>
                  </a:lnTo>
                  <a:lnTo>
                    <a:pt x="13511" y="6882"/>
                  </a:lnTo>
                  <a:lnTo>
                    <a:pt x="13459" y="6904"/>
                  </a:lnTo>
                  <a:lnTo>
                    <a:pt x="13407" y="6923"/>
                  </a:lnTo>
                  <a:lnTo>
                    <a:pt x="13355" y="6940"/>
                  </a:lnTo>
                  <a:lnTo>
                    <a:pt x="13302" y="6956"/>
                  </a:lnTo>
                  <a:lnTo>
                    <a:pt x="13251" y="6969"/>
                  </a:lnTo>
                  <a:lnTo>
                    <a:pt x="13198" y="6980"/>
                  </a:lnTo>
                  <a:lnTo>
                    <a:pt x="13146" y="6991"/>
                  </a:lnTo>
                  <a:lnTo>
                    <a:pt x="13095" y="6998"/>
                  </a:lnTo>
                  <a:lnTo>
                    <a:pt x="13043" y="7004"/>
                  </a:lnTo>
                  <a:lnTo>
                    <a:pt x="12991" y="7008"/>
                  </a:lnTo>
                  <a:lnTo>
                    <a:pt x="12940" y="7011"/>
                  </a:lnTo>
                  <a:lnTo>
                    <a:pt x="12846" y="7011"/>
                  </a:lnTo>
                  <a:lnTo>
                    <a:pt x="12763" y="7010"/>
                  </a:lnTo>
                  <a:lnTo>
                    <a:pt x="12683" y="7007"/>
                  </a:lnTo>
                  <a:lnTo>
                    <a:pt x="12602" y="7003"/>
                  </a:lnTo>
                  <a:lnTo>
                    <a:pt x="12524" y="6997"/>
                  </a:lnTo>
                  <a:lnTo>
                    <a:pt x="12446" y="6990"/>
                  </a:lnTo>
                  <a:lnTo>
                    <a:pt x="12370" y="6980"/>
                  </a:lnTo>
                  <a:lnTo>
                    <a:pt x="12296" y="6970"/>
                  </a:lnTo>
                  <a:lnTo>
                    <a:pt x="12222" y="6958"/>
                  </a:lnTo>
                  <a:lnTo>
                    <a:pt x="12150" y="6944"/>
                  </a:lnTo>
                  <a:lnTo>
                    <a:pt x="12080" y="6929"/>
                  </a:lnTo>
                  <a:lnTo>
                    <a:pt x="12011" y="6913"/>
                  </a:lnTo>
                  <a:lnTo>
                    <a:pt x="11943" y="6896"/>
                  </a:lnTo>
                  <a:lnTo>
                    <a:pt x="11875" y="6877"/>
                  </a:lnTo>
                  <a:lnTo>
                    <a:pt x="11810" y="6858"/>
                  </a:lnTo>
                  <a:lnTo>
                    <a:pt x="11745" y="6838"/>
                  </a:lnTo>
                  <a:lnTo>
                    <a:pt x="11683" y="6816"/>
                  </a:lnTo>
                  <a:lnTo>
                    <a:pt x="11622" y="6794"/>
                  </a:lnTo>
                  <a:lnTo>
                    <a:pt x="11562" y="6770"/>
                  </a:lnTo>
                  <a:lnTo>
                    <a:pt x="11503" y="6746"/>
                  </a:lnTo>
                  <a:lnTo>
                    <a:pt x="11445" y="6722"/>
                  </a:lnTo>
                  <a:lnTo>
                    <a:pt x="11388" y="6696"/>
                  </a:lnTo>
                  <a:lnTo>
                    <a:pt x="11334" y="6670"/>
                  </a:lnTo>
                  <a:lnTo>
                    <a:pt x="11280" y="6643"/>
                  </a:lnTo>
                  <a:lnTo>
                    <a:pt x="11227" y="6617"/>
                  </a:lnTo>
                  <a:lnTo>
                    <a:pt x="11177" y="6589"/>
                  </a:lnTo>
                  <a:lnTo>
                    <a:pt x="11127" y="6561"/>
                  </a:lnTo>
                  <a:lnTo>
                    <a:pt x="11079" y="6532"/>
                  </a:lnTo>
                  <a:lnTo>
                    <a:pt x="11031" y="6504"/>
                  </a:lnTo>
                  <a:lnTo>
                    <a:pt x="10986" y="6476"/>
                  </a:lnTo>
                  <a:lnTo>
                    <a:pt x="10941" y="6446"/>
                  </a:lnTo>
                  <a:lnTo>
                    <a:pt x="10898" y="6417"/>
                  </a:lnTo>
                  <a:lnTo>
                    <a:pt x="10856" y="6388"/>
                  </a:lnTo>
                  <a:lnTo>
                    <a:pt x="10815" y="6358"/>
                  </a:lnTo>
                  <a:lnTo>
                    <a:pt x="10776" y="6329"/>
                  </a:lnTo>
                  <a:lnTo>
                    <a:pt x="10738" y="6300"/>
                  </a:lnTo>
                  <a:lnTo>
                    <a:pt x="10701" y="6272"/>
                  </a:lnTo>
                  <a:lnTo>
                    <a:pt x="10666" y="6243"/>
                  </a:lnTo>
                  <a:lnTo>
                    <a:pt x="10632" y="6215"/>
                  </a:lnTo>
                  <a:lnTo>
                    <a:pt x="10599" y="6186"/>
                  </a:lnTo>
                  <a:lnTo>
                    <a:pt x="10568" y="6159"/>
                  </a:lnTo>
                  <a:lnTo>
                    <a:pt x="10537" y="6131"/>
                  </a:lnTo>
                  <a:lnTo>
                    <a:pt x="10508" y="6105"/>
                  </a:lnTo>
                  <a:lnTo>
                    <a:pt x="10480" y="6079"/>
                  </a:lnTo>
                  <a:lnTo>
                    <a:pt x="10454" y="6053"/>
                  </a:lnTo>
                  <a:lnTo>
                    <a:pt x="10429" y="6028"/>
                  </a:lnTo>
                  <a:lnTo>
                    <a:pt x="10405" y="6005"/>
                  </a:lnTo>
                  <a:lnTo>
                    <a:pt x="10383" y="5982"/>
                  </a:lnTo>
                  <a:lnTo>
                    <a:pt x="10361" y="5959"/>
                  </a:lnTo>
                  <a:lnTo>
                    <a:pt x="10341" y="5938"/>
                  </a:lnTo>
                  <a:lnTo>
                    <a:pt x="10323" y="5917"/>
                  </a:lnTo>
                  <a:lnTo>
                    <a:pt x="10305" y="5898"/>
                  </a:lnTo>
                  <a:lnTo>
                    <a:pt x="10290" y="5879"/>
                  </a:lnTo>
                  <a:lnTo>
                    <a:pt x="10274" y="5863"/>
                  </a:lnTo>
                  <a:lnTo>
                    <a:pt x="10261" y="5846"/>
                  </a:lnTo>
                  <a:lnTo>
                    <a:pt x="10250" y="5832"/>
                  </a:lnTo>
                  <a:lnTo>
                    <a:pt x="10238" y="5818"/>
                  </a:lnTo>
                  <a:lnTo>
                    <a:pt x="10229" y="5806"/>
                  </a:lnTo>
                  <a:lnTo>
                    <a:pt x="10221" y="5796"/>
                  </a:lnTo>
                  <a:lnTo>
                    <a:pt x="10213" y="5786"/>
                  </a:lnTo>
                  <a:lnTo>
                    <a:pt x="10207" y="5778"/>
                  </a:lnTo>
                  <a:lnTo>
                    <a:pt x="10203" y="5773"/>
                  </a:lnTo>
                  <a:lnTo>
                    <a:pt x="10200" y="5768"/>
                  </a:lnTo>
                  <a:lnTo>
                    <a:pt x="10198" y="5766"/>
                  </a:lnTo>
                  <a:lnTo>
                    <a:pt x="10197" y="5765"/>
                  </a:lnTo>
                  <a:lnTo>
                    <a:pt x="10197" y="5766"/>
                  </a:lnTo>
                  <a:lnTo>
                    <a:pt x="10197" y="5770"/>
                  </a:lnTo>
                  <a:lnTo>
                    <a:pt x="10196" y="5776"/>
                  </a:lnTo>
                  <a:lnTo>
                    <a:pt x="10194" y="5785"/>
                  </a:lnTo>
                  <a:lnTo>
                    <a:pt x="10193" y="5797"/>
                  </a:lnTo>
                  <a:lnTo>
                    <a:pt x="10191" y="5810"/>
                  </a:lnTo>
                  <a:lnTo>
                    <a:pt x="10189" y="5826"/>
                  </a:lnTo>
                  <a:lnTo>
                    <a:pt x="10187" y="5844"/>
                  </a:lnTo>
                  <a:lnTo>
                    <a:pt x="10185" y="5864"/>
                  </a:lnTo>
                  <a:lnTo>
                    <a:pt x="10182" y="5885"/>
                  </a:lnTo>
                  <a:lnTo>
                    <a:pt x="10179" y="5909"/>
                  </a:lnTo>
                  <a:lnTo>
                    <a:pt x="10177" y="5935"/>
                  </a:lnTo>
                  <a:lnTo>
                    <a:pt x="10175" y="5963"/>
                  </a:lnTo>
                  <a:lnTo>
                    <a:pt x="10172" y="5991"/>
                  </a:lnTo>
                  <a:lnTo>
                    <a:pt x="10170" y="6021"/>
                  </a:lnTo>
                  <a:lnTo>
                    <a:pt x="10168" y="6053"/>
                  </a:lnTo>
                  <a:lnTo>
                    <a:pt x="10165" y="6086"/>
                  </a:lnTo>
                  <a:lnTo>
                    <a:pt x="10163" y="6121"/>
                  </a:lnTo>
                  <a:lnTo>
                    <a:pt x="10162" y="6157"/>
                  </a:lnTo>
                  <a:lnTo>
                    <a:pt x="10160" y="6194"/>
                  </a:lnTo>
                  <a:lnTo>
                    <a:pt x="10159" y="6231"/>
                  </a:lnTo>
                  <a:lnTo>
                    <a:pt x="10158" y="6271"/>
                  </a:lnTo>
                  <a:lnTo>
                    <a:pt x="10157" y="6351"/>
                  </a:lnTo>
                  <a:lnTo>
                    <a:pt x="10157" y="6434"/>
                  </a:lnTo>
                  <a:lnTo>
                    <a:pt x="10159" y="6520"/>
                  </a:lnTo>
                  <a:lnTo>
                    <a:pt x="10163" y="6607"/>
                  </a:lnTo>
                  <a:lnTo>
                    <a:pt x="10170" y="6696"/>
                  </a:lnTo>
                  <a:lnTo>
                    <a:pt x="10179" y="6784"/>
                  </a:lnTo>
                  <a:lnTo>
                    <a:pt x="10192" y="6872"/>
                  </a:lnTo>
                  <a:lnTo>
                    <a:pt x="10207" y="6959"/>
                  </a:lnTo>
                  <a:lnTo>
                    <a:pt x="10226" y="7044"/>
                  </a:lnTo>
                  <a:lnTo>
                    <a:pt x="10249" y="7128"/>
                  </a:lnTo>
                  <a:lnTo>
                    <a:pt x="10262" y="7168"/>
                  </a:lnTo>
                  <a:lnTo>
                    <a:pt x="10275" y="7207"/>
                  </a:lnTo>
                  <a:lnTo>
                    <a:pt x="10291" y="7246"/>
                  </a:lnTo>
                  <a:lnTo>
                    <a:pt x="10306" y="7283"/>
                  </a:lnTo>
                  <a:lnTo>
                    <a:pt x="10324" y="7320"/>
                  </a:lnTo>
                  <a:lnTo>
                    <a:pt x="10342" y="7355"/>
                  </a:lnTo>
                  <a:lnTo>
                    <a:pt x="10361" y="7389"/>
                  </a:lnTo>
                  <a:lnTo>
                    <a:pt x="10383" y="7422"/>
                  </a:lnTo>
                  <a:lnTo>
                    <a:pt x="10404" y="7454"/>
                  </a:lnTo>
                  <a:lnTo>
                    <a:pt x="10427" y="7484"/>
                  </a:lnTo>
                  <a:lnTo>
                    <a:pt x="10452" y="7512"/>
                  </a:lnTo>
                  <a:lnTo>
                    <a:pt x="10478" y="7539"/>
                  </a:lnTo>
                  <a:lnTo>
                    <a:pt x="10506" y="7564"/>
                  </a:lnTo>
                  <a:lnTo>
                    <a:pt x="10535" y="7587"/>
                  </a:lnTo>
                  <a:lnTo>
                    <a:pt x="10564" y="7609"/>
                  </a:lnTo>
                  <a:lnTo>
                    <a:pt x="10596" y="7627"/>
                  </a:lnTo>
                  <a:lnTo>
                    <a:pt x="10629" y="7645"/>
                  </a:lnTo>
                  <a:lnTo>
                    <a:pt x="10665" y="7660"/>
                  </a:lnTo>
                  <a:lnTo>
                    <a:pt x="10702" y="7672"/>
                  </a:lnTo>
                  <a:lnTo>
                    <a:pt x="10740" y="7683"/>
                  </a:lnTo>
                  <a:lnTo>
                    <a:pt x="10779" y="7691"/>
                  </a:lnTo>
                  <a:lnTo>
                    <a:pt x="10820" y="7697"/>
                  </a:lnTo>
                  <a:lnTo>
                    <a:pt x="10882" y="7697"/>
                  </a:lnTo>
                  <a:lnTo>
                    <a:pt x="10923" y="7695"/>
                  </a:lnTo>
                  <a:lnTo>
                    <a:pt x="10962" y="7690"/>
                  </a:lnTo>
                  <a:lnTo>
                    <a:pt x="11000" y="7683"/>
                  </a:lnTo>
                  <a:lnTo>
                    <a:pt x="11037" y="7671"/>
                  </a:lnTo>
                  <a:lnTo>
                    <a:pt x="11073" y="7658"/>
                  </a:lnTo>
                  <a:lnTo>
                    <a:pt x="11108" y="7643"/>
                  </a:lnTo>
                  <a:lnTo>
                    <a:pt x="11142" y="7624"/>
                  </a:lnTo>
                  <a:lnTo>
                    <a:pt x="11175" y="7604"/>
                  </a:lnTo>
                  <a:lnTo>
                    <a:pt x="11206" y="7583"/>
                  </a:lnTo>
                  <a:lnTo>
                    <a:pt x="11235" y="7559"/>
                  </a:lnTo>
                  <a:lnTo>
                    <a:pt x="11264" y="7535"/>
                  </a:lnTo>
                  <a:lnTo>
                    <a:pt x="11291" y="7510"/>
                  </a:lnTo>
                  <a:lnTo>
                    <a:pt x="11318" y="7483"/>
                  </a:lnTo>
                  <a:lnTo>
                    <a:pt x="11343" y="7456"/>
                  </a:lnTo>
                  <a:lnTo>
                    <a:pt x="11367" y="7428"/>
                  </a:lnTo>
                  <a:lnTo>
                    <a:pt x="11389" y="7401"/>
                  </a:lnTo>
                  <a:lnTo>
                    <a:pt x="11411" y="7373"/>
                  </a:lnTo>
                  <a:lnTo>
                    <a:pt x="11431" y="7346"/>
                  </a:lnTo>
                  <a:lnTo>
                    <a:pt x="11449" y="7318"/>
                  </a:lnTo>
                  <a:lnTo>
                    <a:pt x="11467" y="7292"/>
                  </a:lnTo>
                  <a:lnTo>
                    <a:pt x="11483" y="7267"/>
                  </a:lnTo>
                  <a:lnTo>
                    <a:pt x="11498" y="7242"/>
                  </a:lnTo>
                  <a:lnTo>
                    <a:pt x="11511" y="7219"/>
                  </a:lnTo>
                  <a:lnTo>
                    <a:pt x="11522" y="7198"/>
                  </a:lnTo>
                  <a:lnTo>
                    <a:pt x="11534" y="7177"/>
                  </a:lnTo>
                  <a:lnTo>
                    <a:pt x="11543" y="7159"/>
                  </a:lnTo>
                  <a:lnTo>
                    <a:pt x="11550" y="7144"/>
                  </a:lnTo>
                  <a:lnTo>
                    <a:pt x="11558" y="7130"/>
                  </a:lnTo>
                  <a:lnTo>
                    <a:pt x="11562" y="7119"/>
                  </a:lnTo>
                  <a:lnTo>
                    <a:pt x="11566" y="7111"/>
                  </a:lnTo>
                  <a:lnTo>
                    <a:pt x="11568" y="7106"/>
                  </a:lnTo>
                  <a:lnTo>
                    <a:pt x="11569" y="7105"/>
                  </a:lnTo>
                  <a:lnTo>
                    <a:pt x="11724" y="7136"/>
                  </a:lnTo>
                  <a:lnTo>
                    <a:pt x="11724" y="7136"/>
                  </a:lnTo>
                  <a:lnTo>
                    <a:pt x="11724" y="7138"/>
                  </a:lnTo>
                  <a:lnTo>
                    <a:pt x="11723" y="7142"/>
                  </a:lnTo>
                  <a:lnTo>
                    <a:pt x="11721" y="7146"/>
                  </a:lnTo>
                  <a:lnTo>
                    <a:pt x="11720" y="7152"/>
                  </a:lnTo>
                  <a:lnTo>
                    <a:pt x="11718" y="7158"/>
                  </a:lnTo>
                  <a:lnTo>
                    <a:pt x="11714" y="7167"/>
                  </a:lnTo>
                  <a:lnTo>
                    <a:pt x="11712" y="7176"/>
                  </a:lnTo>
                  <a:lnTo>
                    <a:pt x="11705" y="7197"/>
                  </a:lnTo>
                  <a:lnTo>
                    <a:pt x="11696" y="7222"/>
                  </a:lnTo>
                  <a:lnTo>
                    <a:pt x="11686" y="7250"/>
                  </a:lnTo>
                  <a:lnTo>
                    <a:pt x="11674" y="7282"/>
                  </a:lnTo>
                  <a:lnTo>
                    <a:pt x="11660" y="7316"/>
                  </a:lnTo>
                  <a:lnTo>
                    <a:pt x="11644" y="7352"/>
                  </a:lnTo>
                  <a:lnTo>
                    <a:pt x="11627" y="7391"/>
                  </a:lnTo>
                  <a:lnTo>
                    <a:pt x="11607" y="7431"/>
                  </a:lnTo>
                  <a:lnTo>
                    <a:pt x="11586" y="7474"/>
                  </a:lnTo>
                  <a:lnTo>
                    <a:pt x="11563" y="7516"/>
                  </a:lnTo>
                  <a:lnTo>
                    <a:pt x="11538" y="7559"/>
                  </a:lnTo>
                  <a:lnTo>
                    <a:pt x="11510" y="7603"/>
                  </a:lnTo>
                  <a:lnTo>
                    <a:pt x="11480" y="7647"/>
                  </a:lnTo>
                  <a:lnTo>
                    <a:pt x="11449" y="7690"/>
                  </a:lnTo>
                  <a:lnTo>
                    <a:pt x="11415" y="7733"/>
                  </a:lnTo>
                  <a:lnTo>
                    <a:pt x="11379" y="7774"/>
                  </a:lnTo>
                  <a:lnTo>
                    <a:pt x="11341" y="7816"/>
                  </a:lnTo>
                  <a:lnTo>
                    <a:pt x="11299" y="7854"/>
                  </a:lnTo>
                  <a:lnTo>
                    <a:pt x="11257" y="7891"/>
                  </a:lnTo>
                  <a:lnTo>
                    <a:pt x="11212" y="7925"/>
                  </a:lnTo>
                  <a:lnTo>
                    <a:pt x="11164" y="7956"/>
                  </a:lnTo>
                  <a:lnTo>
                    <a:pt x="11114" y="7985"/>
                  </a:lnTo>
                  <a:lnTo>
                    <a:pt x="11061" y="8009"/>
                  </a:lnTo>
                  <a:lnTo>
                    <a:pt x="11005" y="8031"/>
                  </a:lnTo>
                  <a:lnTo>
                    <a:pt x="10977" y="8040"/>
                  </a:lnTo>
                  <a:lnTo>
                    <a:pt x="10947" y="8047"/>
                  </a:lnTo>
                  <a:lnTo>
                    <a:pt x="10917" y="8055"/>
                  </a:lnTo>
                  <a:lnTo>
                    <a:pt x="10888" y="8061"/>
                  </a:lnTo>
                  <a:lnTo>
                    <a:pt x="10856" y="8065"/>
                  </a:lnTo>
                  <a:lnTo>
                    <a:pt x="10824" y="8068"/>
                  </a:lnTo>
                  <a:lnTo>
                    <a:pt x="10792" y="8070"/>
                  </a:lnTo>
                  <a:lnTo>
                    <a:pt x="10759" y="8071"/>
                  </a:lnTo>
                  <a:lnTo>
                    <a:pt x="10711" y="8069"/>
                  </a:lnTo>
                  <a:lnTo>
                    <a:pt x="10665" y="8065"/>
                  </a:lnTo>
                  <a:lnTo>
                    <a:pt x="10618" y="8058"/>
                  </a:lnTo>
                  <a:lnTo>
                    <a:pt x="10572" y="8047"/>
                  </a:lnTo>
                  <a:lnTo>
                    <a:pt x="10524" y="8034"/>
                  </a:lnTo>
                  <a:lnTo>
                    <a:pt x="10478" y="8019"/>
                  </a:lnTo>
                  <a:lnTo>
                    <a:pt x="10431" y="7999"/>
                  </a:lnTo>
                  <a:lnTo>
                    <a:pt x="10384" y="7977"/>
                  </a:lnTo>
                  <a:lnTo>
                    <a:pt x="10331" y="7952"/>
                  </a:lnTo>
                  <a:lnTo>
                    <a:pt x="10276" y="7924"/>
                  </a:lnTo>
                  <a:lnTo>
                    <a:pt x="10222" y="7892"/>
                  </a:lnTo>
                  <a:lnTo>
                    <a:pt x="10166" y="7857"/>
                  </a:lnTo>
                  <a:lnTo>
                    <a:pt x="10109" y="7821"/>
                  </a:lnTo>
                  <a:lnTo>
                    <a:pt x="10053" y="7781"/>
                  </a:lnTo>
                  <a:lnTo>
                    <a:pt x="9999" y="7739"/>
                  </a:lnTo>
                  <a:lnTo>
                    <a:pt x="9944" y="7696"/>
                  </a:lnTo>
                  <a:lnTo>
                    <a:pt x="9890" y="7652"/>
                  </a:lnTo>
                  <a:lnTo>
                    <a:pt x="9839" y="7607"/>
                  </a:lnTo>
                  <a:lnTo>
                    <a:pt x="9788" y="7560"/>
                  </a:lnTo>
                  <a:lnTo>
                    <a:pt x="9740" y="7513"/>
                  </a:lnTo>
                  <a:lnTo>
                    <a:pt x="9694" y="7465"/>
                  </a:lnTo>
                  <a:lnTo>
                    <a:pt x="9651" y="7417"/>
                  </a:lnTo>
                  <a:lnTo>
                    <a:pt x="9611" y="7370"/>
                  </a:lnTo>
                  <a:lnTo>
                    <a:pt x="9573" y="7323"/>
                  </a:lnTo>
                  <a:lnTo>
                    <a:pt x="9524" y="7310"/>
                  </a:lnTo>
                  <a:lnTo>
                    <a:pt x="9475" y="7295"/>
                  </a:lnTo>
                  <a:lnTo>
                    <a:pt x="9426" y="7279"/>
                  </a:lnTo>
                  <a:lnTo>
                    <a:pt x="9377" y="7260"/>
                  </a:lnTo>
                  <a:lnTo>
                    <a:pt x="9330" y="7241"/>
                  </a:lnTo>
                  <a:lnTo>
                    <a:pt x="9282" y="7219"/>
                  </a:lnTo>
                  <a:lnTo>
                    <a:pt x="9236" y="7197"/>
                  </a:lnTo>
                  <a:lnTo>
                    <a:pt x="9189" y="7173"/>
                  </a:lnTo>
                  <a:lnTo>
                    <a:pt x="9145" y="7148"/>
                  </a:lnTo>
                  <a:lnTo>
                    <a:pt x="9101" y="7123"/>
                  </a:lnTo>
                  <a:lnTo>
                    <a:pt x="9057" y="7098"/>
                  </a:lnTo>
                  <a:lnTo>
                    <a:pt x="9016" y="7071"/>
                  </a:lnTo>
                  <a:lnTo>
                    <a:pt x="8975" y="7044"/>
                  </a:lnTo>
                  <a:lnTo>
                    <a:pt x="8935" y="7017"/>
                  </a:lnTo>
                  <a:lnTo>
                    <a:pt x="8897" y="6991"/>
                  </a:lnTo>
                  <a:lnTo>
                    <a:pt x="8861" y="6965"/>
                  </a:lnTo>
                  <a:lnTo>
                    <a:pt x="8826" y="6938"/>
                  </a:lnTo>
                  <a:lnTo>
                    <a:pt x="8793" y="6912"/>
                  </a:lnTo>
                  <a:lnTo>
                    <a:pt x="8761" y="6888"/>
                  </a:lnTo>
                  <a:lnTo>
                    <a:pt x="8731" y="6864"/>
                  </a:lnTo>
                  <a:lnTo>
                    <a:pt x="8703" y="6841"/>
                  </a:lnTo>
                  <a:lnTo>
                    <a:pt x="8677" y="6819"/>
                  </a:lnTo>
                  <a:lnTo>
                    <a:pt x="8654" y="6798"/>
                  </a:lnTo>
                  <a:lnTo>
                    <a:pt x="8632" y="6779"/>
                  </a:lnTo>
                  <a:lnTo>
                    <a:pt x="8612" y="6762"/>
                  </a:lnTo>
                  <a:lnTo>
                    <a:pt x="8595" y="6746"/>
                  </a:lnTo>
                  <a:lnTo>
                    <a:pt x="8580" y="6733"/>
                  </a:lnTo>
                  <a:lnTo>
                    <a:pt x="8568" y="6721"/>
                  </a:lnTo>
                  <a:lnTo>
                    <a:pt x="8559" y="6711"/>
                  </a:lnTo>
                  <a:lnTo>
                    <a:pt x="8551" y="6705"/>
                  </a:lnTo>
                  <a:lnTo>
                    <a:pt x="8547" y="6701"/>
                  </a:lnTo>
                  <a:lnTo>
                    <a:pt x="8545" y="6699"/>
                  </a:lnTo>
                  <a:lnTo>
                    <a:pt x="8546" y="6701"/>
                  </a:lnTo>
                  <a:lnTo>
                    <a:pt x="8547" y="6706"/>
                  </a:lnTo>
                  <a:lnTo>
                    <a:pt x="8549" y="6716"/>
                  </a:lnTo>
                  <a:lnTo>
                    <a:pt x="8553" y="6728"/>
                  </a:lnTo>
                  <a:lnTo>
                    <a:pt x="8559" y="6743"/>
                  </a:lnTo>
                  <a:lnTo>
                    <a:pt x="8565" y="6762"/>
                  </a:lnTo>
                  <a:lnTo>
                    <a:pt x="8574" y="6784"/>
                  </a:lnTo>
                  <a:lnTo>
                    <a:pt x="8584" y="6808"/>
                  </a:lnTo>
                  <a:lnTo>
                    <a:pt x="8597" y="6836"/>
                  </a:lnTo>
                  <a:lnTo>
                    <a:pt x="8612" y="6867"/>
                  </a:lnTo>
                  <a:lnTo>
                    <a:pt x="8630" y="6900"/>
                  </a:lnTo>
                  <a:lnTo>
                    <a:pt x="8651" y="6936"/>
                  </a:lnTo>
                  <a:lnTo>
                    <a:pt x="8674" y="6975"/>
                  </a:lnTo>
                  <a:lnTo>
                    <a:pt x="8701" y="7015"/>
                  </a:lnTo>
                  <a:lnTo>
                    <a:pt x="8730" y="7059"/>
                  </a:lnTo>
                  <a:lnTo>
                    <a:pt x="8764" y="7105"/>
                  </a:lnTo>
                  <a:lnTo>
                    <a:pt x="8812" y="7163"/>
                  </a:lnTo>
                  <a:lnTo>
                    <a:pt x="8862" y="7218"/>
                  </a:lnTo>
                  <a:lnTo>
                    <a:pt x="8914" y="7272"/>
                  </a:lnTo>
                  <a:lnTo>
                    <a:pt x="8966" y="7323"/>
                  </a:lnTo>
                  <a:lnTo>
                    <a:pt x="9019" y="7373"/>
                  </a:lnTo>
                  <a:lnTo>
                    <a:pt x="9071" y="7419"/>
                  </a:lnTo>
                  <a:lnTo>
                    <a:pt x="9121" y="7462"/>
                  </a:lnTo>
                  <a:lnTo>
                    <a:pt x="9169" y="7501"/>
                  </a:lnTo>
                  <a:lnTo>
                    <a:pt x="9214" y="7539"/>
                  </a:lnTo>
                  <a:lnTo>
                    <a:pt x="9235" y="7555"/>
                  </a:lnTo>
                  <a:lnTo>
                    <a:pt x="9255" y="7570"/>
                  </a:lnTo>
                  <a:lnTo>
                    <a:pt x="9275" y="7585"/>
                  </a:lnTo>
                  <a:lnTo>
                    <a:pt x="9293" y="7598"/>
                  </a:lnTo>
                  <a:lnTo>
                    <a:pt x="9309" y="7611"/>
                  </a:lnTo>
                  <a:lnTo>
                    <a:pt x="9325" y="7622"/>
                  </a:lnTo>
                  <a:lnTo>
                    <a:pt x="9338" y="7631"/>
                  </a:lnTo>
                  <a:lnTo>
                    <a:pt x="9350" y="7641"/>
                  </a:lnTo>
                  <a:lnTo>
                    <a:pt x="9362" y="7648"/>
                  </a:lnTo>
                  <a:lnTo>
                    <a:pt x="9370" y="7654"/>
                  </a:lnTo>
                  <a:lnTo>
                    <a:pt x="9377" y="7659"/>
                  </a:lnTo>
                  <a:lnTo>
                    <a:pt x="9382" y="7662"/>
                  </a:lnTo>
                  <a:lnTo>
                    <a:pt x="9386" y="7665"/>
                  </a:lnTo>
                  <a:lnTo>
                    <a:pt x="9387" y="7665"/>
                  </a:lnTo>
                  <a:lnTo>
                    <a:pt x="9387" y="7666"/>
                  </a:lnTo>
                  <a:lnTo>
                    <a:pt x="9386" y="7670"/>
                  </a:lnTo>
                  <a:lnTo>
                    <a:pt x="9382" y="7677"/>
                  </a:lnTo>
                  <a:lnTo>
                    <a:pt x="9379" y="7684"/>
                  </a:lnTo>
                  <a:lnTo>
                    <a:pt x="9376" y="7694"/>
                  </a:lnTo>
                  <a:lnTo>
                    <a:pt x="9371" y="7706"/>
                  </a:lnTo>
                  <a:lnTo>
                    <a:pt x="9366" y="7721"/>
                  </a:lnTo>
                  <a:lnTo>
                    <a:pt x="9360" y="7737"/>
                  </a:lnTo>
                  <a:lnTo>
                    <a:pt x="9352" y="7756"/>
                  </a:lnTo>
                  <a:lnTo>
                    <a:pt x="9344" y="7775"/>
                  </a:lnTo>
                  <a:lnTo>
                    <a:pt x="9336" y="7797"/>
                  </a:lnTo>
                  <a:lnTo>
                    <a:pt x="9327" y="7821"/>
                  </a:lnTo>
                  <a:lnTo>
                    <a:pt x="9317" y="7845"/>
                  </a:lnTo>
                  <a:lnTo>
                    <a:pt x="9307" y="7872"/>
                  </a:lnTo>
                  <a:lnTo>
                    <a:pt x="9296" y="7901"/>
                  </a:lnTo>
                  <a:lnTo>
                    <a:pt x="9284" y="7930"/>
                  </a:lnTo>
                  <a:lnTo>
                    <a:pt x="9272" y="7962"/>
                  </a:lnTo>
                  <a:lnTo>
                    <a:pt x="9260" y="7994"/>
                  </a:lnTo>
                  <a:lnTo>
                    <a:pt x="9246" y="8027"/>
                  </a:lnTo>
                  <a:lnTo>
                    <a:pt x="9232" y="8062"/>
                  </a:lnTo>
                  <a:lnTo>
                    <a:pt x="9217" y="8098"/>
                  </a:lnTo>
                  <a:lnTo>
                    <a:pt x="9203" y="8135"/>
                  </a:lnTo>
                  <a:lnTo>
                    <a:pt x="9172" y="8211"/>
                  </a:lnTo>
                  <a:lnTo>
                    <a:pt x="9139" y="8291"/>
                  </a:lnTo>
                  <a:lnTo>
                    <a:pt x="9105" y="8374"/>
                  </a:lnTo>
                  <a:lnTo>
                    <a:pt x="9070" y="8459"/>
                  </a:lnTo>
                  <a:lnTo>
                    <a:pt x="9032" y="8546"/>
                  </a:lnTo>
                  <a:lnTo>
                    <a:pt x="8994" y="8635"/>
                  </a:lnTo>
                  <a:lnTo>
                    <a:pt x="8956" y="8723"/>
                  </a:lnTo>
                  <a:lnTo>
                    <a:pt x="8878" y="8901"/>
                  </a:lnTo>
                  <a:lnTo>
                    <a:pt x="8837" y="8989"/>
                  </a:lnTo>
                  <a:lnTo>
                    <a:pt x="8797" y="9075"/>
                  </a:lnTo>
                  <a:lnTo>
                    <a:pt x="8757" y="9161"/>
                  </a:lnTo>
                  <a:lnTo>
                    <a:pt x="8717" y="9243"/>
                  </a:lnTo>
                  <a:lnTo>
                    <a:pt x="8676" y="9323"/>
                  </a:lnTo>
                  <a:lnTo>
                    <a:pt x="8637" y="9399"/>
                  </a:lnTo>
                  <a:lnTo>
                    <a:pt x="8617" y="9435"/>
                  </a:lnTo>
                  <a:lnTo>
                    <a:pt x="8599" y="9471"/>
                  </a:lnTo>
                  <a:lnTo>
                    <a:pt x="8579" y="9505"/>
                  </a:lnTo>
                  <a:lnTo>
                    <a:pt x="8561" y="9539"/>
                  </a:lnTo>
                  <a:lnTo>
                    <a:pt x="8542" y="9571"/>
                  </a:lnTo>
                  <a:lnTo>
                    <a:pt x="8524" y="9601"/>
                  </a:lnTo>
                  <a:lnTo>
                    <a:pt x="8506" y="9631"/>
                  </a:lnTo>
                  <a:lnTo>
                    <a:pt x="8488" y="9658"/>
                  </a:lnTo>
                  <a:lnTo>
                    <a:pt x="8471" y="9684"/>
                  </a:lnTo>
                  <a:lnTo>
                    <a:pt x="8453" y="9709"/>
                  </a:lnTo>
                  <a:lnTo>
                    <a:pt x="8437" y="9733"/>
                  </a:lnTo>
                  <a:lnTo>
                    <a:pt x="8420" y="9753"/>
                  </a:lnTo>
                  <a:lnTo>
                    <a:pt x="8388" y="9794"/>
                  </a:lnTo>
                  <a:lnTo>
                    <a:pt x="8354" y="9835"/>
                  </a:lnTo>
                  <a:lnTo>
                    <a:pt x="8284" y="9913"/>
                  </a:lnTo>
                  <a:lnTo>
                    <a:pt x="8210" y="9990"/>
                  </a:lnTo>
                  <a:lnTo>
                    <a:pt x="8132" y="10065"/>
                  </a:lnTo>
                  <a:lnTo>
                    <a:pt x="8052" y="10138"/>
                  </a:lnTo>
                  <a:lnTo>
                    <a:pt x="7969" y="10212"/>
                  </a:lnTo>
                  <a:lnTo>
                    <a:pt x="7885" y="10283"/>
                  </a:lnTo>
                  <a:lnTo>
                    <a:pt x="7798" y="10354"/>
                  </a:lnTo>
                  <a:lnTo>
                    <a:pt x="7709" y="10423"/>
                  </a:lnTo>
                  <a:lnTo>
                    <a:pt x="7620" y="10493"/>
                  </a:lnTo>
                  <a:lnTo>
                    <a:pt x="7440" y="10630"/>
                  </a:lnTo>
                  <a:lnTo>
                    <a:pt x="7258" y="10768"/>
                  </a:lnTo>
                  <a:lnTo>
                    <a:pt x="7169" y="10837"/>
                  </a:lnTo>
                  <a:lnTo>
                    <a:pt x="7080" y="10907"/>
                  </a:lnTo>
                  <a:lnTo>
                    <a:pt x="7046" y="10935"/>
                  </a:lnTo>
                  <a:lnTo>
                    <a:pt x="7013" y="10960"/>
                  </a:lnTo>
                  <a:lnTo>
                    <a:pt x="6981" y="10984"/>
                  </a:lnTo>
                  <a:lnTo>
                    <a:pt x="6951" y="11007"/>
                  </a:lnTo>
                  <a:lnTo>
                    <a:pt x="6921" y="11026"/>
                  </a:lnTo>
                  <a:lnTo>
                    <a:pt x="6894" y="11044"/>
                  </a:lnTo>
                  <a:lnTo>
                    <a:pt x="6866" y="11060"/>
                  </a:lnTo>
                  <a:lnTo>
                    <a:pt x="6839" y="11074"/>
                  </a:lnTo>
                  <a:lnTo>
                    <a:pt x="6813" y="11086"/>
                  </a:lnTo>
                  <a:lnTo>
                    <a:pt x="6788" y="11097"/>
                  </a:lnTo>
                  <a:lnTo>
                    <a:pt x="6763" y="11106"/>
                  </a:lnTo>
                  <a:lnTo>
                    <a:pt x="6739" y="11113"/>
                  </a:lnTo>
                  <a:lnTo>
                    <a:pt x="6715" y="11118"/>
                  </a:lnTo>
                  <a:lnTo>
                    <a:pt x="6691" y="11122"/>
                  </a:lnTo>
                  <a:lnTo>
                    <a:pt x="6667" y="11124"/>
                  </a:lnTo>
                  <a:lnTo>
                    <a:pt x="6645" y="11125"/>
                  </a:lnTo>
                  <a:lnTo>
                    <a:pt x="6627" y="11124"/>
                  </a:lnTo>
                  <a:lnTo>
                    <a:pt x="6610" y="11123"/>
                  </a:lnTo>
                  <a:lnTo>
                    <a:pt x="6592" y="11120"/>
                  </a:lnTo>
                  <a:lnTo>
                    <a:pt x="6576" y="11116"/>
                  </a:lnTo>
                  <a:lnTo>
                    <a:pt x="6558" y="11111"/>
                  </a:lnTo>
                  <a:lnTo>
                    <a:pt x="6541" y="11105"/>
                  </a:lnTo>
                  <a:lnTo>
                    <a:pt x="6524" y="11097"/>
                  </a:lnTo>
                  <a:lnTo>
                    <a:pt x="6506" y="11089"/>
                  </a:lnTo>
                  <a:lnTo>
                    <a:pt x="6489" y="11080"/>
                  </a:lnTo>
                  <a:lnTo>
                    <a:pt x="6471" y="11070"/>
                  </a:lnTo>
                  <a:lnTo>
                    <a:pt x="6454" y="11057"/>
                  </a:lnTo>
                  <a:lnTo>
                    <a:pt x="6436" y="11044"/>
                  </a:lnTo>
                  <a:lnTo>
                    <a:pt x="6418" y="11030"/>
                  </a:lnTo>
                  <a:lnTo>
                    <a:pt x="6399" y="11015"/>
                  </a:lnTo>
                  <a:lnTo>
                    <a:pt x="6379" y="10998"/>
                  </a:lnTo>
                  <a:lnTo>
                    <a:pt x="6360" y="10981"/>
                  </a:lnTo>
                  <a:lnTo>
                    <a:pt x="6340" y="10961"/>
                  </a:lnTo>
                  <a:lnTo>
                    <a:pt x="6320" y="10942"/>
                  </a:lnTo>
                  <a:lnTo>
                    <a:pt x="6299" y="10920"/>
                  </a:lnTo>
                  <a:lnTo>
                    <a:pt x="6277" y="10898"/>
                  </a:lnTo>
                  <a:lnTo>
                    <a:pt x="6255" y="10874"/>
                  </a:lnTo>
                  <a:lnTo>
                    <a:pt x="6232" y="10849"/>
                  </a:lnTo>
                  <a:lnTo>
                    <a:pt x="6208" y="10823"/>
                  </a:lnTo>
                  <a:lnTo>
                    <a:pt x="6184" y="10796"/>
                  </a:lnTo>
                  <a:lnTo>
                    <a:pt x="6160" y="10768"/>
                  </a:lnTo>
                  <a:lnTo>
                    <a:pt x="6134" y="10738"/>
                  </a:lnTo>
                  <a:lnTo>
                    <a:pt x="6107" y="10707"/>
                  </a:lnTo>
                  <a:lnTo>
                    <a:pt x="6079" y="10674"/>
                  </a:lnTo>
                  <a:lnTo>
                    <a:pt x="6050" y="10641"/>
                  </a:lnTo>
                  <a:lnTo>
                    <a:pt x="6021" y="10606"/>
                  </a:lnTo>
                  <a:lnTo>
                    <a:pt x="5990" y="10570"/>
                  </a:lnTo>
                  <a:lnTo>
                    <a:pt x="5958" y="10533"/>
                  </a:lnTo>
                  <a:lnTo>
                    <a:pt x="5938" y="10505"/>
                  </a:lnTo>
                  <a:lnTo>
                    <a:pt x="5917" y="10478"/>
                  </a:lnTo>
                  <a:lnTo>
                    <a:pt x="5897" y="10453"/>
                  </a:lnTo>
                  <a:lnTo>
                    <a:pt x="5880" y="10427"/>
                  </a:lnTo>
                  <a:lnTo>
                    <a:pt x="5846" y="10377"/>
                  </a:lnTo>
                  <a:lnTo>
                    <a:pt x="5817" y="10330"/>
                  </a:lnTo>
                  <a:lnTo>
                    <a:pt x="5791" y="10286"/>
                  </a:lnTo>
                  <a:lnTo>
                    <a:pt x="5769" y="10242"/>
                  </a:lnTo>
                  <a:lnTo>
                    <a:pt x="5751" y="10202"/>
                  </a:lnTo>
                  <a:lnTo>
                    <a:pt x="5735" y="10163"/>
                  </a:lnTo>
                  <a:lnTo>
                    <a:pt x="5724" y="10127"/>
                  </a:lnTo>
                  <a:lnTo>
                    <a:pt x="5715" y="10092"/>
                  </a:lnTo>
                  <a:lnTo>
                    <a:pt x="5708" y="10059"/>
                  </a:lnTo>
                  <a:lnTo>
                    <a:pt x="5705" y="10027"/>
                  </a:lnTo>
                  <a:lnTo>
                    <a:pt x="5705" y="9997"/>
                  </a:lnTo>
                  <a:lnTo>
                    <a:pt x="5706" y="9969"/>
                  </a:lnTo>
                  <a:lnTo>
                    <a:pt x="5710" y="9943"/>
                  </a:lnTo>
                  <a:lnTo>
                    <a:pt x="5718" y="9917"/>
                  </a:lnTo>
                  <a:lnTo>
                    <a:pt x="5726" y="9893"/>
                  </a:lnTo>
                  <a:lnTo>
                    <a:pt x="5735" y="9870"/>
                  </a:lnTo>
                  <a:lnTo>
                    <a:pt x="5748" y="9848"/>
                  </a:lnTo>
                  <a:lnTo>
                    <a:pt x="5761" y="9827"/>
                  </a:lnTo>
                  <a:lnTo>
                    <a:pt x="5776" y="9808"/>
                  </a:lnTo>
                  <a:lnTo>
                    <a:pt x="5792" y="9788"/>
                  </a:lnTo>
                  <a:lnTo>
                    <a:pt x="5810" y="9770"/>
                  </a:lnTo>
                  <a:lnTo>
                    <a:pt x="5827" y="9752"/>
                  </a:lnTo>
                  <a:lnTo>
                    <a:pt x="5866" y="9719"/>
                  </a:lnTo>
                  <a:lnTo>
                    <a:pt x="5907" y="9688"/>
                  </a:lnTo>
                  <a:lnTo>
                    <a:pt x="5949" y="9658"/>
                  </a:lnTo>
                  <a:lnTo>
                    <a:pt x="5990" y="9628"/>
                  </a:lnTo>
                  <a:lnTo>
                    <a:pt x="6073" y="9583"/>
                  </a:lnTo>
                  <a:lnTo>
                    <a:pt x="6156" y="9541"/>
                  </a:lnTo>
                  <a:lnTo>
                    <a:pt x="6197" y="9520"/>
                  </a:lnTo>
                  <a:lnTo>
                    <a:pt x="6237" y="9500"/>
                  </a:lnTo>
                  <a:lnTo>
                    <a:pt x="6276" y="9480"/>
                  </a:lnTo>
                  <a:lnTo>
                    <a:pt x="6313" y="9462"/>
                  </a:lnTo>
                  <a:lnTo>
                    <a:pt x="6348" y="9442"/>
                  </a:lnTo>
                  <a:lnTo>
                    <a:pt x="6383" y="9424"/>
                  </a:lnTo>
                  <a:lnTo>
                    <a:pt x="6413" y="9406"/>
                  </a:lnTo>
                  <a:lnTo>
                    <a:pt x="6441" y="9387"/>
                  </a:lnTo>
                  <a:lnTo>
                    <a:pt x="6466" y="9370"/>
                  </a:lnTo>
                  <a:lnTo>
                    <a:pt x="6488" y="9352"/>
                  </a:lnTo>
                  <a:lnTo>
                    <a:pt x="6505" y="9335"/>
                  </a:lnTo>
                  <a:lnTo>
                    <a:pt x="6514" y="9326"/>
                  </a:lnTo>
                  <a:lnTo>
                    <a:pt x="6520" y="9317"/>
                  </a:lnTo>
                  <a:lnTo>
                    <a:pt x="6525" y="9307"/>
                  </a:lnTo>
                  <a:lnTo>
                    <a:pt x="6530" y="9295"/>
                  </a:lnTo>
                  <a:lnTo>
                    <a:pt x="6535" y="9279"/>
                  </a:lnTo>
                  <a:lnTo>
                    <a:pt x="6538" y="9262"/>
                  </a:lnTo>
                  <a:lnTo>
                    <a:pt x="6543" y="9242"/>
                  </a:lnTo>
                  <a:lnTo>
                    <a:pt x="6546" y="9222"/>
                  </a:lnTo>
                  <a:lnTo>
                    <a:pt x="6549" y="9198"/>
                  </a:lnTo>
                  <a:lnTo>
                    <a:pt x="6551" y="9173"/>
                  </a:lnTo>
                  <a:lnTo>
                    <a:pt x="6553" y="9147"/>
                  </a:lnTo>
                  <a:lnTo>
                    <a:pt x="6555" y="9120"/>
                  </a:lnTo>
                  <a:lnTo>
                    <a:pt x="6556" y="9092"/>
                  </a:lnTo>
                  <a:lnTo>
                    <a:pt x="6557" y="9062"/>
                  </a:lnTo>
                  <a:lnTo>
                    <a:pt x="6558" y="9001"/>
                  </a:lnTo>
                  <a:lnTo>
                    <a:pt x="6559" y="8939"/>
                  </a:lnTo>
                  <a:lnTo>
                    <a:pt x="6558" y="8877"/>
                  </a:lnTo>
                  <a:lnTo>
                    <a:pt x="6558" y="8815"/>
                  </a:lnTo>
                  <a:lnTo>
                    <a:pt x="6556" y="8755"/>
                  </a:lnTo>
                  <a:lnTo>
                    <a:pt x="6556" y="8726"/>
                  </a:lnTo>
                  <a:lnTo>
                    <a:pt x="6555" y="8699"/>
                  </a:lnTo>
                  <a:lnTo>
                    <a:pt x="6554" y="8673"/>
                  </a:lnTo>
                  <a:lnTo>
                    <a:pt x="6554" y="8648"/>
                  </a:lnTo>
                  <a:lnTo>
                    <a:pt x="6553" y="8625"/>
                  </a:lnTo>
                  <a:lnTo>
                    <a:pt x="6552" y="8604"/>
                  </a:lnTo>
                  <a:lnTo>
                    <a:pt x="6552" y="8584"/>
                  </a:lnTo>
                  <a:lnTo>
                    <a:pt x="6552" y="8567"/>
                  </a:lnTo>
                  <a:lnTo>
                    <a:pt x="6551" y="8551"/>
                  </a:lnTo>
                  <a:lnTo>
                    <a:pt x="6551" y="8538"/>
                  </a:lnTo>
                  <a:lnTo>
                    <a:pt x="6548" y="8561"/>
                  </a:lnTo>
                  <a:lnTo>
                    <a:pt x="6543" y="8586"/>
                  </a:lnTo>
                  <a:lnTo>
                    <a:pt x="6537" y="8612"/>
                  </a:lnTo>
                  <a:lnTo>
                    <a:pt x="6530" y="8638"/>
                  </a:lnTo>
                  <a:lnTo>
                    <a:pt x="6522" y="8664"/>
                  </a:lnTo>
                  <a:lnTo>
                    <a:pt x="6512" y="8691"/>
                  </a:lnTo>
                  <a:lnTo>
                    <a:pt x="6500" y="8718"/>
                  </a:lnTo>
                  <a:lnTo>
                    <a:pt x="6488" y="8746"/>
                  </a:lnTo>
                  <a:lnTo>
                    <a:pt x="6474" y="8773"/>
                  </a:lnTo>
                  <a:lnTo>
                    <a:pt x="6458" y="8800"/>
                  </a:lnTo>
                  <a:lnTo>
                    <a:pt x="6441" y="8827"/>
                  </a:lnTo>
                  <a:lnTo>
                    <a:pt x="6422" y="8855"/>
                  </a:lnTo>
                  <a:lnTo>
                    <a:pt x="6401" y="8882"/>
                  </a:lnTo>
                  <a:lnTo>
                    <a:pt x="6379" y="8907"/>
                  </a:lnTo>
                  <a:lnTo>
                    <a:pt x="6355" y="8933"/>
                  </a:lnTo>
                  <a:lnTo>
                    <a:pt x="6329" y="8959"/>
                  </a:lnTo>
                  <a:lnTo>
                    <a:pt x="6301" y="8984"/>
                  </a:lnTo>
                  <a:lnTo>
                    <a:pt x="6271" y="9006"/>
                  </a:lnTo>
                  <a:lnTo>
                    <a:pt x="6239" y="9029"/>
                  </a:lnTo>
                  <a:lnTo>
                    <a:pt x="6205" y="9052"/>
                  </a:lnTo>
                  <a:lnTo>
                    <a:pt x="6169" y="9071"/>
                  </a:lnTo>
                  <a:lnTo>
                    <a:pt x="6131" y="9091"/>
                  </a:lnTo>
                  <a:lnTo>
                    <a:pt x="6089" y="9109"/>
                  </a:lnTo>
                  <a:lnTo>
                    <a:pt x="6047" y="9126"/>
                  </a:lnTo>
                  <a:lnTo>
                    <a:pt x="6002" y="9140"/>
                  </a:lnTo>
                  <a:lnTo>
                    <a:pt x="5954" y="9154"/>
                  </a:lnTo>
                  <a:lnTo>
                    <a:pt x="5905" y="9165"/>
                  </a:lnTo>
                  <a:lnTo>
                    <a:pt x="5852" y="9174"/>
                  </a:lnTo>
                  <a:lnTo>
                    <a:pt x="5796" y="9182"/>
                  </a:lnTo>
                  <a:lnTo>
                    <a:pt x="5739" y="9188"/>
                  </a:lnTo>
                  <a:lnTo>
                    <a:pt x="5678" y="9192"/>
                  </a:lnTo>
                  <a:lnTo>
                    <a:pt x="5616" y="9193"/>
                  </a:lnTo>
                  <a:lnTo>
                    <a:pt x="5554" y="9193"/>
                  </a:lnTo>
                  <a:lnTo>
                    <a:pt x="5477" y="9188"/>
                  </a:lnTo>
                  <a:lnTo>
                    <a:pt x="5403" y="9180"/>
                  </a:lnTo>
                  <a:lnTo>
                    <a:pt x="5334" y="9170"/>
                  </a:lnTo>
                  <a:lnTo>
                    <a:pt x="5267" y="9158"/>
                  </a:lnTo>
                  <a:lnTo>
                    <a:pt x="5204" y="9142"/>
                  </a:lnTo>
                  <a:lnTo>
                    <a:pt x="5144" y="9126"/>
                  </a:lnTo>
                  <a:lnTo>
                    <a:pt x="5086" y="9106"/>
                  </a:lnTo>
                  <a:lnTo>
                    <a:pt x="5032" y="9085"/>
                  </a:lnTo>
                  <a:lnTo>
                    <a:pt x="4982" y="9062"/>
                  </a:lnTo>
                  <a:lnTo>
                    <a:pt x="4934" y="9037"/>
                  </a:lnTo>
                  <a:lnTo>
                    <a:pt x="4889" y="9012"/>
                  </a:lnTo>
                  <a:lnTo>
                    <a:pt x="4847" y="8985"/>
                  </a:lnTo>
                  <a:lnTo>
                    <a:pt x="4807" y="8957"/>
                  </a:lnTo>
                  <a:lnTo>
                    <a:pt x="4771" y="8928"/>
                  </a:lnTo>
                  <a:lnTo>
                    <a:pt x="4736" y="8899"/>
                  </a:lnTo>
                  <a:lnTo>
                    <a:pt x="4704" y="8869"/>
                  </a:lnTo>
                  <a:lnTo>
                    <a:pt x="4675" y="8839"/>
                  </a:lnTo>
                  <a:lnTo>
                    <a:pt x="4647" y="8809"/>
                  </a:lnTo>
                  <a:lnTo>
                    <a:pt x="4622" y="8779"/>
                  </a:lnTo>
                  <a:lnTo>
                    <a:pt x="4600" y="8749"/>
                  </a:lnTo>
                  <a:lnTo>
                    <a:pt x="4579" y="8720"/>
                  </a:lnTo>
                  <a:lnTo>
                    <a:pt x="4560" y="8691"/>
                  </a:lnTo>
                  <a:lnTo>
                    <a:pt x="4543" y="8663"/>
                  </a:lnTo>
                  <a:lnTo>
                    <a:pt x="4528" y="8636"/>
                  </a:lnTo>
                  <a:lnTo>
                    <a:pt x="4515" y="8610"/>
                  </a:lnTo>
                  <a:lnTo>
                    <a:pt x="4503" y="8585"/>
                  </a:lnTo>
                  <a:lnTo>
                    <a:pt x="4492" y="8562"/>
                  </a:lnTo>
                  <a:lnTo>
                    <a:pt x="4484" y="8541"/>
                  </a:lnTo>
                  <a:lnTo>
                    <a:pt x="4477" y="8521"/>
                  </a:lnTo>
                  <a:lnTo>
                    <a:pt x="4471" y="8504"/>
                  </a:lnTo>
                  <a:lnTo>
                    <a:pt x="4467" y="8488"/>
                  </a:lnTo>
                  <a:lnTo>
                    <a:pt x="4462" y="8476"/>
                  </a:lnTo>
                  <a:lnTo>
                    <a:pt x="4465" y="8501"/>
                  </a:lnTo>
                  <a:lnTo>
                    <a:pt x="4469" y="8528"/>
                  </a:lnTo>
                  <a:lnTo>
                    <a:pt x="4471" y="8558"/>
                  </a:lnTo>
                  <a:lnTo>
                    <a:pt x="4473" y="8590"/>
                  </a:lnTo>
                  <a:lnTo>
                    <a:pt x="4475" y="8625"/>
                  </a:lnTo>
                  <a:lnTo>
                    <a:pt x="4477" y="8661"/>
                  </a:lnTo>
                  <a:lnTo>
                    <a:pt x="4479" y="8699"/>
                  </a:lnTo>
                  <a:lnTo>
                    <a:pt x="4480" y="8740"/>
                  </a:lnTo>
                  <a:lnTo>
                    <a:pt x="4482" y="8780"/>
                  </a:lnTo>
                  <a:lnTo>
                    <a:pt x="4483" y="8822"/>
                  </a:lnTo>
                  <a:lnTo>
                    <a:pt x="4485" y="8910"/>
                  </a:lnTo>
                  <a:lnTo>
                    <a:pt x="4486" y="8998"/>
                  </a:lnTo>
                  <a:lnTo>
                    <a:pt x="4486" y="9088"/>
                  </a:lnTo>
                  <a:lnTo>
                    <a:pt x="4486" y="9175"/>
                  </a:lnTo>
                  <a:lnTo>
                    <a:pt x="4485" y="9219"/>
                  </a:lnTo>
                  <a:lnTo>
                    <a:pt x="4485" y="9262"/>
                  </a:lnTo>
                  <a:lnTo>
                    <a:pt x="4484" y="9303"/>
                  </a:lnTo>
                  <a:lnTo>
                    <a:pt x="4483" y="9342"/>
                  </a:lnTo>
                  <a:lnTo>
                    <a:pt x="4482" y="9381"/>
                  </a:lnTo>
                  <a:lnTo>
                    <a:pt x="4480" y="9418"/>
                  </a:lnTo>
                  <a:lnTo>
                    <a:pt x="4479" y="9453"/>
                  </a:lnTo>
                  <a:lnTo>
                    <a:pt x="4477" y="9486"/>
                  </a:lnTo>
                  <a:lnTo>
                    <a:pt x="4475" y="9516"/>
                  </a:lnTo>
                  <a:lnTo>
                    <a:pt x="4473" y="9545"/>
                  </a:lnTo>
                  <a:lnTo>
                    <a:pt x="4471" y="9571"/>
                  </a:lnTo>
                  <a:lnTo>
                    <a:pt x="4469" y="9592"/>
                  </a:lnTo>
                  <a:lnTo>
                    <a:pt x="4465" y="9612"/>
                  </a:lnTo>
                  <a:lnTo>
                    <a:pt x="4462" y="9628"/>
                  </a:lnTo>
                  <a:lnTo>
                    <a:pt x="4459" y="9642"/>
                  </a:lnTo>
                  <a:lnTo>
                    <a:pt x="4454" y="9656"/>
                  </a:lnTo>
                  <a:lnTo>
                    <a:pt x="4448" y="9673"/>
                  </a:lnTo>
                  <a:lnTo>
                    <a:pt x="4441" y="9691"/>
                  </a:lnTo>
                  <a:lnTo>
                    <a:pt x="4431" y="9712"/>
                  </a:lnTo>
                  <a:lnTo>
                    <a:pt x="4422" y="9734"/>
                  </a:lnTo>
                  <a:lnTo>
                    <a:pt x="4412" y="9756"/>
                  </a:lnTo>
                  <a:lnTo>
                    <a:pt x="4400" y="9781"/>
                  </a:lnTo>
                  <a:lnTo>
                    <a:pt x="4388" y="9806"/>
                  </a:lnTo>
                  <a:lnTo>
                    <a:pt x="4376" y="9832"/>
                  </a:lnTo>
                  <a:lnTo>
                    <a:pt x="4349" y="9887"/>
                  </a:lnTo>
                  <a:lnTo>
                    <a:pt x="4320" y="9945"/>
                  </a:lnTo>
                  <a:lnTo>
                    <a:pt x="4291" y="10002"/>
                  </a:lnTo>
                  <a:lnTo>
                    <a:pt x="4262" y="10061"/>
                  </a:lnTo>
                  <a:lnTo>
                    <a:pt x="4234" y="10118"/>
                  </a:lnTo>
                  <a:lnTo>
                    <a:pt x="4207" y="10173"/>
                  </a:lnTo>
                  <a:lnTo>
                    <a:pt x="4194" y="10199"/>
                  </a:lnTo>
                  <a:lnTo>
                    <a:pt x="4183" y="10225"/>
                  </a:lnTo>
                  <a:lnTo>
                    <a:pt x="4171" y="10249"/>
                  </a:lnTo>
                  <a:lnTo>
                    <a:pt x="4160" y="10272"/>
                  </a:lnTo>
                  <a:lnTo>
                    <a:pt x="4151" y="10294"/>
                  </a:lnTo>
                  <a:lnTo>
                    <a:pt x="4142" y="10313"/>
                  </a:lnTo>
                  <a:lnTo>
                    <a:pt x="4135" y="10332"/>
                  </a:lnTo>
                  <a:lnTo>
                    <a:pt x="4129" y="10350"/>
                  </a:lnTo>
                  <a:lnTo>
                    <a:pt x="4124" y="10364"/>
                  </a:lnTo>
                  <a:lnTo>
                    <a:pt x="4120" y="10376"/>
                  </a:lnTo>
                  <a:lnTo>
                    <a:pt x="4118" y="10389"/>
                  </a:lnTo>
                  <a:lnTo>
                    <a:pt x="4116" y="10402"/>
                  </a:lnTo>
                  <a:lnTo>
                    <a:pt x="4113" y="10418"/>
                  </a:lnTo>
                  <a:lnTo>
                    <a:pt x="4112" y="10433"/>
                  </a:lnTo>
                  <a:lnTo>
                    <a:pt x="4110" y="10467"/>
                  </a:lnTo>
                  <a:lnTo>
                    <a:pt x="4108" y="10504"/>
                  </a:lnTo>
                  <a:lnTo>
                    <a:pt x="4107" y="10544"/>
                  </a:lnTo>
                  <a:lnTo>
                    <a:pt x="4106" y="10585"/>
                  </a:lnTo>
                  <a:lnTo>
                    <a:pt x="4104" y="10629"/>
                  </a:lnTo>
                  <a:lnTo>
                    <a:pt x="4100" y="10673"/>
                  </a:lnTo>
                  <a:lnTo>
                    <a:pt x="4095" y="10716"/>
                  </a:lnTo>
                  <a:lnTo>
                    <a:pt x="4088" y="10759"/>
                  </a:lnTo>
                  <a:lnTo>
                    <a:pt x="4076" y="10802"/>
                  </a:lnTo>
                  <a:lnTo>
                    <a:pt x="4063" y="10841"/>
                  </a:lnTo>
                  <a:lnTo>
                    <a:pt x="4055" y="10860"/>
                  </a:lnTo>
                  <a:lnTo>
                    <a:pt x="4045" y="10879"/>
                  </a:lnTo>
                  <a:lnTo>
                    <a:pt x="4035" y="10896"/>
                  </a:lnTo>
                  <a:lnTo>
                    <a:pt x="4024" y="10913"/>
                  </a:lnTo>
                  <a:lnTo>
                    <a:pt x="4010" y="10928"/>
                  </a:lnTo>
                  <a:lnTo>
                    <a:pt x="3996" y="10943"/>
                  </a:lnTo>
                  <a:lnTo>
                    <a:pt x="3981" y="10956"/>
                  </a:lnTo>
                  <a:lnTo>
                    <a:pt x="3964" y="10969"/>
                  </a:lnTo>
                  <a:lnTo>
                    <a:pt x="3951" y="10975"/>
                  </a:lnTo>
                  <a:lnTo>
                    <a:pt x="3938" y="10981"/>
                  </a:lnTo>
                  <a:lnTo>
                    <a:pt x="3922" y="10986"/>
                  </a:lnTo>
                  <a:lnTo>
                    <a:pt x="3906" y="10992"/>
                  </a:lnTo>
                  <a:lnTo>
                    <a:pt x="3888" y="10997"/>
                  </a:lnTo>
                  <a:lnTo>
                    <a:pt x="3869" y="11003"/>
                  </a:lnTo>
                  <a:lnTo>
                    <a:pt x="3849" y="11008"/>
                  </a:lnTo>
                  <a:lnTo>
                    <a:pt x="3828" y="11012"/>
                  </a:lnTo>
                  <a:lnTo>
                    <a:pt x="3805" y="11016"/>
                  </a:lnTo>
                  <a:lnTo>
                    <a:pt x="3782" y="11020"/>
                  </a:lnTo>
                  <a:lnTo>
                    <a:pt x="3732" y="11026"/>
                  </a:lnTo>
                  <a:lnTo>
                    <a:pt x="3678" y="11029"/>
                  </a:lnTo>
                  <a:lnTo>
                    <a:pt x="3621" y="11031"/>
                  </a:lnTo>
                  <a:lnTo>
                    <a:pt x="3556" y="11029"/>
                  </a:lnTo>
                  <a:lnTo>
                    <a:pt x="3490" y="11025"/>
                  </a:lnTo>
                  <a:lnTo>
                    <a:pt x="3423" y="11019"/>
                  </a:lnTo>
                  <a:lnTo>
                    <a:pt x="3355" y="11010"/>
                  </a:lnTo>
                  <a:lnTo>
                    <a:pt x="3286" y="10998"/>
                  </a:lnTo>
                  <a:lnTo>
                    <a:pt x="3215" y="10984"/>
                  </a:lnTo>
                  <a:lnTo>
                    <a:pt x="3145" y="10969"/>
                  </a:lnTo>
                  <a:lnTo>
                    <a:pt x="3075" y="10950"/>
                  </a:lnTo>
                  <a:lnTo>
                    <a:pt x="3005" y="10930"/>
                  </a:lnTo>
                  <a:lnTo>
                    <a:pt x="2936" y="10909"/>
                  </a:lnTo>
                  <a:lnTo>
                    <a:pt x="2865" y="10886"/>
                  </a:lnTo>
                  <a:lnTo>
                    <a:pt x="2796" y="10861"/>
                  </a:lnTo>
                  <a:lnTo>
                    <a:pt x="2728" y="10836"/>
                  </a:lnTo>
                  <a:lnTo>
                    <a:pt x="2661" y="10808"/>
                  </a:lnTo>
                  <a:lnTo>
                    <a:pt x="2595" y="10780"/>
                  </a:lnTo>
                  <a:lnTo>
                    <a:pt x="2531" y="10751"/>
                  </a:lnTo>
                  <a:lnTo>
                    <a:pt x="2507" y="10741"/>
                  </a:lnTo>
                  <a:lnTo>
                    <a:pt x="2482" y="10732"/>
                  </a:lnTo>
                  <a:lnTo>
                    <a:pt x="2457" y="10721"/>
                  </a:lnTo>
                  <a:lnTo>
                    <a:pt x="2429" y="10712"/>
                  </a:lnTo>
                  <a:lnTo>
                    <a:pt x="2374" y="10693"/>
                  </a:lnTo>
                  <a:lnTo>
                    <a:pt x="2348" y="10681"/>
                  </a:lnTo>
                  <a:lnTo>
                    <a:pt x="2322" y="10670"/>
                  </a:lnTo>
                  <a:lnTo>
                    <a:pt x="2298" y="10658"/>
                  </a:lnTo>
                  <a:lnTo>
                    <a:pt x="2276" y="10643"/>
                  </a:lnTo>
                  <a:lnTo>
                    <a:pt x="2256" y="10629"/>
                  </a:lnTo>
                  <a:lnTo>
                    <a:pt x="2240" y="10611"/>
                  </a:lnTo>
                  <a:lnTo>
                    <a:pt x="2226" y="10593"/>
                  </a:lnTo>
                  <a:lnTo>
                    <a:pt x="2221" y="10583"/>
                  </a:lnTo>
                  <a:lnTo>
                    <a:pt x="2216" y="10573"/>
                  </a:lnTo>
                  <a:lnTo>
                    <a:pt x="2213" y="10562"/>
                  </a:lnTo>
                  <a:lnTo>
                    <a:pt x="2211" y="10550"/>
                  </a:lnTo>
                  <a:lnTo>
                    <a:pt x="2210" y="10538"/>
                  </a:lnTo>
                  <a:lnTo>
                    <a:pt x="2211" y="10525"/>
                  </a:lnTo>
                  <a:lnTo>
                    <a:pt x="2214" y="10490"/>
                  </a:lnTo>
                  <a:lnTo>
                    <a:pt x="2219" y="10452"/>
                  </a:lnTo>
                  <a:lnTo>
                    <a:pt x="2225" y="10411"/>
                  </a:lnTo>
                  <a:lnTo>
                    <a:pt x="2233" y="10369"/>
                  </a:lnTo>
                  <a:lnTo>
                    <a:pt x="2241" y="10326"/>
                  </a:lnTo>
                  <a:lnTo>
                    <a:pt x="2250" y="10281"/>
                  </a:lnTo>
                  <a:lnTo>
                    <a:pt x="2260" y="10234"/>
                  </a:lnTo>
                  <a:lnTo>
                    <a:pt x="2271" y="10187"/>
                  </a:lnTo>
                  <a:lnTo>
                    <a:pt x="2296" y="10091"/>
                  </a:lnTo>
                  <a:lnTo>
                    <a:pt x="2321" y="9993"/>
                  </a:lnTo>
                  <a:lnTo>
                    <a:pt x="2349" y="9895"/>
                  </a:lnTo>
                  <a:lnTo>
                    <a:pt x="2377" y="9801"/>
                  </a:lnTo>
                  <a:lnTo>
                    <a:pt x="2391" y="9754"/>
                  </a:lnTo>
                  <a:lnTo>
                    <a:pt x="2405" y="9709"/>
                  </a:lnTo>
                  <a:lnTo>
                    <a:pt x="2418" y="9666"/>
                  </a:lnTo>
                  <a:lnTo>
                    <a:pt x="2432" y="9623"/>
                  </a:lnTo>
                  <a:lnTo>
                    <a:pt x="2444" y="9583"/>
                  </a:lnTo>
                  <a:lnTo>
                    <a:pt x="2457" y="9545"/>
                  </a:lnTo>
                  <a:lnTo>
                    <a:pt x="2469" y="9509"/>
                  </a:lnTo>
                  <a:lnTo>
                    <a:pt x="2479" y="9476"/>
                  </a:lnTo>
                  <a:lnTo>
                    <a:pt x="2490" y="9445"/>
                  </a:lnTo>
                  <a:lnTo>
                    <a:pt x="2499" y="9417"/>
                  </a:lnTo>
                  <a:lnTo>
                    <a:pt x="2508" y="9393"/>
                  </a:lnTo>
                  <a:lnTo>
                    <a:pt x="2515" y="9372"/>
                  </a:lnTo>
                  <a:lnTo>
                    <a:pt x="2522" y="9355"/>
                  </a:lnTo>
                  <a:lnTo>
                    <a:pt x="2526" y="9340"/>
                  </a:lnTo>
                  <a:lnTo>
                    <a:pt x="2528" y="9335"/>
                  </a:lnTo>
                  <a:lnTo>
                    <a:pt x="2530" y="9331"/>
                  </a:lnTo>
                  <a:lnTo>
                    <a:pt x="2531" y="9327"/>
                  </a:lnTo>
                  <a:lnTo>
                    <a:pt x="2532" y="9325"/>
                  </a:lnTo>
                  <a:lnTo>
                    <a:pt x="2531" y="9325"/>
                  </a:lnTo>
                  <a:lnTo>
                    <a:pt x="2530" y="9322"/>
                  </a:lnTo>
                  <a:lnTo>
                    <a:pt x="2528" y="9318"/>
                  </a:lnTo>
                  <a:lnTo>
                    <a:pt x="2525" y="9313"/>
                  </a:lnTo>
                  <a:lnTo>
                    <a:pt x="2521" y="9307"/>
                  </a:lnTo>
                  <a:lnTo>
                    <a:pt x="2515" y="9300"/>
                  </a:lnTo>
                  <a:lnTo>
                    <a:pt x="2509" y="9291"/>
                  </a:lnTo>
                  <a:lnTo>
                    <a:pt x="2503" y="9280"/>
                  </a:lnTo>
                  <a:lnTo>
                    <a:pt x="2496" y="9269"/>
                  </a:lnTo>
                  <a:lnTo>
                    <a:pt x="2488" y="9256"/>
                  </a:lnTo>
                  <a:lnTo>
                    <a:pt x="2479" y="9242"/>
                  </a:lnTo>
                  <a:lnTo>
                    <a:pt x="2469" y="9227"/>
                  </a:lnTo>
                  <a:lnTo>
                    <a:pt x="2460" y="9211"/>
                  </a:lnTo>
                  <a:lnTo>
                    <a:pt x="2448" y="9194"/>
                  </a:lnTo>
                  <a:lnTo>
                    <a:pt x="2437" y="9175"/>
                  </a:lnTo>
                  <a:lnTo>
                    <a:pt x="2425" y="9156"/>
                  </a:lnTo>
                  <a:lnTo>
                    <a:pt x="2399" y="9113"/>
                  </a:lnTo>
                  <a:lnTo>
                    <a:pt x="2371" y="9068"/>
                  </a:lnTo>
                  <a:lnTo>
                    <a:pt x="2341" y="9019"/>
                  </a:lnTo>
                  <a:lnTo>
                    <a:pt x="2310" y="8966"/>
                  </a:lnTo>
                  <a:lnTo>
                    <a:pt x="2276" y="8910"/>
                  </a:lnTo>
                  <a:lnTo>
                    <a:pt x="2242" y="8851"/>
                  </a:lnTo>
                  <a:lnTo>
                    <a:pt x="2206" y="8789"/>
                  </a:lnTo>
                  <a:lnTo>
                    <a:pt x="2169" y="8725"/>
                  </a:lnTo>
                  <a:lnTo>
                    <a:pt x="2131" y="8658"/>
                  </a:lnTo>
                  <a:lnTo>
                    <a:pt x="2093" y="8590"/>
                  </a:lnTo>
                  <a:lnTo>
                    <a:pt x="2054" y="8520"/>
                  </a:lnTo>
                  <a:lnTo>
                    <a:pt x="2015" y="8448"/>
                  </a:lnTo>
                  <a:lnTo>
                    <a:pt x="1976" y="8375"/>
                  </a:lnTo>
                  <a:lnTo>
                    <a:pt x="1937" y="8300"/>
                  </a:lnTo>
                  <a:lnTo>
                    <a:pt x="1860" y="8148"/>
                  </a:lnTo>
                  <a:lnTo>
                    <a:pt x="1823" y="8072"/>
                  </a:lnTo>
                  <a:lnTo>
                    <a:pt x="1786" y="7995"/>
                  </a:lnTo>
                  <a:lnTo>
                    <a:pt x="1750" y="7918"/>
                  </a:lnTo>
                  <a:lnTo>
                    <a:pt x="1716" y="7841"/>
                  </a:lnTo>
                  <a:lnTo>
                    <a:pt x="1683" y="7765"/>
                  </a:lnTo>
                  <a:lnTo>
                    <a:pt x="1652" y="7689"/>
                  </a:lnTo>
                  <a:lnTo>
                    <a:pt x="1622" y="7615"/>
                  </a:lnTo>
                  <a:lnTo>
                    <a:pt x="1596" y="7541"/>
                  </a:lnTo>
                  <a:lnTo>
                    <a:pt x="1571" y="7466"/>
                  </a:lnTo>
                  <a:lnTo>
                    <a:pt x="1548" y="7391"/>
                  </a:lnTo>
                  <a:lnTo>
                    <a:pt x="1530" y="7314"/>
                  </a:lnTo>
                  <a:lnTo>
                    <a:pt x="1512" y="7236"/>
                  </a:lnTo>
                  <a:lnTo>
                    <a:pt x="1498" y="7156"/>
                  </a:lnTo>
                  <a:lnTo>
                    <a:pt x="1485" y="7076"/>
                  </a:lnTo>
                  <a:lnTo>
                    <a:pt x="1476" y="6996"/>
                  </a:lnTo>
                  <a:lnTo>
                    <a:pt x="1468" y="6915"/>
                  </a:lnTo>
                  <a:lnTo>
                    <a:pt x="1461" y="6835"/>
                  </a:lnTo>
                  <a:lnTo>
                    <a:pt x="1457" y="6755"/>
                  </a:lnTo>
                  <a:lnTo>
                    <a:pt x="1454" y="6675"/>
                  </a:lnTo>
                  <a:lnTo>
                    <a:pt x="1452" y="6597"/>
                  </a:lnTo>
                  <a:lnTo>
                    <a:pt x="1452" y="6520"/>
                  </a:lnTo>
                  <a:lnTo>
                    <a:pt x="1454" y="6444"/>
                  </a:lnTo>
                  <a:lnTo>
                    <a:pt x="1456" y="6370"/>
                  </a:lnTo>
                  <a:lnTo>
                    <a:pt x="1459" y="6298"/>
                  </a:lnTo>
                  <a:lnTo>
                    <a:pt x="1464" y="6228"/>
                  </a:lnTo>
                  <a:lnTo>
                    <a:pt x="1468" y="6161"/>
                  </a:lnTo>
                  <a:lnTo>
                    <a:pt x="1474" y="6098"/>
                  </a:lnTo>
                  <a:lnTo>
                    <a:pt x="1479" y="6036"/>
                  </a:lnTo>
                  <a:lnTo>
                    <a:pt x="1485" y="5978"/>
                  </a:lnTo>
                  <a:lnTo>
                    <a:pt x="1491" y="5923"/>
                  </a:lnTo>
                  <a:lnTo>
                    <a:pt x="1494" y="5899"/>
                  </a:lnTo>
                  <a:lnTo>
                    <a:pt x="1498" y="5874"/>
                  </a:lnTo>
                  <a:lnTo>
                    <a:pt x="1501" y="5850"/>
                  </a:lnTo>
                  <a:lnTo>
                    <a:pt x="1504" y="5828"/>
                  </a:lnTo>
                  <a:lnTo>
                    <a:pt x="1507" y="5806"/>
                  </a:lnTo>
                  <a:lnTo>
                    <a:pt x="1510" y="5785"/>
                  </a:lnTo>
                  <a:lnTo>
                    <a:pt x="1512" y="5767"/>
                  </a:lnTo>
                  <a:lnTo>
                    <a:pt x="1515" y="5748"/>
                  </a:lnTo>
                  <a:lnTo>
                    <a:pt x="1518" y="5732"/>
                  </a:lnTo>
                  <a:lnTo>
                    <a:pt x="1520" y="5716"/>
                  </a:lnTo>
                  <a:lnTo>
                    <a:pt x="1522" y="5702"/>
                  </a:lnTo>
                  <a:lnTo>
                    <a:pt x="1524" y="5690"/>
                  </a:lnTo>
                  <a:lnTo>
                    <a:pt x="1526" y="5678"/>
                  </a:lnTo>
                  <a:lnTo>
                    <a:pt x="1529" y="5668"/>
                  </a:lnTo>
                  <a:lnTo>
                    <a:pt x="1530" y="5660"/>
                  </a:lnTo>
                  <a:lnTo>
                    <a:pt x="1531" y="5653"/>
                  </a:lnTo>
                  <a:lnTo>
                    <a:pt x="1532" y="5647"/>
                  </a:lnTo>
                  <a:lnTo>
                    <a:pt x="1533" y="5643"/>
                  </a:lnTo>
                  <a:lnTo>
                    <a:pt x="1534" y="5641"/>
                  </a:lnTo>
                  <a:lnTo>
                    <a:pt x="1534" y="5640"/>
                  </a:lnTo>
                  <a:lnTo>
                    <a:pt x="1533" y="5640"/>
                  </a:lnTo>
                  <a:lnTo>
                    <a:pt x="1530" y="5642"/>
                  </a:lnTo>
                  <a:lnTo>
                    <a:pt x="1523" y="5645"/>
                  </a:lnTo>
                  <a:lnTo>
                    <a:pt x="1516" y="5649"/>
                  </a:lnTo>
                  <a:lnTo>
                    <a:pt x="1506" y="5655"/>
                  </a:lnTo>
                  <a:lnTo>
                    <a:pt x="1493" y="5660"/>
                  </a:lnTo>
                  <a:lnTo>
                    <a:pt x="1480" y="5665"/>
                  </a:lnTo>
                  <a:lnTo>
                    <a:pt x="1464" y="5671"/>
                  </a:lnTo>
                  <a:lnTo>
                    <a:pt x="1445" y="5677"/>
                  </a:lnTo>
                  <a:lnTo>
                    <a:pt x="1423" y="5682"/>
                  </a:lnTo>
                  <a:lnTo>
                    <a:pt x="1401" y="5688"/>
                  </a:lnTo>
                  <a:lnTo>
                    <a:pt x="1376" y="5693"/>
                  </a:lnTo>
                  <a:lnTo>
                    <a:pt x="1348" y="5697"/>
                  </a:lnTo>
                  <a:lnTo>
                    <a:pt x="1318" y="5700"/>
                  </a:lnTo>
                  <a:lnTo>
                    <a:pt x="1287" y="5702"/>
                  </a:lnTo>
                  <a:lnTo>
                    <a:pt x="1253" y="5702"/>
                  </a:lnTo>
                  <a:lnTo>
                    <a:pt x="1216" y="5701"/>
                  </a:lnTo>
                  <a:lnTo>
                    <a:pt x="1177" y="5697"/>
                  </a:lnTo>
                  <a:lnTo>
                    <a:pt x="1134" y="5691"/>
                  </a:lnTo>
                  <a:lnTo>
                    <a:pt x="1089" y="5682"/>
                  </a:lnTo>
                  <a:lnTo>
                    <a:pt x="1041" y="5673"/>
                  </a:lnTo>
                  <a:lnTo>
                    <a:pt x="990" y="5663"/>
                  </a:lnTo>
                  <a:lnTo>
                    <a:pt x="936" y="5651"/>
                  </a:lnTo>
                  <a:lnTo>
                    <a:pt x="879" y="5640"/>
                  </a:lnTo>
                  <a:lnTo>
                    <a:pt x="848" y="5624"/>
                  </a:lnTo>
                  <a:lnTo>
                    <a:pt x="818" y="5606"/>
                  </a:lnTo>
                  <a:lnTo>
                    <a:pt x="791" y="5587"/>
                  </a:lnTo>
                  <a:lnTo>
                    <a:pt x="766" y="5564"/>
                  </a:lnTo>
                  <a:lnTo>
                    <a:pt x="742" y="5541"/>
                  </a:lnTo>
                  <a:lnTo>
                    <a:pt x="720" y="5516"/>
                  </a:lnTo>
                  <a:lnTo>
                    <a:pt x="700" y="5490"/>
                  </a:lnTo>
                  <a:lnTo>
                    <a:pt x="681" y="5462"/>
                  </a:lnTo>
                  <a:lnTo>
                    <a:pt x="663" y="5434"/>
                  </a:lnTo>
                  <a:lnTo>
                    <a:pt x="647" y="5404"/>
                  </a:lnTo>
                  <a:lnTo>
                    <a:pt x="632" y="5374"/>
                  </a:lnTo>
                  <a:lnTo>
                    <a:pt x="619" y="5345"/>
                  </a:lnTo>
                  <a:lnTo>
                    <a:pt x="608" y="5314"/>
                  </a:lnTo>
                  <a:lnTo>
                    <a:pt x="596" y="5284"/>
                  </a:lnTo>
                  <a:lnTo>
                    <a:pt x="587" y="5253"/>
                  </a:lnTo>
                  <a:lnTo>
                    <a:pt x="579" y="5223"/>
                  </a:lnTo>
                  <a:lnTo>
                    <a:pt x="564" y="5164"/>
                  </a:lnTo>
                  <a:lnTo>
                    <a:pt x="559" y="5136"/>
                  </a:lnTo>
                  <a:lnTo>
                    <a:pt x="554" y="5109"/>
                  </a:lnTo>
                  <a:lnTo>
                    <a:pt x="550" y="5083"/>
                  </a:lnTo>
                  <a:lnTo>
                    <a:pt x="546" y="5058"/>
                  </a:lnTo>
                  <a:lnTo>
                    <a:pt x="544" y="5034"/>
                  </a:lnTo>
                  <a:lnTo>
                    <a:pt x="541" y="5013"/>
                  </a:lnTo>
                  <a:lnTo>
                    <a:pt x="540" y="4993"/>
                  </a:lnTo>
                  <a:lnTo>
                    <a:pt x="538" y="4976"/>
                  </a:lnTo>
                  <a:lnTo>
                    <a:pt x="538" y="4960"/>
                  </a:lnTo>
                  <a:lnTo>
                    <a:pt x="536" y="4947"/>
                  </a:lnTo>
                  <a:lnTo>
                    <a:pt x="536" y="4937"/>
                  </a:lnTo>
                  <a:lnTo>
                    <a:pt x="535" y="4929"/>
                  </a:lnTo>
                  <a:lnTo>
                    <a:pt x="535" y="4924"/>
                  </a:lnTo>
                  <a:lnTo>
                    <a:pt x="535" y="4923"/>
                  </a:lnTo>
                  <a:lnTo>
                    <a:pt x="535" y="4922"/>
                  </a:lnTo>
                  <a:lnTo>
                    <a:pt x="533" y="4921"/>
                  </a:lnTo>
                  <a:lnTo>
                    <a:pt x="530" y="4920"/>
                  </a:lnTo>
                  <a:lnTo>
                    <a:pt x="526" y="4917"/>
                  </a:lnTo>
                  <a:lnTo>
                    <a:pt x="516" y="4909"/>
                  </a:lnTo>
                  <a:lnTo>
                    <a:pt x="503" y="4899"/>
                  </a:lnTo>
                  <a:lnTo>
                    <a:pt x="488" y="4884"/>
                  </a:lnTo>
                  <a:lnTo>
                    <a:pt x="471" y="4866"/>
                  </a:lnTo>
                  <a:lnTo>
                    <a:pt x="455" y="4844"/>
                  </a:lnTo>
                  <a:lnTo>
                    <a:pt x="438" y="4818"/>
                  </a:lnTo>
                  <a:lnTo>
                    <a:pt x="430" y="4804"/>
                  </a:lnTo>
                  <a:lnTo>
                    <a:pt x="423" y="4788"/>
                  </a:lnTo>
                  <a:lnTo>
                    <a:pt x="416" y="4772"/>
                  </a:lnTo>
                  <a:lnTo>
                    <a:pt x="410" y="4754"/>
                  </a:lnTo>
                  <a:lnTo>
                    <a:pt x="404" y="4736"/>
                  </a:lnTo>
                  <a:lnTo>
                    <a:pt x="399" y="4716"/>
                  </a:lnTo>
                  <a:lnTo>
                    <a:pt x="395" y="4696"/>
                  </a:lnTo>
                  <a:lnTo>
                    <a:pt x="391" y="4673"/>
                  </a:lnTo>
                  <a:lnTo>
                    <a:pt x="389" y="4650"/>
                  </a:lnTo>
                  <a:lnTo>
                    <a:pt x="388" y="4627"/>
                  </a:lnTo>
                  <a:lnTo>
                    <a:pt x="388" y="4601"/>
                  </a:lnTo>
                  <a:lnTo>
                    <a:pt x="390" y="4574"/>
                  </a:lnTo>
                  <a:lnTo>
                    <a:pt x="393" y="4546"/>
                  </a:lnTo>
                  <a:lnTo>
                    <a:pt x="397" y="4517"/>
                  </a:lnTo>
                  <a:lnTo>
                    <a:pt x="403" y="4488"/>
                  </a:lnTo>
                  <a:lnTo>
                    <a:pt x="412" y="4456"/>
                  </a:lnTo>
                  <a:lnTo>
                    <a:pt x="421" y="4424"/>
                  </a:lnTo>
                  <a:lnTo>
                    <a:pt x="433" y="4392"/>
                  </a:lnTo>
                  <a:lnTo>
                    <a:pt x="449" y="4361"/>
                  </a:lnTo>
                  <a:lnTo>
                    <a:pt x="465" y="4329"/>
                  </a:lnTo>
                  <a:lnTo>
                    <a:pt x="484" y="4298"/>
                  </a:lnTo>
                  <a:lnTo>
                    <a:pt x="503" y="4268"/>
                  </a:lnTo>
                  <a:lnTo>
                    <a:pt x="525" y="4238"/>
                  </a:lnTo>
                  <a:lnTo>
                    <a:pt x="548" y="4209"/>
                  </a:lnTo>
                  <a:lnTo>
                    <a:pt x="573" y="4181"/>
                  </a:lnTo>
                  <a:lnTo>
                    <a:pt x="597" y="4152"/>
                  </a:lnTo>
                  <a:lnTo>
                    <a:pt x="650" y="4098"/>
                  </a:lnTo>
                  <a:lnTo>
                    <a:pt x="704" y="4048"/>
                  </a:lnTo>
                  <a:lnTo>
                    <a:pt x="758" y="4000"/>
                  </a:lnTo>
                  <a:lnTo>
                    <a:pt x="785" y="3978"/>
                  </a:lnTo>
                  <a:lnTo>
                    <a:pt x="811" y="3957"/>
                  </a:lnTo>
                  <a:lnTo>
                    <a:pt x="837" y="3936"/>
                  </a:lnTo>
                  <a:lnTo>
                    <a:pt x="863" y="3918"/>
                  </a:lnTo>
                  <a:lnTo>
                    <a:pt x="886" y="3900"/>
                  </a:lnTo>
                  <a:lnTo>
                    <a:pt x="909" y="3884"/>
                  </a:lnTo>
                  <a:lnTo>
                    <a:pt x="931" y="3870"/>
                  </a:lnTo>
                  <a:lnTo>
                    <a:pt x="950" y="3855"/>
                  </a:lnTo>
                  <a:lnTo>
                    <a:pt x="969" y="3843"/>
                  </a:lnTo>
                  <a:lnTo>
                    <a:pt x="986" y="3832"/>
                  </a:lnTo>
                  <a:lnTo>
                    <a:pt x="1000" y="3823"/>
                  </a:lnTo>
                  <a:lnTo>
                    <a:pt x="1012" y="3815"/>
                  </a:lnTo>
                  <a:lnTo>
                    <a:pt x="1022" y="3810"/>
                  </a:lnTo>
                  <a:lnTo>
                    <a:pt x="1029" y="3805"/>
                  </a:lnTo>
                  <a:lnTo>
                    <a:pt x="1033" y="3803"/>
                  </a:lnTo>
                  <a:lnTo>
                    <a:pt x="1035" y="3802"/>
                  </a:lnTo>
                  <a:lnTo>
                    <a:pt x="1034" y="3803"/>
                  </a:lnTo>
                  <a:lnTo>
                    <a:pt x="1033" y="3805"/>
                  </a:lnTo>
                  <a:lnTo>
                    <a:pt x="1032" y="3809"/>
                  </a:lnTo>
                  <a:lnTo>
                    <a:pt x="1030" y="3814"/>
                  </a:lnTo>
                  <a:lnTo>
                    <a:pt x="1027" y="3821"/>
                  </a:lnTo>
                  <a:lnTo>
                    <a:pt x="1024" y="3830"/>
                  </a:lnTo>
                  <a:lnTo>
                    <a:pt x="1020" y="3841"/>
                  </a:lnTo>
                  <a:lnTo>
                    <a:pt x="1015" y="3852"/>
                  </a:lnTo>
                  <a:lnTo>
                    <a:pt x="1011" y="3865"/>
                  </a:lnTo>
                  <a:lnTo>
                    <a:pt x="1007" y="3881"/>
                  </a:lnTo>
                  <a:lnTo>
                    <a:pt x="1002" y="3897"/>
                  </a:lnTo>
                  <a:lnTo>
                    <a:pt x="997" y="3915"/>
                  </a:lnTo>
                  <a:lnTo>
                    <a:pt x="992" y="3933"/>
                  </a:lnTo>
                  <a:lnTo>
                    <a:pt x="987" y="3954"/>
                  </a:lnTo>
                  <a:lnTo>
                    <a:pt x="981" y="3977"/>
                  </a:lnTo>
                  <a:lnTo>
                    <a:pt x="976" y="4000"/>
                  </a:lnTo>
                  <a:lnTo>
                    <a:pt x="971" y="4025"/>
                  </a:lnTo>
                  <a:lnTo>
                    <a:pt x="966" y="4051"/>
                  </a:lnTo>
                  <a:lnTo>
                    <a:pt x="962" y="4079"/>
                  </a:lnTo>
                  <a:lnTo>
                    <a:pt x="957" y="4107"/>
                  </a:lnTo>
                  <a:lnTo>
                    <a:pt x="953" y="4137"/>
                  </a:lnTo>
                  <a:lnTo>
                    <a:pt x="949" y="4168"/>
                  </a:lnTo>
                  <a:lnTo>
                    <a:pt x="945" y="4201"/>
                  </a:lnTo>
                  <a:lnTo>
                    <a:pt x="942" y="4235"/>
                  </a:lnTo>
                  <a:lnTo>
                    <a:pt x="940" y="4270"/>
                  </a:lnTo>
                  <a:lnTo>
                    <a:pt x="938" y="4306"/>
                  </a:lnTo>
                  <a:lnTo>
                    <a:pt x="937" y="4344"/>
                  </a:lnTo>
                  <a:lnTo>
                    <a:pt x="936" y="4382"/>
                  </a:lnTo>
                  <a:lnTo>
                    <a:pt x="936" y="4423"/>
                  </a:lnTo>
                  <a:lnTo>
                    <a:pt x="937" y="4464"/>
                  </a:lnTo>
                  <a:lnTo>
                    <a:pt x="938" y="4506"/>
                  </a:lnTo>
                  <a:lnTo>
                    <a:pt x="941" y="4549"/>
                  </a:lnTo>
                  <a:lnTo>
                    <a:pt x="943" y="4575"/>
                  </a:lnTo>
                  <a:lnTo>
                    <a:pt x="943" y="4599"/>
                  </a:lnTo>
                  <a:lnTo>
                    <a:pt x="943" y="4621"/>
                  </a:lnTo>
                  <a:lnTo>
                    <a:pt x="940" y="4643"/>
                  </a:lnTo>
                  <a:lnTo>
                    <a:pt x="937" y="4664"/>
                  </a:lnTo>
                  <a:lnTo>
                    <a:pt x="933" y="4682"/>
                  </a:lnTo>
                  <a:lnTo>
                    <a:pt x="927" y="4700"/>
                  </a:lnTo>
                  <a:lnTo>
                    <a:pt x="921" y="4716"/>
                  </a:lnTo>
                  <a:lnTo>
                    <a:pt x="912" y="4732"/>
                  </a:lnTo>
                  <a:lnTo>
                    <a:pt x="904" y="4746"/>
                  </a:lnTo>
                  <a:lnTo>
                    <a:pt x="896" y="4758"/>
                  </a:lnTo>
                  <a:lnTo>
                    <a:pt x="885" y="4771"/>
                  </a:lnTo>
                  <a:lnTo>
                    <a:pt x="866" y="4792"/>
                  </a:lnTo>
                  <a:lnTo>
                    <a:pt x="844" y="4810"/>
                  </a:lnTo>
                  <a:lnTo>
                    <a:pt x="821" y="4824"/>
                  </a:lnTo>
                  <a:lnTo>
                    <a:pt x="801" y="4836"/>
                  </a:lnTo>
                  <a:lnTo>
                    <a:pt x="780" y="4845"/>
                  </a:lnTo>
                  <a:lnTo>
                    <a:pt x="762" y="4851"/>
                  </a:lnTo>
                  <a:lnTo>
                    <a:pt x="746" y="4856"/>
                  </a:lnTo>
                  <a:lnTo>
                    <a:pt x="740" y="4857"/>
                  </a:lnTo>
                  <a:lnTo>
                    <a:pt x="734" y="4858"/>
                  </a:lnTo>
                  <a:lnTo>
                    <a:pt x="730" y="4859"/>
                  </a:lnTo>
                  <a:lnTo>
                    <a:pt x="725" y="4860"/>
                  </a:lnTo>
                  <a:lnTo>
                    <a:pt x="723" y="4860"/>
                  </a:lnTo>
                  <a:lnTo>
                    <a:pt x="723" y="4860"/>
                  </a:lnTo>
                  <a:lnTo>
                    <a:pt x="723" y="4861"/>
                  </a:lnTo>
                  <a:lnTo>
                    <a:pt x="724" y="4865"/>
                  </a:lnTo>
                  <a:lnTo>
                    <a:pt x="726" y="4869"/>
                  </a:lnTo>
                  <a:lnTo>
                    <a:pt x="728" y="4874"/>
                  </a:lnTo>
                  <a:lnTo>
                    <a:pt x="733" y="4881"/>
                  </a:lnTo>
                  <a:lnTo>
                    <a:pt x="737" y="4889"/>
                  </a:lnTo>
                  <a:lnTo>
                    <a:pt x="741" y="4899"/>
                  </a:lnTo>
                  <a:lnTo>
                    <a:pt x="747" y="4910"/>
                  </a:lnTo>
                  <a:lnTo>
                    <a:pt x="760" y="4933"/>
                  </a:lnTo>
                  <a:lnTo>
                    <a:pt x="777" y="4959"/>
                  </a:lnTo>
                  <a:lnTo>
                    <a:pt x="798" y="4987"/>
                  </a:lnTo>
                  <a:lnTo>
                    <a:pt x="820" y="5017"/>
                  </a:lnTo>
                  <a:lnTo>
                    <a:pt x="847" y="5046"/>
                  </a:lnTo>
                  <a:lnTo>
                    <a:pt x="877" y="5074"/>
                  </a:lnTo>
                  <a:lnTo>
                    <a:pt x="910" y="5100"/>
                  </a:lnTo>
                  <a:lnTo>
                    <a:pt x="946" y="5124"/>
                  </a:lnTo>
                  <a:lnTo>
                    <a:pt x="966" y="5134"/>
                  </a:lnTo>
                  <a:lnTo>
                    <a:pt x="987" y="5144"/>
                  </a:lnTo>
                  <a:lnTo>
                    <a:pt x="1008" y="5152"/>
                  </a:lnTo>
                  <a:lnTo>
                    <a:pt x="1030" y="5159"/>
                  </a:lnTo>
                  <a:lnTo>
                    <a:pt x="1054" y="5164"/>
                  </a:lnTo>
                  <a:lnTo>
                    <a:pt x="1077" y="5168"/>
                  </a:lnTo>
                  <a:lnTo>
                    <a:pt x="1102" y="5171"/>
                  </a:lnTo>
                  <a:lnTo>
                    <a:pt x="1128" y="5173"/>
                  </a:lnTo>
                  <a:lnTo>
                    <a:pt x="1190" y="5173"/>
                  </a:lnTo>
                  <a:lnTo>
                    <a:pt x="1219" y="5168"/>
                  </a:lnTo>
                  <a:lnTo>
                    <a:pt x="1247" y="5163"/>
                  </a:lnTo>
                  <a:lnTo>
                    <a:pt x="1275" y="5155"/>
                  </a:lnTo>
                  <a:lnTo>
                    <a:pt x="1301" y="5146"/>
                  </a:lnTo>
                  <a:lnTo>
                    <a:pt x="1328" y="5133"/>
                  </a:lnTo>
                  <a:lnTo>
                    <a:pt x="1355" y="5120"/>
                  </a:lnTo>
                  <a:lnTo>
                    <a:pt x="1382" y="5104"/>
                  </a:lnTo>
                  <a:lnTo>
                    <a:pt x="1409" y="5085"/>
                  </a:lnTo>
                  <a:lnTo>
                    <a:pt x="1436" y="5064"/>
                  </a:lnTo>
                  <a:lnTo>
                    <a:pt x="1464" y="5041"/>
                  </a:lnTo>
                  <a:lnTo>
                    <a:pt x="1492" y="5015"/>
                  </a:lnTo>
                  <a:lnTo>
                    <a:pt x="1521" y="4986"/>
                  </a:lnTo>
                  <a:lnTo>
                    <a:pt x="1551" y="4955"/>
                  </a:lnTo>
                  <a:lnTo>
                    <a:pt x="1583" y="4921"/>
                  </a:lnTo>
                  <a:lnTo>
                    <a:pt x="1616" y="4885"/>
                  </a:lnTo>
                  <a:lnTo>
                    <a:pt x="1650" y="4845"/>
                  </a:lnTo>
                  <a:lnTo>
                    <a:pt x="1686" y="4803"/>
                  </a:lnTo>
                  <a:lnTo>
                    <a:pt x="1724" y="4757"/>
                  </a:lnTo>
                  <a:lnTo>
                    <a:pt x="1763" y="4709"/>
                  </a:lnTo>
                  <a:lnTo>
                    <a:pt x="1805" y="4657"/>
                  </a:lnTo>
                  <a:lnTo>
                    <a:pt x="1850" y="4603"/>
                  </a:lnTo>
                  <a:lnTo>
                    <a:pt x="1896" y="4544"/>
                  </a:lnTo>
                  <a:lnTo>
                    <a:pt x="1945" y="4483"/>
                  </a:lnTo>
                  <a:lnTo>
                    <a:pt x="1997" y="4419"/>
                  </a:lnTo>
                  <a:lnTo>
                    <a:pt x="2052" y="4351"/>
                  </a:lnTo>
                  <a:lnTo>
                    <a:pt x="2110" y="4278"/>
                  </a:lnTo>
                  <a:lnTo>
                    <a:pt x="2171" y="4203"/>
                  </a:lnTo>
                  <a:lnTo>
                    <a:pt x="2236" y="4124"/>
                  </a:lnTo>
                  <a:lnTo>
                    <a:pt x="2304" y="4042"/>
                  </a:lnTo>
                  <a:lnTo>
                    <a:pt x="2375" y="3955"/>
                  </a:lnTo>
                  <a:lnTo>
                    <a:pt x="2451" y="3864"/>
                  </a:lnTo>
                  <a:lnTo>
                    <a:pt x="2491" y="3818"/>
                  </a:lnTo>
                  <a:lnTo>
                    <a:pt x="2531" y="3770"/>
                  </a:lnTo>
                  <a:lnTo>
                    <a:pt x="2565" y="3730"/>
                  </a:lnTo>
                  <a:lnTo>
                    <a:pt x="2601" y="3692"/>
                  </a:lnTo>
                  <a:lnTo>
                    <a:pt x="2638" y="3655"/>
                  </a:lnTo>
                  <a:lnTo>
                    <a:pt x="2676" y="3619"/>
                  </a:lnTo>
                  <a:lnTo>
                    <a:pt x="2717" y="3583"/>
                  </a:lnTo>
                  <a:lnTo>
                    <a:pt x="2757" y="3548"/>
                  </a:lnTo>
                  <a:lnTo>
                    <a:pt x="2799" y="3514"/>
                  </a:lnTo>
                  <a:lnTo>
                    <a:pt x="2843" y="3481"/>
                  </a:lnTo>
                  <a:lnTo>
                    <a:pt x="2931" y="3417"/>
                  </a:lnTo>
                  <a:lnTo>
                    <a:pt x="3024" y="3357"/>
                  </a:lnTo>
                  <a:lnTo>
                    <a:pt x="3119" y="3299"/>
                  </a:lnTo>
                  <a:lnTo>
                    <a:pt x="3217" y="3244"/>
                  </a:lnTo>
                  <a:lnTo>
                    <a:pt x="3318" y="3193"/>
                  </a:lnTo>
                  <a:lnTo>
                    <a:pt x="3420" y="3144"/>
                  </a:lnTo>
                  <a:lnTo>
                    <a:pt x="3522" y="3098"/>
                  </a:lnTo>
                  <a:lnTo>
                    <a:pt x="3625" y="3055"/>
                  </a:lnTo>
                  <a:lnTo>
                    <a:pt x="3727" y="3015"/>
                  </a:lnTo>
                  <a:lnTo>
                    <a:pt x="3830" y="2976"/>
                  </a:lnTo>
                  <a:lnTo>
                    <a:pt x="3931" y="2941"/>
                  </a:lnTo>
                  <a:lnTo>
                    <a:pt x="4031" y="2908"/>
                  </a:lnTo>
                  <a:lnTo>
                    <a:pt x="4128" y="2879"/>
                  </a:lnTo>
                  <a:lnTo>
                    <a:pt x="4223" y="2851"/>
                  </a:lnTo>
                  <a:lnTo>
                    <a:pt x="4315" y="2825"/>
                  </a:lnTo>
                  <a:lnTo>
                    <a:pt x="4359" y="2814"/>
                  </a:lnTo>
                  <a:lnTo>
                    <a:pt x="4403" y="2802"/>
                  </a:lnTo>
                  <a:lnTo>
                    <a:pt x="4445" y="2792"/>
                  </a:lnTo>
                  <a:lnTo>
                    <a:pt x="4487" y="2782"/>
                  </a:lnTo>
                  <a:lnTo>
                    <a:pt x="4527" y="2771"/>
                  </a:lnTo>
                  <a:lnTo>
                    <a:pt x="4567" y="2762"/>
                  </a:lnTo>
                  <a:lnTo>
                    <a:pt x="4604" y="2754"/>
                  </a:lnTo>
                  <a:lnTo>
                    <a:pt x="4640" y="2746"/>
                  </a:lnTo>
                  <a:lnTo>
                    <a:pt x="4675" y="2739"/>
                  </a:lnTo>
                  <a:lnTo>
                    <a:pt x="4709" y="2731"/>
                  </a:lnTo>
                  <a:lnTo>
                    <a:pt x="4741" y="2724"/>
                  </a:lnTo>
                  <a:lnTo>
                    <a:pt x="4771" y="2719"/>
                  </a:lnTo>
                  <a:lnTo>
                    <a:pt x="4800" y="2713"/>
                  </a:lnTo>
                  <a:lnTo>
                    <a:pt x="4827" y="2708"/>
                  </a:lnTo>
                  <a:lnTo>
                    <a:pt x="4853" y="2702"/>
                  </a:lnTo>
                  <a:lnTo>
                    <a:pt x="4875" y="2698"/>
                  </a:lnTo>
                  <a:lnTo>
                    <a:pt x="4897" y="2695"/>
                  </a:lnTo>
                  <a:lnTo>
                    <a:pt x="4917" y="2691"/>
                  </a:lnTo>
                  <a:lnTo>
                    <a:pt x="4934" y="2688"/>
                  </a:lnTo>
                  <a:lnTo>
                    <a:pt x="4949" y="2686"/>
                  </a:lnTo>
                  <a:lnTo>
                    <a:pt x="4962" y="2684"/>
                  </a:lnTo>
                  <a:lnTo>
                    <a:pt x="4973" y="2682"/>
                  </a:lnTo>
                  <a:lnTo>
                    <a:pt x="4982" y="2681"/>
                  </a:lnTo>
                  <a:lnTo>
                    <a:pt x="4988" y="2680"/>
                  </a:lnTo>
                  <a:lnTo>
                    <a:pt x="4992" y="2679"/>
                  </a:lnTo>
                  <a:lnTo>
                    <a:pt x="4993" y="2679"/>
                  </a:lnTo>
                  <a:lnTo>
                    <a:pt x="4991" y="2681"/>
                  </a:lnTo>
                  <a:lnTo>
                    <a:pt x="4986" y="2686"/>
                  </a:lnTo>
                  <a:lnTo>
                    <a:pt x="4978" y="2695"/>
                  </a:lnTo>
                  <a:lnTo>
                    <a:pt x="4967" y="2708"/>
                  </a:lnTo>
                  <a:lnTo>
                    <a:pt x="4953" y="2723"/>
                  </a:lnTo>
                  <a:lnTo>
                    <a:pt x="4936" y="2742"/>
                  </a:lnTo>
                  <a:lnTo>
                    <a:pt x="4918" y="2762"/>
                  </a:lnTo>
                  <a:lnTo>
                    <a:pt x="4897" y="2785"/>
                  </a:lnTo>
                  <a:lnTo>
                    <a:pt x="4873" y="2811"/>
                  </a:lnTo>
                  <a:lnTo>
                    <a:pt x="4848" y="2838"/>
                  </a:lnTo>
                  <a:lnTo>
                    <a:pt x="4822" y="2868"/>
                  </a:lnTo>
                  <a:lnTo>
                    <a:pt x="4794" y="2899"/>
                  </a:lnTo>
                  <a:lnTo>
                    <a:pt x="4765" y="2932"/>
                  </a:lnTo>
                  <a:lnTo>
                    <a:pt x="4734" y="2966"/>
                  </a:lnTo>
                  <a:lnTo>
                    <a:pt x="4702" y="3001"/>
                  </a:lnTo>
                  <a:lnTo>
                    <a:pt x="4670" y="3037"/>
                  </a:lnTo>
                  <a:lnTo>
                    <a:pt x="4603" y="3111"/>
                  </a:lnTo>
                  <a:lnTo>
                    <a:pt x="4535" y="3188"/>
                  </a:lnTo>
                  <a:lnTo>
                    <a:pt x="4468" y="3263"/>
                  </a:lnTo>
                  <a:lnTo>
                    <a:pt x="4401" y="3337"/>
                  </a:lnTo>
                  <a:lnTo>
                    <a:pt x="4369" y="3372"/>
                  </a:lnTo>
                  <a:lnTo>
                    <a:pt x="4339" y="3407"/>
                  </a:lnTo>
                  <a:lnTo>
                    <a:pt x="4309" y="3440"/>
                  </a:lnTo>
                  <a:lnTo>
                    <a:pt x="4280" y="3473"/>
                  </a:lnTo>
                  <a:lnTo>
                    <a:pt x="4253" y="3503"/>
                  </a:lnTo>
                  <a:lnTo>
                    <a:pt x="4227" y="3532"/>
                  </a:lnTo>
                  <a:lnTo>
                    <a:pt x="4204" y="3558"/>
                  </a:lnTo>
                  <a:lnTo>
                    <a:pt x="4183" y="3583"/>
                  </a:lnTo>
                  <a:lnTo>
                    <a:pt x="4164" y="3607"/>
                  </a:lnTo>
                  <a:lnTo>
                    <a:pt x="4143" y="3634"/>
                  </a:lnTo>
                  <a:lnTo>
                    <a:pt x="4121" y="3661"/>
                  </a:lnTo>
                  <a:lnTo>
                    <a:pt x="4097" y="3691"/>
                  </a:lnTo>
                  <a:lnTo>
                    <a:pt x="4071" y="3723"/>
                  </a:lnTo>
                  <a:lnTo>
                    <a:pt x="4044" y="3756"/>
                  </a:lnTo>
                  <a:lnTo>
                    <a:pt x="4016" y="3791"/>
                  </a:lnTo>
                  <a:lnTo>
                    <a:pt x="3988" y="3828"/>
                  </a:lnTo>
                  <a:lnTo>
                    <a:pt x="3958" y="3865"/>
                  </a:lnTo>
                  <a:lnTo>
                    <a:pt x="3927" y="3905"/>
                  </a:lnTo>
                  <a:lnTo>
                    <a:pt x="3897" y="3945"/>
                  </a:lnTo>
                  <a:lnTo>
                    <a:pt x="3866" y="3987"/>
                  </a:lnTo>
                  <a:lnTo>
                    <a:pt x="3834" y="4029"/>
                  </a:lnTo>
                  <a:lnTo>
                    <a:pt x="3803" y="4073"/>
                  </a:lnTo>
                  <a:lnTo>
                    <a:pt x="3742" y="4163"/>
                  </a:lnTo>
                  <a:lnTo>
                    <a:pt x="3684" y="4257"/>
                  </a:lnTo>
                  <a:lnTo>
                    <a:pt x="3656" y="4305"/>
                  </a:lnTo>
                  <a:lnTo>
                    <a:pt x="3629" y="4354"/>
                  </a:lnTo>
                  <a:lnTo>
                    <a:pt x="3605" y="4402"/>
                  </a:lnTo>
                  <a:lnTo>
                    <a:pt x="3581" y="4451"/>
                  </a:lnTo>
                  <a:lnTo>
                    <a:pt x="3558" y="4502"/>
                  </a:lnTo>
                  <a:lnTo>
                    <a:pt x="3538" y="4551"/>
                  </a:lnTo>
                  <a:lnTo>
                    <a:pt x="3520" y="4602"/>
                  </a:lnTo>
                  <a:lnTo>
                    <a:pt x="3504" y="4652"/>
                  </a:lnTo>
                  <a:lnTo>
                    <a:pt x="3491" y="4703"/>
                  </a:lnTo>
                  <a:lnTo>
                    <a:pt x="3480" y="4753"/>
                  </a:lnTo>
                  <a:lnTo>
                    <a:pt x="3471" y="4804"/>
                  </a:lnTo>
                  <a:lnTo>
                    <a:pt x="3466" y="4854"/>
                  </a:lnTo>
                  <a:lnTo>
                    <a:pt x="3464" y="4905"/>
                  </a:lnTo>
                  <a:lnTo>
                    <a:pt x="3465" y="4954"/>
                  </a:lnTo>
                  <a:lnTo>
                    <a:pt x="3469" y="4984"/>
                  </a:lnTo>
                  <a:lnTo>
                    <a:pt x="3474" y="5014"/>
                  </a:lnTo>
                  <a:lnTo>
                    <a:pt x="3482" y="5045"/>
                  </a:lnTo>
                  <a:lnTo>
                    <a:pt x="3491" y="5076"/>
                  </a:lnTo>
                  <a:lnTo>
                    <a:pt x="3501" y="5107"/>
                  </a:lnTo>
                  <a:lnTo>
                    <a:pt x="3513" y="5139"/>
                  </a:lnTo>
                  <a:lnTo>
                    <a:pt x="3526" y="5170"/>
                  </a:lnTo>
                  <a:lnTo>
                    <a:pt x="3541" y="5202"/>
                  </a:lnTo>
                  <a:lnTo>
                    <a:pt x="3557" y="5234"/>
                  </a:lnTo>
                  <a:lnTo>
                    <a:pt x="3574" y="5267"/>
                  </a:lnTo>
                  <a:lnTo>
                    <a:pt x="3591" y="5300"/>
                  </a:lnTo>
                  <a:lnTo>
                    <a:pt x="3611" y="5333"/>
                  </a:lnTo>
                  <a:lnTo>
                    <a:pt x="3651" y="5399"/>
                  </a:lnTo>
                  <a:lnTo>
                    <a:pt x="3695" y="5465"/>
                  </a:lnTo>
                  <a:lnTo>
                    <a:pt x="3742" y="5530"/>
                  </a:lnTo>
                  <a:lnTo>
                    <a:pt x="3790" y="5595"/>
                  </a:lnTo>
                  <a:lnTo>
                    <a:pt x="3840" y="5659"/>
                  </a:lnTo>
                  <a:lnTo>
                    <a:pt x="3890" y="5722"/>
                  </a:lnTo>
                  <a:lnTo>
                    <a:pt x="3941" y="5782"/>
                  </a:lnTo>
                  <a:lnTo>
                    <a:pt x="3992" y="5841"/>
                  </a:lnTo>
                  <a:lnTo>
                    <a:pt x="4041" y="5898"/>
                  </a:lnTo>
                  <a:lnTo>
                    <a:pt x="4089" y="5951"/>
                  </a:lnTo>
                  <a:lnTo>
                    <a:pt x="4117" y="5986"/>
                  </a:lnTo>
                  <a:lnTo>
                    <a:pt x="4141" y="6020"/>
                  </a:lnTo>
                  <a:lnTo>
                    <a:pt x="4164" y="6052"/>
                  </a:lnTo>
                  <a:lnTo>
                    <a:pt x="4184" y="6084"/>
                  </a:lnTo>
                  <a:lnTo>
                    <a:pt x="4201" y="6114"/>
                  </a:lnTo>
                  <a:lnTo>
                    <a:pt x="4217" y="6142"/>
                  </a:lnTo>
                  <a:lnTo>
                    <a:pt x="4230" y="6169"/>
                  </a:lnTo>
                  <a:lnTo>
                    <a:pt x="4240" y="6193"/>
                  </a:lnTo>
                  <a:lnTo>
                    <a:pt x="4250" y="6215"/>
                  </a:lnTo>
                  <a:lnTo>
                    <a:pt x="4258" y="6236"/>
                  </a:lnTo>
                  <a:lnTo>
                    <a:pt x="4264" y="6253"/>
                  </a:lnTo>
                  <a:lnTo>
                    <a:pt x="4268" y="6267"/>
                  </a:lnTo>
                  <a:lnTo>
                    <a:pt x="4272" y="6279"/>
                  </a:lnTo>
                  <a:lnTo>
                    <a:pt x="4275" y="6287"/>
                  </a:lnTo>
                  <a:lnTo>
                    <a:pt x="4276" y="6293"/>
                  </a:lnTo>
                  <a:lnTo>
                    <a:pt x="4276" y="6294"/>
                  </a:lnTo>
                  <a:lnTo>
                    <a:pt x="3902" y="6856"/>
                  </a:lnTo>
                  <a:lnTo>
                    <a:pt x="3902" y="6856"/>
                  </a:lnTo>
                  <a:lnTo>
                    <a:pt x="3904" y="6858"/>
                  </a:lnTo>
                  <a:lnTo>
                    <a:pt x="3906" y="6861"/>
                  </a:lnTo>
                  <a:lnTo>
                    <a:pt x="3909" y="6865"/>
                  </a:lnTo>
                  <a:lnTo>
                    <a:pt x="3914" y="6870"/>
                  </a:lnTo>
                  <a:lnTo>
                    <a:pt x="3919" y="6877"/>
                  </a:lnTo>
                  <a:lnTo>
                    <a:pt x="3926" y="6884"/>
                  </a:lnTo>
                  <a:lnTo>
                    <a:pt x="3932" y="6893"/>
                  </a:lnTo>
                  <a:lnTo>
                    <a:pt x="3948" y="6912"/>
                  </a:lnTo>
                  <a:lnTo>
                    <a:pt x="3968" y="6936"/>
                  </a:lnTo>
                  <a:lnTo>
                    <a:pt x="3992" y="6963"/>
                  </a:lnTo>
                  <a:lnTo>
                    <a:pt x="4017" y="6993"/>
                  </a:lnTo>
                  <a:lnTo>
                    <a:pt x="4045" y="7025"/>
                  </a:lnTo>
                  <a:lnTo>
                    <a:pt x="4077" y="7059"/>
                  </a:lnTo>
                  <a:lnTo>
                    <a:pt x="4110" y="7095"/>
                  </a:lnTo>
                  <a:lnTo>
                    <a:pt x="4147" y="7133"/>
                  </a:lnTo>
                  <a:lnTo>
                    <a:pt x="4185" y="7173"/>
                  </a:lnTo>
                  <a:lnTo>
                    <a:pt x="4225" y="7213"/>
                  </a:lnTo>
                  <a:lnTo>
                    <a:pt x="4267" y="7254"/>
                  </a:lnTo>
                  <a:lnTo>
                    <a:pt x="4311" y="7295"/>
                  </a:lnTo>
                  <a:lnTo>
                    <a:pt x="4356" y="7338"/>
                  </a:lnTo>
                  <a:lnTo>
                    <a:pt x="4403" y="7379"/>
                  </a:lnTo>
                  <a:lnTo>
                    <a:pt x="4451" y="7419"/>
                  </a:lnTo>
                  <a:lnTo>
                    <a:pt x="4500" y="7459"/>
                  </a:lnTo>
                  <a:lnTo>
                    <a:pt x="4550" y="7498"/>
                  </a:lnTo>
                  <a:lnTo>
                    <a:pt x="4601" y="7535"/>
                  </a:lnTo>
                  <a:lnTo>
                    <a:pt x="4652" y="7571"/>
                  </a:lnTo>
                  <a:lnTo>
                    <a:pt x="4704" y="7604"/>
                  </a:lnTo>
                  <a:lnTo>
                    <a:pt x="4756" y="7635"/>
                  </a:lnTo>
                  <a:lnTo>
                    <a:pt x="4808" y="7664"/>
                  </a:lnTo>
                  <a:lnTo>
                    <a:pt x="4861" y="7690"/>
                  </a:lnTo>
                  <a:lnTo>
                    <a:pt x="4912" y="7712"/>
                  </a:lnTo>
                  <a:lnTo>
                    <a:pt x="4965" y="7730"/>
                  </a:lnTo>
                  <a:lnTo>
                    <a:pt x="4991" y="7737"/>
                  </a:lnTo>
                  <a:lnTo>
                    <a:pt x="5017" y="7744"/>
                  </a:lnTo>
                  <a:lnTo>
                    <a:pt x="5042" y="7750"/>
                  </a:lnTo>
                  <a:lnTo>
                    <a:pt x="5067" y="7754"/>
                  </a:lnTo>
                  <a:lnTo>
                    <a:pt x="5092" y="7757"/>
                  </a:lnTo>
                  <a:lnTo>
                    <a:pt x="5117" y="7759"/>
                  </a:lnTo>
                  <a:lnTo>
                    <a:pt x="5163" y="7758"/>
                  </a:lnTo>
                  <a:lnTo>
                    <a:pt x="5210" y="7755"/>
                  </a:lnTo>
                  <a:lnTo>
                    <a:pt x="5256" y="7750"/>
                  </a:lnTo>
                  <a:lnTo>
                    <a:pt x="5302" y="7742"/>
                  </a:lnTo>
                  <a:lnTo>
                    <a:pt x="5347" y="7733"/>
                  </a:lnTo>
                  <a:lnTo>
                    <a:pt x="5393" y="7723"/>
                  </a:lnTo>
                  <a:lnTo>
                    <a:pt x="5437" y="7711"/>
                  </a:lnTo>
                  <a:lnTo>
                    <a:pt x="5482" y="7696"/>
                  </a:lnTo>
                  <a:lnTo>
                    <a:pt x="5527" y="7681"/>
                  </a:lnTo>
                  <a:lnTo>
                    <a:pt x="5571" y="7664"/>
                  </a:lnTo>
                  <a:lnTo>
                    <a:pt x="5616" y="7646"/>
                  </a:lnTo>
                  <a:lnTo>
                    <a:pt x="5660" y="7626"/>
                  </a:lnTo>
                  <a:lnTo>
                    <a:pt x="5704" y="7605"/>
                  </a:lnTo>
                  <a:lnTo>
                    <a:pt x="5749" y="7584"/>
                  </a:lnTo>
                  <a:lnTo>
                    <a:pt x="5838" y="7538"/>
                  </a:lnTo>
                  <a:lnTo>
                    <a:pt x="5927" y="7487"/>
                  </a:lnTo>
                  <a:lnTo>
                    <a:pt x="6017" y="7435"/>
                  </a:lnTo>
                  <a:lnTo>
                    <a:pt x="6108" y="7381"/>
                  </a:lnTo>
                  <a:lnTo>
                    <a:pt x="6200" y="7325"/>
                  </a:lnTo>
                  <a:lnTo>
                    <a:pt x="6293" y="7269"/>
                  </a:lnTo>
                  <a:lnTo>
                    <a:pt x="6388" y="7213"/>
                  </a:lnTo>
                  <a:lnTo>
                    <a:pt x="6484" y="7158"/>
                  </a:lnTo>
                  <a:lnTo>
                    <a:pt x="6582" y="7105"/>
                  </a:lnTo>
                  <a:lnTo>
                    <a:pt x="6618" y="7087"/>
                  </a:lnTo>
                  <a:lnTo>
                    <a:pt x="6653" y="7072"/>
                  </a:lnTo>
                  <a:lnTo>
                    <a:pt x="6690" y="7059"/>
                  </a:lnTo>
                  <a:lnTo>
                    <a:pt x="6727" y="7045"/>
                  </a:lnTo>
                  <a:lnTo>
                    <a:pt x="6764" y="7034"/>
                  </a:lnTo>
                  <a:lnTo>
                    <a:pt x="6803" y="7025"/>
                  </a:lnTo>
                  <a:lnTo>
                    <a:pt x="6840" y="7015"/>
                  </a:lnTo>
                  <a:lnTo>
                    <a:pt x="6878" y="7007"/>
                  </a:lnTo>
                  <a:lnTo>
                    <a:pt x="6916" y="7001"/>
                  </a:lnTo>
                  <a:lnTo>
                    <a:pt x="6954" y="6995"/>
                  </a:lnTo>
                  <a:lnTo>
                    <a:pt x="7029" y="6986"/>
                  </a:lnTo>
                  <a:lnTo>
                    <a:pt x="7103" y="6981"/>
                  </a:lnTo>
                  <a:lnTo>
                    <a:pt x="7174" y="6980"/>
                  </a:lnTo>
                  <a:lnTo>
                    <a:pt x="7237" y="6981"/>
                  </a:lnTo>
                  <a:lnTo>
                    <a:pt x="7298" y="6984"/>
                  </a:lnTo>
                  <a:lnTo>
                    <a:pt x="7356" y="6988"/>
                  </a:lnTo>
                  <a:lnTo>
                    <a:pt x="7411" y="6995"/>
                  </a:lnTo>
                  <a:lnTo>
                    <a:pt x="7463" y="7002"/>
                  </a:lnTo>
                  <a:lnTo>
                    <a:pt x="7512" y="7009"/>
                  </a:lnTo>
                  <a:lnTo>
                    <a:pt x="7557" y="7018"/>
                  </a:lnTo>
                  <a:lnTo>
                    <a:pt x="7599" y="7027"/>
                  </a:lnTo>
                  <a:lnTo>
                    <a:pt x="7618" y="7031"/>
                  </a:lnTo>
                  <a:lnTo>
                    <a:pt x="7636" y="7035"/>
                  </a:lnTo>
                  <a:lnTo>
                    <a:pt x="7653" y="7040"/>
                  </a:lnTo>
                  <a:lnTo>
                    <a:pt x="7669" y="7044"/>
                  </a:lnTo>
                  <a:lnTo>
                    <a:pt x="7684" y="7048"/>
                  </a:lnTo>
                  <a:lnTo>
                    <a:pt x="7698" y="7051"/>
                  </a:lnTo>
                  <a:lnTo>
                    <a:pt x="7710" y="7055"/>
                  </a:lnTo>
                  <a:lnTo>
                    <a:pt x="7721" y="7059"/>
                  </a:lnTo>
                  <a:lnTo>
                    <a:pt x="7732" y="7062"/>
                  </a:lnTo>
                  <a:lnTo>
                    <a:pt x="7741" y="7065"/>
                  </a:lnTo>
                  <a:lnTo>
                    <a:pt x="7748" y="7067"/>
                  </a:lnTo>
                  <a:lnTo>
                    <a:pt x="7754" y="7069"/>
                  </a:lnTo>
                  <a:lnTo>
                    <a:pt x="7760" y="7071"/>
                  </a:lnTo>
                  <a:lnTo>
                    <a:pt x="7763" y="7072"/>
                  </a:lnTo>
                  <a:lnTo>
                    <a:pt x="7766" y="7073"/>
                  </a:lnTo>
                  <a:lnTo>
                    <a:pt x="7766" y="7073"/>
                  </a:lnTo>
                  <a:lnTo>
                    <a:pt x="7766" y="7073"/>
                  </a:lnTo>
                  <a:lnTo>
                    <a:pt x="7767" y="7071"/>
                  </a:lnTo>
                  <a:lnTo>
                    <a:pt x="7768" y="7069"/>
                  </a:lnTo>
                  <a:lnTo>
                    <a:pt x="7769" y="7065"/>
                  </a:lnTo>
                  <a:lnTo>
                    <a:pt x="7772" y="7054"/>
                  </a:lnTo>
                  <a:lnTo>
                    <a:pt x="7775" y="7040"/>
                  </a:lnTo>
                  <a:lnTo>
                    <a:pt x="7780" y="7021"/>
                  </a:lnTo>
                  <a:lnTo>
                    <a:pt x="7786" y="7000"/>
                  </a:lnTo>
                  <a:lnTo>
                    <a:pt x="7794" y="6974"/>
                  </a:lnTo>
                  <a:lnTo>
                    <a:pt x="7801" y="6945"/>
                  </a:lnTo>
                  <a:lnTo>
                    <a:pt x="7809" y="6913"/>
                  </a:lnTo>
                  <a:lnTo>
                    <a:pt x="7817" y="6879"/>
                  </a:lnTo>
                  <a:lnTo>
                    <a:pt x="7827" y="6841"/>
                  </a:lnTo>
                  <a:lnTo>
                    <a:pt x="7837" y="6800"/>
                  </a:lnTo>
                  <a:lnTo>
                    <a:pt x="7847" y="6758"/>
                  </a:lnTo>
                  <a:lnTo>
                    <a:pt x="7858" y="6711"/>
                  </a:lnTo>
                  <a:lnTo>
                    <a:pt x="7868" y="6664"/>
                  </a:lnTo>
                  <a:lnTo>
                    <a:pt x="7879" y="6614"/>
                  </a:lnTo>
                  <a:lnTo>
                    <a:pt x="7890" y="6562"/>
                  </a:lnTo>
                  <a:lnTo>
                    <a:pt x="7901" y="6507"/>
                  </a:lnTo>
                  <a:lnTo>
                    <a:pt x="7912" y="6452"/>
                  </a:lnTo>
                  <a:lnTo>
                    <a:pt x="7923" y="6395"/>
                  </a:lnTo>
                  <a:lnTo>
                    <a:pt x="7933" y="6336"/>
                  </a:lnTo>
                  <a:lnTo>
                    <a:pt x="7943" y="6276"/>
                  </a:lnTo>
                  <a:lnTo>
                    <a:pt x="7954" y="6215"/>
                  </a:lnTo>
                  <a:lnTo>
                    <a:pt x="7963" y="6153"/>
                  </a:lnTo>
                  <a:lnTo>
                    <a:pt x="7981" y="6026"/>
                  </a:lnTo>
                  <a:lnTo>
                    <a:pt x="7996" y="5899"/>
                  </a:lnTo>
                  <a:lnTo>
                    <a:pt x="8007" y="5769"/>
                  </a:lnTo>
                  <a:lnTo>
                    <a:pt x="8012" y="5704"/>
                  </a:lnTo>
                  <a:lnTo>
                    <a:pt x="8016" y="5640"/>
                  </a:lnTo>
                  <a:lnTo>
                    <a:pt x="8017" y="5597"/>
                  </a:lnTo>
                  <a:lnTo>
                    <a:pt x="8017" y="5555"/>
                  </a:lnTo>
                  <a:lnTo>
                    <a:pt x="8017" y="5513"/>
                  </a:lnTo>
                  <a:lnTo>
                    <a:pt x="8016" y="5473"/>
                  </a:lnTo>
                  <a:lnTo>
                    <a:pt x="8012" y="5397"/>
                  </a:lnTo>
                  <a:lnTo>
                    <a:pt x="8004" y="5323"/>
                  </a:lnTo>
                  <a:lnTo>
                    <a:pt x="7996" y="5253"/>
                  </a:lnTo>
                  <a:lnTo>
                    <a:pt x="7986" y="5186"/>
                  </a:lnTo>
                  <a:lnTo>
                    <a:pt x="7972" y="5121"/>
                  </a:lnTo>
                  <a:lnTo>
                    <a:pt x="7959" y="5058"/>
                  </a:lnTo>
                  <a:lnTo>
                    <a:pt x="7943" y="4997"/>
                  </a:lnTo>
                  <a:lnTo>
                    <a:pt x="7927" y="4938"/>
                  </a:lnTo>
                  <a:lnTo>
                    <a:pt x="7892" y="4820"/>
                  </a:lnTo>
                  <a:lnTo>
                    <a:pt x="7855" y="4704"/>
                  </a:lnTo>
                  <a:lnTo>
                    <a:pt x="7835" y="4644"/>
                  </a:lnTo>
                  <a:lnTo>
                    <a:pt x="7817" y="4584"/>
                  </a:lnTo>
                  <a:lnTo>
                    <a:pt x="7799" y="4523"/>
                  </a:lnTo>
                  <a:lnTo>
                    <a:pt x="7781" y="4460"/>
                  </a:lnTo>
                  <a:lnTo>
                    <a:pt x="7765" y="4395"/>
                  </a:lnTo>
                  <a:lnTo>
                    <a:pt x="7750" y="4327"/>
                  </a:lnTo>
                  <a:lnTo>
                    <a:pt x="7736" y="4256"/>
                  </a:lnTo>
                  <a:lnTo>
                    <a:pt x="7723" y="4183"/>
                  </a:lnTo>
                  <a:lnTo>
                    <a:pt x="7713" y="4104"/>
                  </a:lnTo>
                  <a:lnTo>
                    <a:pt x="7709" y="4064"/>
                  </a:lnTo>
                  <a:lnTo>
                    <a:pt x="7705" y="4023"/>
                  </a:lnTo>
                  <a:lnTo>
                    <a:pt x="7701" y="3981"/>
                  </a:lnTo>
                  <a:lnTo>
                    <a:pt x="7698" y="3936"/>
                  </a:lnTo>
                  <a:lnTo>
                    <a:pt x="7696" y="3892"/>
                  </a:lnTo>
                  <a:lnTo>
                    <a:pt x="7695" y="3846"/>
                  </a:lnTo>
                  <a:lnTo>
                    <a:pt x="7694" y="3798"/>
                  </a:lnTo>
                  <a:lnTo>
                    <a:pt x="7694" y="3750"/>
                  </a:lnTo>
                  <a:lnTo>
                    <a:pt x="7694" y="3700"/>
                  </a:lnTo>
                  <a:lnTo>
                    <a:pt x="7695" y="3648"/>
                  </a:lnTo>
                  <a:lnTo>
                    <a:pt x="7697" y="3596"/>
                  </a:lnTo>
                  <a:lnTo>
                    <a:pt x="7700" y="3541"/>
                  </a:lnTo>
                  <a:lnTo>
                    <a:pt x="7703" y="3484"/>
                  </a:lnTo>
                  <a:lnTo>
                    <a:pt x="7708" y="3427"/>
                  </a:lnTo>
                  <a:lnTo>
                    <a:pt x="7713" y="3367"/>
                  </a:lnTo>
                  <a:lnTo>
                    <a:pt x="7719" y="3306"/>
                  </a:lnTo>
                  <a:lnTo>
                    <a:pt x="7727" y="3243"/>
                  </a:lnTo>
                  <a:lnTo>
                    <a:pt x="7735" y="3178"/>
                  </a:lnTo>
                  <a:lnTo>
                    <a:pt x="7715" y="3213"/>
                  </a:lnTo>
                  <a:lnTo>
                    <a:pt x="7695" y="3250"/>
                  </a:lnTo>
                  <a:lnTo>
                    <a:pt x="7675" y="3289"/>
                  </a:lnTo>
                  <a:lnTo>
                    <a:pt x="7655" y="3328"/>
                  </a:lnTo>
                  <a:lnTo>
                    <a:pt x="7637" y="3368"/>
                  </a:lnTo>
                  <a:lnTo>
                    <a:pt x="7618" y="3410"/>
                  </a:lnTo>
                  <a:lnTo>
                    <a:pt x="7601" y="3453"/>
                  </a:lnTo>
                  <a:lnTo>
                    <a:pt x="7584" y="3499"/>
                  </a:lnTo>
                  <a:lnTo>
                    <a:pt x="7568" y="3545"/>
                  </a:lnTo>
                  <a:lnTo>
                    <a:pt x="7552" y="3592"/>
                  </a:lnTo>
                  <a:lnTo>
                    <a:pt x="7538" y="3643"/>
                  </a:lnTo>
                  <a:lnTo>
                    <a:pt x="7524" y="3694"/>
                  </a:lnTo>
                  <a:lnTo>
                    <a:pt x="7512" y="3747"/>
                  </a:lnTo>
                  <a:lnTo>
                    <a:pt x="7501" y="3803"/>
                  </a:lnTo>
                  <a:lnTo>
                    <a:pt x="7490" y="3859"/>
                  </a:lnTo>
                  <a:lnTo>
                    <a:pt x="7482" y="3918"/>
                  </a:lnTo>
                  <a:lnTo>
                    <a:pt x="7475" y="3979"/>
                  </a:lnTo>
                  <a:lnTo>
                    <a:pt x="7469" y="4042"/>
                  </a:lnTo>
                  <a:lnTo>
                    <a:pt x="7464" y="4107"/>
                  </a:lnTo>
                  <a:lnTo>
                    <a:pt x="7461" y="4174"/>
                  </a:lnTo>
                  <a:lnTo>
                    <a:pt x="7460" y="4243"/>
                  </a:lnTo>
                  <a:lnTo>
                    <a:pt x="7461" y="4316"/>
                  </a:lnTo>
                  <a:lnTo>
                    <a:pt x="7463" y="4390"/>
                  </a:lnTo>
                  <a:lnTo>
                    <a:pt x="7467" y="4466"/>
                  </a:lnTo>
                  <a:lnTo>
                    <a:pt x="7474" y="4545"/>
                  </a:lnTo>
                  <a:lnTo>
                    <a:pt x="7482" y="4627"/>
                  </a:lnTo>
                  <a:lnTo>
                    <a:pt x="7493" y="4711"/>
                  </a:lnTo>
                  <a:lnTo>
                    <a:pt x="7506" y="4798"/>
                  </a:lnTo>
                  <a:lnTo>
                    <a:pt x="7520" y="4887"/>
                  </a:lnTo>
                  <a:lnTo>
                    <a:pt x="7538" y="4980"/>
                  </a:lnTo>
                  <a:lnTo>
                    <a:pt x="7557" y="5075"/>
                  </a:lnTo>
                  <a:lnTo>
                    <a:pt x="7579" y="5173"/>
                  </a:lnTo>
                  <a:lnTo>
                    <a:pt x="7592" y="5228"/>
                  </a:lnTo>
                  <a:lnTo>
                    <a:pt x="7603" y="5287"/>
                  </a:lnTo>
                  <a:lnTo>
                    <a:pt x="7611" y="5346"/>
                  </a:lnTo>
                  <a:lnTo>
                    <a:pt x="7616" y="5405"/>
                  </a:lnTo>
                  <a:lnTo>
                    <a:pt x="7619" y="5466"/>
                  </a:lnTo>
                  <a:lnTo>
                    <a:pt x="7620" y="5528"/>
                  </a:lnTo>
                  <a:lnTo>
                    <a:pt x="7619" y="5589"/>
                  </a:lnTo>
                  <a:lnTo>
                    <a:pt x="7616" y="5651"/>
                  </a:lnTo>
                  <a:lnTo>
                    <a:pt x="7611" y="5713"/>
                  </a:lnTo>
                  <a:lnTo>
                    <a:pt x="7605" y="5774"/>
                  </a:lnTo>
                  <a:lnTo>
                    <a:pt x="7598" y="5836"/>
                  </a:lnTo>
                  <a:lnTo>
                    <a:pt x="7588" y="5896"/>
                  </a:lnTo>
                  <a:lnTo>
                    <a:pt x="7579" y="5955"/>
                  </a:lnTo>
                  <a:lnTo>
                    <a:pt x="7568" y="6014"/>
                  </a:lnTo>
                  <a:lnTo>
                    <a:pt x="7556" y="6071"/>
                  </a:lnTo>
                  <a:lnTo>
                    <a:pt x="7544" y="6126"/>
                  </a:lnTo>
                  <a:lnTo>
                    <a:pt x="7531" y="6181"/>
                  </a:lnTo>
                  <a:lnTo>
                    <a:pt x="7519" y="6232"/>
                  </a:lnTo>
                  <a:lnTo>
                    <a:pt x="7506" y="6282"/>
                  </a:lnTo>
                  <a:lnTo>
                    <a:pt x="7492" y="6329"/>
                  </a:lnTo>
                  <a:lnTo>
                    <a:pt x="7480" y="6375"/>
                  </a:lnTo>
                  <a:lnTo>
                    <a:pt x="7467" y="6417"/>
                  </a:lnTo>
                  <a:lnTo>
                    <a:pt x="7455" y="6456"/>
                  </a:lnTo>
                  <a:lnTo>
                    <a:pt x="7444" y="6491"/>
                  </a:lnTo>
                  <a:lnTo>
                    <a:pt x="7432" y="6524"/>
                  </a:lnTo>
                  <a:lnTo>
                    <a:pt x="7423" y="6553"/>
                  </a:lnTo>
                  <a:lnTo>
                    <a:pt x="7414" y="6578"/>
                  </a:lnTo>
                  <a:lnTo>
                    <a:pt x="7411" y="6589"/>
                  </a:lnTo>
                  <a:lnTo>
                    <a:pt x="7407" y="6598"/>
                  </a:lnTo>
                  <a:lnTo>
                    <a:pt x="7403" y="6607"/>
                  </a:lnTo>
                  <a:lnTo>
                    <a:pt x="7400" y="6615"/>
                  </a:lnTo>
                  <a:lnTo>
                    <a:pt x="7398" y="6622"/>
                  </a:lnTo>
                  <a:lnTo>
                    <a:pt x="7396" y="6627"/>
                  </a:lnTo>
                  <a:lnTo>
                    <a:pt x="7394" y="6631"/>
                  </a:lnTo>
                  <a:lnTo>
                    <a:pt x="7393" y="6634"/>
                  </a:lnTo>
                  <a:lnTo>
                    <a:pt x="7393" y="6636"/>
                  </a:lnTo>
                  <a:lnTo>
                    <a:pt x="7392" y="6637"/>
                  </a:lnTo>
                  <a:lnTo>
                    <a:pt x="7391" y="6636"/>
                  </a:lnTo>
                  <a:lnTo>
                    <a:pt x="7388" y="6635"/>
                  </a:lnTo>
                  <a:lnTo>
                    <a:pt x="7383" y="6634"/>
                  </a:lnTo>
                  <a:lnTo>
                    <a:pt x="7376" y="6632"/>
                  </a:lnTo>
                  <a:lnTo>
                    <a:pt x="7366" y="6630"/>
                  </a:lnTo>
                  <a:lnTo>
                    <a:pt x="7355" y="6627"/>
                  </a:lnTo>
                  <a:lnTo>
                    <a:pt x="7342" y="6625"/>
                  </a:lnTo>
                  <a:lnTo>
                    <a:pt x="7326" y="6622"/>
                  </a:lnTo>
                  <a:lnTo>
                    <a:pt x="7310" y="6619"/>
                  </a:lnTo>
                  <a:lnTo>
                    <a:pt x="7291" y="6616"/>
                  </a:lnTo>
                  <a:lnTo>
                    <a:pt x="7270" y="6614"/>
                  </a:lnTo>
                  <a:lnTo>
                    <a:pt x="7248" y="6610"/>
                  </a:lnTo>
                  <a:lnTo>
                    <a:pt x="7224" y="6609"/>
                  </a:lnTo>
                  <a:lnTo>
                    <a:pt x="7199" y="6607"/>
                  </a:lnTo>
                  <a:lnTo>
                    <a:pt x="7171" y="6606"/>
                  </a:lnTo>
                  <a:lnTo>
                    <a:pt x="7143" y="6606"/>
                  </a:lnTo>
                  <a:lnTo>
                    <a:pt x="7125" y="6606"/>
                  </a:lnTo>
                  <a:lnTo>
                    <a:pt x="7105" y="6606"/>
                  </a:lnTo>
                  <a:lnTo>
                    <a:pt x="7084" y="6606"/>
                  </a:lnTo>
                  <a:lnTo>
                    <a:pt x="7063" y="6606"/>
                  </a:lnTo>
                  <a:lnTo>
                    <a:pt x="7039" y="6607"/>
                  </a:lnTo>
                  <a:lnTo>
                    <a:pt x="7015" y="6607"/>
                  </a:lnTo>
                  <a:lnTo>
                    <a:pt x="6964" y="6610"/>
                  </a:lnTo>
                  <a:lnTo>
                    <a:pt x="6910" y="6614"/>
                  </a:lnTo>
                  <a:lnTo>
                    <a:pt x="6854" y="6619"/>
                  </a:lnTo>
                  <a:lnTo>
                    <a:pt x="6796" y="6627"/>
                  </a:lnTo>
                  <a:lnTo>
                    <a:pt x="6738" y="6637"/>
                  </a:lnTo>
                  <a:lnTo>
                    <a:pt x="6693" y="6648"/>
                  </a:lnTo>
                  <a:lnTo>
                    <a:pt x="6648" y="6660"/>
                  </a:lnTo>
                  <a:lnTo>
                    <a:pt x="6600" y="6675"/>
                  </a:lnTo>
                  <a:lnTo>
                    <a:pt x="6552" y="6692"/>
                  </a:lnTo>
                  <a:lnTo>
                    <a:pt x="6503" y="6711"/>
                  </a:lnTo>
                  <a:lnTo>
                    <a:pt x="6453" y="6733"/>
                  </a:lnTo>
                  <a:lnTo>
                    <a:pt x="6402" y="6756"/>
                  </a:lnTo>
                  <a:lnTo>
                    <a:pt x="6351" y="6779"/>
                  </a:lnTo>
                  <a:lnTo>
                    <a:pt x="6299" y="6805"/>
                  </a:lnTo>
                  <a:lnTo>
                    <a:pt x="6246" y="6832"/>
                  </a:lnTo>
                  <a:lnTo>
                    <a:pt x="6141" y="6889"/>
                  </a:lnTo>
                  <a:lnTo>
                    <a:pt x="6036" y="6947"/>
                  </a:lnTo>
                  <a:lnTo>
                    <a:pt x="5931" y="7007"/>
                  </a:lnTo>
                  <a:lnTo>
                    <a:pt x="5829" y="7067"/>
                  </a:lnTo>
                  <a:lnTo>
                    <a:pt x="5729" y="7124"/>
                  </a:lnTo>
                  <a:lnTo>
                    <a:pt x="5681" y="7152"/>
                  </a:lnTo>
                  <a:lnTo>
                    <a:pt x="5633" y="7179"/>
                  </a:lnTo>
                  <a:lnTo>
                    <a:pt x="5587" y="7205"/>
                  </a:lnTo>
                  <a:lnTo>
                    <a:pt x="5541" y="7228"/>
                  </a:lnTo>
                  <a:lnTo>
                    <a:pt x="5498" y="7251"/>
                  </a:lnTo>
                  <a:lnTo>
                    <a:pt x="5455" y="7273"/>
                  </a:lnTo>
                  <a:lnTo>
                    <a:pt x="5415" y="7292"/>
                  </a:lnTo>
                  <a:lnTo>
                    <a:pt x="5377" y="7309"/>
                  </a:lnTo>
                  <a:lnTo>
                    <a:pt x="5340" y="7324"/>
                  </a:lnTo>
                  <a:lnTo>
                    <a:pt x="5305" y="7337"/>
                  </a:lnTo>
                  <a:lnTo>
                    <a:pt x="5273" y="7347"/>
                  </a:lnTo>
                  <a:lnTo>
                    <a:pt x="5242" y="7354"/>
                  </a:lnTo>
                  <a:lnTo>
                    <a:pt x="5180" y="7354"/>
                  </a:lnTo>
                  <a:lnTo>
                    <a:pt x="5142" y="7352"/>
                  </a:lnTo>
                  <a:lnTo>
                    <a:pt x="5105" y="7349"/>
                  </a:lnTo>
                  <a:lnTo>
                    <a:pt x="5066" y="7343"/>
                  </a:lnTo>
                  <a:lnTo>
                    <a:pt x="5030" y="7334"/>
                  </a:lnTo>
                  <a:lnTo>
                    <a:pt x="4993" y="7323"/>
                  </a:lnTo>
                  <a:lnTo>
                    <a:pt x="4957" y="7311"/>
                  </a:lnTo>
                  <a:lnTo>
                    <a:pt x="4922" y="7296"/>
                  </a:lnTo>
                  <a:lnTo>
                    <a:pt x="4887" y="7281"/>
                  </a:lnTo>
                  <a:lnTo>
                    <a:pt x="4853" y="7264"/>
                  </a:lnTo>
                  <a:lnTo>
                    <a:pt x="4820" y="7245"/>
                  </a:lnTo>
                  <a:lnTo>
                    <a:pt x="4755" y="7206"/>
                  </a:lnTo>
                  <a:lnTo>
                    <a:pt x="4725" y="7185"/>
                  </a:lnTo>
                  <a:lnTo>
                    <a:pt x="4695" y="7164"/>
                  </a:lnTo>
                  <a:lnTo>
                    <a:pt x="4666" y="7142"/>
                  </a:lnTo>
                  <a:lnTo>
                    <a:pt x="4638" y="7120"/>
                  </a:lnTo>
                  <a:lnTo>
                    <a:pt x="4611" y="7099"/>
                  </a:lnTo>
                  <a:lnTo>
                    <a:pt x="4586" y="7076"/>
                  </a:lnTo>
                  <a:lnTo>
                    <a:pt x="4563" y="7055"/>
                  </a:lnTo>
                  <a:lnTo>
                    <a:pt x="4540" y="7034"/>
                  </a:lnTo>
                  <a:lnTo>
                    <a:pt x="4519" y="7014"/>
                  </a:lnTo>
                  <a:lnTo>
                    <a:pt x="4500" y="6995"/>
                  </a:lnTo>
                  <a:lnTo>
                    <a:pt x="4481" y="6976"/>
                  </a:lnTo>
                  <a:lnTo>
                    <a:pt x="4465" y="6960"/>
                  </a:lnTo>
                  <a:lnTo>
                    <a:pt x="4450" y="6943"/>
                  </a:lnTo>
                  <a:lnTo>
                    <a:pt x="4438" y="6930"/>
                  </a:lnTo>
                  <a:lnTo>
                    <a:pt x="4426" y="6917"/>
                  </a:lnTo>
                  <a:lnTo>
                    <a:pt x="4417" y="6906"/>
                  </a:lnTo>
                  <a:lnTo>
                    <a:pt x="4410" y="6898"/>
                  </a:lnTo>
                  <a:lnTo>
                    <a:pt x="4405" y="6892"/>
                  </a:lnTo>
                  <a:lnTo>
                    <a:pt x="4401" y="6888"/>
                  </a:lnTo>
                  <a:lnTo>
                    <a:pt x="4400" y="6887"/>
                  </a:lnTo>
                  <a:lnTo>
                    <a:pt x="5242" y="5142"/>
                  </a:lnTo>
                  <a:lnTo>
                    <a:pt x="4525" y="5983"/>
                  </a:lnTo>
                  <a:lnTo>
                    <a:pt x="4524" y="5981"/>
                  </a:lnTo>
                  <a:lnTo>
                    <a:pt x="4522" y="5977"/>
                  </a:lnTo>
                  <a:lnTo>
                    <a:pt x="4518" y="5970"/>
                  </a:lnTo>
                  <a:lnTo>
                    <a:pt x="4513" y="5959"/>
                  </a:lnTo>
                  <a:lnTo>
                    <a:pt x="4506" y="5946"/>
                  </a:lnTo>
                  <a:lnTo>
                    <a:pt x="4497" y="5931"/>
                  </a:lnTo>
                  <a:lnTo>
                    <a:pt x="4487" y="5911"/>
                  </a:lnTo>
                  <a:lnTo>
                    <a:pt x="4475" y="5889"/>
                  </a:lnTo>
                  <a:lnTo>
                    <a:pt x="4460" y="5865"/>
                  </a:lnTo>
                  <a:lnTo>
                    <a:pt x="4445" y="5837"/>
                  </a:lnTo>
                  <a:lnTo>
                    <a:pt x="4426" y="5806"/>
                  </a:lnTo>
                  <a:lnTo>
                    <a:pt x="4407" y="5772"/>
                  </a:lnTo>
                  <a:lnTo>
                    <a:pt x="4385" y="5736"/>
                  </a:lnTo>
                  <a:lnTo>
                    <a:pt x="4361" y="5697"/>
                  </a:lnTo>
                  <a:lnTo>
                    <a:pt x="4335" y="5654"/>
                  </a:lnTo>
                  <a:lnTo>
                    <a:pt x="4307" y="5608"/>
                  </a:lnTo>
                  <a:lnTo>
                    <a:pt x="4276" y="5562"/>
                  </a:lnTo>
                  <a:lnTo>
                    <a:pt x="4241" y="5517"/>
                  </a:lnTo>
                  <a:lnTo>
                    <a:pt x="4205" y="5471"/>
                  </a:lnTo>
                  <a:lnTo>
                    <a:pt x="4168" y="5426"/>
                  </a:lnTo>
                  <a:lnTo>
                    <a:pt x="4091" y="5336"/>
                  </a:lnTo>
                  <a:lnTo>
                    <a:pt x="4053" y="5292"/>
                  </a:lnTo>
                  <a:lnTo>
                    <a:pt x="4014" y="5247"/>
                  </a:lnTo>
                  <a:lnTo>
                    <a:pt x="3979" y="5201"/>
                  </a:lnTo>
                  <a:lnTo>
                    <a:pt x="3946" y="5155"/>
                  </a:lnTo>
                  <a:lnTo>
                    <a:pt x="3916" y="5109"/>
                  </a:lnTo>
                  <a:lnTo>
                    <a:pt x="3903" y="5085"/>
                  </a:lnTo>
                  <a:lnTo>
                    <a:pt x="3890" y="5061"/>
                  </a:lnTo>
                  <a:lnTo>
                    <a:pt x="3879" y="5037"/>
                  </a:lnTo>
                  <a:lnTo>
                    <a:pt x="3870" y="5013"/>
                  </a:lnTo>
                  <a:lnTo>
                    <a:pt x="3861" y="4988"/>
                  </a:lnTo>
                  <a:lnTo>
                    <a:pt x="3853" y="4963"/>
                  </a:lnTo>
                  <a:lnTo>
                    <a:pt x="3847" y="4938"/>
                  </a:lnTo>
                  <a:lnTo>
                    <a:pt x="3843" y="4913"/>
                  </a:lnTo>
                  <a:lnTo>
                    <a:pt x="3841" y="4887"/>
                  </a:lnTo>
                  <a:lnTo>
                    <a:pt x="3840" y="4860"/>
                  </a:lnTo>
                  <a:lnTo>
                    <a:pt x="3841" y="4833"/>
                  </a:lnTo>
                  <a:lnTo>
                    <a:pt x="3846" y="4803"/>
                  </a:lnTo>
                  <a:lnTo>
                    <a:pt x="3853" y="4770"/>
                  </a:lnTo>
                  <a:lnTo>
                    <a:pt x="3864" y="4734"/>
                  </a:lnTo>
                  <a:lnTo>
                    <a:pt x="3877" y="4696"/>
                  </a:lnTo>
                  <a:lnTo>
                    <a:pt x="3893" y="4655"/>
                  </a:lnTo>
                  <a:lnTo>
                    <a:pt x="3910" y="4612"/>
                  </a:lnTo>
                  <a:lnTo>
                    <a:pt x="3931" y="4568"/>
                  </a:lnTo>
                  <a:lnTo>
                    <a:pt x="3954" y="4522"/>
                  </a:lnTo>
                  <a:lnTo>
                    <a:pt x="3979" y="4473"/>
                  </a:lnTo>
                  <a:lnTo>
                    <a:pt x="4007" y="4423"/>
                  </a:lnTo>
                  <a:lnTo>
                    <a:pt x="4037" y="4371"/>
                  </a:lnTo>
                  <a:lnTo>
                    <a:pt x="4068" y="4319"/>
                  </a:lnTo>
                  <a:lnTo>
                    <a:pt x="4102" y="4264"/>
                  </a:lnTo>
                  <a:lnTo>
                    <a:pt x="4137" y="4208"/>
                  </a:lnTo>
                  <a:lnTo>
                    <a:pt x="4174" y="4152"/>
                  </a:lnTo>
                  <a:lnTo>
                    <a:pt x="4214" y="4094"/>
                  </a:lnTo>
                  <a:lnTo>
                    <a:pt x="4254" y="4036"/>
                  </a:lnTo>
                  <a:lnTo>
                    <a:pt x="4295" y="3978"/>
                  </a:lnTo>
                  <a:lnTo>
                    <a:pt x="4339" y="3918"/>
                  </a:lnTo>
                  <a:lnTo>
                    <a:pt x="4383" y="3858"/>
                  </a:lnTo>
                  <a:lnTo>
                    <a:pt x="4428" y="3798"/>
                  </a:lnTo>
                  <a:lnTo>
                    <a:pt x="4476" y="3738"/>
                  </a:lnTo>
                  <a:lnTo>
                    <a:pt x="4523" y="3678"/>
                  </a:lnTo>
                  <a:lnTo>
                    <a:pt x="4621" y="3557"/>
                  </a:lnTo>
                  <a:lnTo>
                    <a:pt x="4723" y="3439"/>
                  </a:lnTo>
                  <a:lnTo>
                    <a:pt x="4826" y="3323"/>
                  </a:lnTo>
                  <a:lnTo>
                    <a:pt x="4877" y="3265"/>
                  </a:lnTo>
                  <a:lnTo>
                    <a:pt x="4930" y="3209"/>
                  </a:lnTo>
                  <a:lnTo>
                    <a:pt x="5030" y="3097"/>
                  </a:lnTo>
                  <a:lnTo>
                    <a:pt x="5129" y="2984"/>
                  </a:lnTo>
                  <a:lnTo>
                    <a:pt x="5229" y="2870"/>
                  </a:lnTo>
                  <a:lnTo>
                    <a:pt x="5329" y="2758"/>
                  </a:lnTo>
                  <a:lnTo>
                    <a:pt x="5426" y="2648"/>
                  </a:lnTo>
                  <a:lnTo>
                    <a:pt x="5522" y="2541"/>
                  </a:lnTo>
                  <a:lnTo>
                    <a:pt x="5568" y="2489"/>
                  </a:lnTo>
                  <a:lnTo>
                    <a:pt x="5614" y="2438"/>
                  </a:lnTo>
                  <a:lnTo>
                    <a:pt x="5661" y="2388"/>
                  </a:lnTo>
                  <a:lnTo>
                    <a:pt x="5705" y="2340"/>
                  </a:lnTo>
                  <a:lnTo>
                    <a:pt x="5750" y="2294"/>
                  </a:lnTo>
                  <a:lnTo>
                    <a:pt x="5793" y="2248"/>
                  </a:lnTo>
                  <a:lnTo>
                    <a:pt x="5835" y="2205"/>
                  </a:lnTo>
                  <a:lnTo>
                    <a:pt x="5877" y="2164"/>
                  </a:lnTo>
                  <a:lnTo>
                    <a:pt x="5917" y="2125"/>
                  </a:lnTo>
                  <a:lnTo>
                    <a:pt x="5956" y="2089"/>
                  </a:lnTo>
                  <a:lnTo>
                    <a:pt x="5993" y="2054"/>
                  </a:lnTo>
                  <a:lnTo>
                    <a:pt x="6030" y="2022"/>
                  </a:lnTo>
                  <a:lnTo>
                    <a:pt x="6066" y="1992"/>
                  </a:lnTo>
                  <a:lnTo>
                    <a:pt x="6100" y="1965"/>
                  </a:lnTo>
                  <a:lnTo>
                    <a:pt x="6132" y="1941"/>
                  </a:lnTo>
                  <a:lnTo>
                    <a:pt x="6163" y="1920"/>
                  </a:lnTo>
                  <a:lnTo>
                    <a:pt x="6193" y="1902"/>
                  </a:lnTo>
                  <a:lnTo>
                    <a:pt x="6220" y="1888"/>
                  </a:lnTo>
                  <a:lnTo>
                    <a:pt x="6246" y="1876"/>
                  </a:lnTo>
                  <a:lnTo>
                    <a:pt x="6270" y="1869"/>
                  </a:lnTo>
                  <a:lnTo>
                    <a:pt x="6863" y="1775"/>
                  </a:lnTo>
                  <a:lnTo>
                    <a:pt x="6919" y="1767"/>
                  </a:lnTo>
                  <a:lnTo>
                    <a:pt x="6975" y="1758"/>
                  </a:lnTo>
                  <a:lnTo>
                    <a:pt x="7029" y="1749"/>
                  </a:lnTo>
                  <a:lnTo>
                    <a:pt x="7080" y="1739"/>
                  </a:lnTo>
                  <a:lnTo>
                    <a:pt x="7130" y="1730"/>
                  </a:lnTo>
                  <a:lnTo>
                    <a:pt x="7177" y="1721"/>
                  </a:lnTo>
                  <a:lnTo>
                    <a:pt x="7223" y="1712"/>
                  </a:lnTo>
                  <a:lnTo>
                    <a:pt x="7266" y="1702"/>
                  </a:lnTo>
                  <a:lnTo>
                    <a:pt x="7309" y="1693"/>
                  </a:lnTo>
                  <a:lnTo>
                    <a:pt x="7348" y="1684"/>
                  </a:lnTo>
                  <a:lnTo>
                    <a:pt x="7386" y="1674"/>
                  </a:lnTo>
                  <a:lnTo>
                    <a:pt x="7422" y="1665"/>
                  </a:lnTo>
                  <a:lnTo>
                    <a:pt x="7456" y="1657"/>
                  </a:lnTo>
                  <a:lnTo>
                    <a:pt x="7489" y="1648"/>
                  </a:lnTo>
                  <a:lnTo>
                    <a:pt x="7519" y="1639"/>
                  </a:lnTo>
                  <a:lnTo>
                    <a:pt x="7548" y="1631"/>
                  </a:lnTo>
                  <a:lnTo>
                    <a:pt x="7575" y="1623"/>
                  </a:lnTo>
                  <a:lnTo>
                    <a:pt x="7600" y="1616"/>
                  </a:lnTo>
                  <a:lnTo>
                    <a:pt x="7623" y="1609"/>
                  </a:lnTo>
                  <a:lnTo>
                    <a:pt x="7645" y="1601"/>
                  </a:lnTo>
                  <a:lnTo>
                    <a:pt x="7665" y="1595"/>
                  </a:lnTo>
                  <a:lnTo>
                    <a:pt x="7682" y="1589"/>
                  </a:lnTo>
                  <a:lnTo>
                    <a:pt x="7698" y="1584"/>
                  </a:lnTo>
                  <a:lnTo>
                    <a:pt x="7712" y="1579"/>
                  </a:lnTo>
                  <a:lnTo>
                    <a:pt x="7726" y="1574"/>
                  </a:lnTo>
                  <a:lnTo>
                    <a:pt x="7736" y="1569"/>
                  </a:lnTo>
                  <a:lnTo>
                    <a:pt x="7745" y="1566"/>
                  </a:lnTo>
                  <a:lnTo>
                    <a:pt x="7752" y="1563"/>
                  </a:lnTo>
                  <a:lnTo>
                    <a:pt x="7759" y="1560"/>
                  </a:lnTo>
                  <a:lnTo>
                    <a:pt x="7763" y="1559"/>
                  </a:lnTo>
                  <a:lnTo>
                    <a:pt x="7765" y="1558"/>
                  </a:lnTo>
                  <a:lnTo>
                    <a:pt x="7766" y="1557"/>
                  </a:lnTo>
                  <a:lnTo>
                    <a:pt x="6769" y="1589"/>
                  </a:lnTo>
                  <a:lnTo>
                    <a:pt x="6771" y="1588"/>
                  </a:lnTo>
                  <a:lnTo>
                    <a:pt x="6774" y="1585"/>
                  </a:lnTo>
                  <a:lnTo>
                    <a:pt x="6777" y="1581"/>
                  </a:lnTo>
                  <a:lnTo>
                    <a:pt x="6781" y="1575"/>
                  </a:lnTo>
                  <a:lnTo>
                    <a:pt x="6786" y="1567"/>
                  </a:lnTo>
                  <a:lnTo>
                    <a:pt x="6792" y="1558"/>
                  </a:lnTo>
                  <a:lnTo>
                    <a:pt x="6800" y="1548"/>
                  </a:lnTo>
                  <a:lnTo>
                    <a:pt x="6807" y="1535"/>
                  </a:lnTo>
                  <a:lnTo>
                    <a:pt x="6816" y="1522"/>
                  </a:lnTo>
                  <a:lnTo>
                    <a:pt x="6825" y="1507"/>
                  </a:lnTo>
                  <a:lnTo>
                    <a:pt x="6836" y="1491"/>
                  </a:lnTo>
                  <a:lnTo>
                    <a:pt x="6847" y="1474"/>
                  </a:lnTo>
                  <a:lnTo>
                    <a:pt x="6860" y="1455"/>
                  </a:lnTo>
                  <a:lnTo>
                    <a:pt x="6874" y="1436"/>
                  </a:lnTo>
                  <a:lnTo>
                    <a:pt x="6888" y="1415"/>
                  </a:lnTo>
                  <a:lnTo>
                    <a:pt x="6904" y="1394"/>
                  </a:lnTo>
                  <a:lnTo>
                    <a:pt x="6920" y="1372"/>
                  </a:lnTo>
                  <a:lnTo>
                    <a:pt x="6938" y="1348"/>
                  </a:lnTo>
                  <a:lnTo>
                    <a:pt x="6958" y="1324"/>
                  </a:lnTo>
                  <a:lnTo>
                    <a:pt x="6977" y="1300"/>
                  </a:lnTo>
                  <a:lnTo>
                    <a:pt x="6999" y="1274"/>
                  </a:lnTo>
                  <a:lnTo>
                    <a:pt x="7020" y="1248"/>
                  </a:lnTo>
                  <a:lnTo>
                    <a:pt x="7044" y="1221"/>
                  </a:lnTo>
                  <a:lnTo>
                    <a:pt x="7069" y="1194"/>
                  </a:lnTo>
                  <a:lnTo>
                    <a:pt x="7095" y="1167"/>
                  </a:lnTo>
                  <a:lnTo>
                    <a:pt x="7122" y="1139"/>
                  </a:lnTo>
                  <a:lnTo>
                    <a:pt x="7150" y="1110"/>
                  </a:lnTo>
                  <a:lnTo>
                    <a:pt x="7179" y="1081"/>
                  </a:lnTo>
                  <a:lnTo>
                    <a:pt x="7210" y="1052"/>
                  </a:lnTo>
                  <a:lnTo>
                    <a:pt x="7242" y="1023"/>
                  </a:lnTo>
                  <a:lnTo>
                    <a:pt x="7275" y="995"/>
                  </a:lnTo>
                  <a:lnTo>
                    <a:pt x="7311" y="966"/>
                  </a:lnTo>
                  <a:lnTo>
                    <a:pt x="7347" y="936"/>
                  </a:lnTo>
                  <a:lnTo>
                    <a:pt x="7384" y="907"/>
                  </a:lnTo>
                  <a:lnTo>
                    <a:pt x="7423" y="878"/>
                  </a:lnTo>
                  <a:lnTo>
                    <a:pt x="7463" y="849"/>
                  </a:lnTo>
                  <a:lnTo>
                    <a:pt x="7505" y="821"/>
                  </a:lnTo>
                  <a:lnTo>
                    <a:pt x="7548" y="792"/>
                  </a:lnTo>
                  <a:lnTo>
                    <a:pt x="7592" y="764"/>
                  </a:lnTo>
                  <a:lnTo>
                    <a:pt x="7639" y="736"/>
                  </a:lnTo>
                  <a:lnTo>
                    <a:pt x="7686" y="709"/>
                  </a:lnTo>
                  <a:lnTo>
                    <a:pt x="7735" y="683"/>
                  </a:lnTo>
                  <a:lnTo>
                    <a:pt x="7785" y="657"/>
                  </a:lnTo>
                  <a:lnTo>
                    <a:pt x="7838" y="631"/>
                  </a:lnTo>
                  <a:lnTo>
                    <a:pt x="7892" y="606"/>
                  </a:lnTo>
                  <a:lnTo>
                    <a:pt x="7946" y="583"/>
                  </a:lnTo>
                  <a:lnTo>
                    <a:pt x="8003" y="559"/>
                  </a:lnTo>
                  <a:lnTo>
                    <a:pt x="8062" y="536"/>
                  </a:lnTo>
                  <a:lnTo>
                    <a:pt x="8122" y="516"/>
                  </a:lnTo>
                  <a:lnTo>
                    <a:pt x="8184" y="495"/>
                  </a:lnTo>
                  <a:lnTo>
                    <a:pt x="8247" y="476"/>
                  </a:lnTo>
                  <a:lnTo>
                    <a:pt x="8312" y="457"/>
                  </a:lnTo>
                  <a:lnTo>
                    <a:pt x="8379" y="439"/>
                  </a:lnTo>
                  <a:lnTo>
                    <a:pt x="8447" y="424"/>
                  </a:lnTo>
                  <a:lnTo>
                    <a:pt x="8517" y="409"/>
                  </a:lnTo>
                  <a:lnTo>
                    <a:pt x="8590" y="395"/>
                  </a:lnTo>
                  <a:lnTo>
                    <a:pt x="8663" y="384"/>
                  </a:lnTo>
                  <a:lnTo>
                    <a:pt x="8739" y="373"/>
                  </a:lnTo>
                  <a:lnTo>
                    <a:pt x="8817" y="363"/>
                  </a:lnTo>
                  <a:lnTo>
                    <a:pt x="8895" y="356"/>
                  </a:lnTo>
                  <a:lnTo>
                    <a:pt x="8977" y="350"/>
                  </a:lnTo>
                  <a:lnTo>
                    <a:pt x="9059" y="346"/>
                  </a:lnTo>
                  <a:lnTo>
                    <a:pt x="9144" y="343"/>
                  </a:lnTo>
                  <a:lnTo>
                    <a:pt x="9231" y="342"/>
                  </a:lnTo>
                  <a:lnTo>
                    <a:pt x="9231" y="342"/>
                  </a:lnTo>
                  <a:close/>
                  <a:moveTo>
                    <a:pt x="13524" y="1924"/>
                  </a:moveTo>
                  <a:lnTo>
                    <a:pt x="13549" y="1924"/>
                  </a:lnTo>
                  <a:lnTo>
                    <a:pt x="13574" y="1921"/>
                  </a:lnTo>
                  <a:lnTo>
                    <a:pt x="13600" y="1918"/>
                  </a:lnTo>
                  <a:lnTo>
                    <a:pt x="13628" y="1912"/>
                  </a:lnTo>
                  <a:lnTo>
                    <a:pt x="13657" y="1905"/>
                  </a:lnTo>
                  <a:lnTo>
                    <a:pt x="13688" y="1896"/>
                  </a:lnTo>
                  <a:lnTo>
                    <a:pt x="13719" y="1886"/>
                  </a:lnTo>
                  <a:lnTo>
                    <a:pt x="13750" y="1873"/>
                  </a:lnTo>
                  <a:lnTo>
                    <a:pt x="13783" y="1860"/>
                  </a:lnTo>
                  <a:lnTo>
                    <a:pt x="13816" y="1843"/>
                  </a:lnTo>
                  <a:lnTo>
                    <a:pt x="13849" y="1826"/>
                  </a:lnTo>
                  <a:lnTo>
                    <a:pt x="13883" y="1806"/>
                  </a:lnTo>
                  <a:lnTo>
                    <a:pt x="13918" y="1785"/>
                  </a:lnTo>
                  <a:lnTo>
                    <a:pt x="13954" y="1760"/>
                  </a:lnTo>
                  <a:lnTo>
                    <a:pt x="13988" y="1734"/>
                  </a:lnTo>
                  <a:lnTo>
                    <a:pt x="14023" y="1706"/>
                  </a:lnTo>
                  <a:lnTo>
                    <a:pt x="14046" y="1688"/>
                  </a:lnTo>
                  <a:lnTo>
                    <a:pt x="14069" y="1669"/>
                  </a:lnTo>
                  <a:lnTo>
                    <a:pt x="14114" y="1628"/>
                  </a:lnTo>
                  <a:lnTo>
                    <a:pt x="14156" y="1585"/>
                  </a:lnTo>
                  <a:lnTo>
                    <a:pt x="14195" y="1539"/>
                  </a:lnTo>
                  <a:lnTo>
                    <a:pt x="14233" y="1490"/>
                  </a:lnTo>
                  <a:lnTo>
                    <a:pt x="14267" y="1442"/>
                  </a:lnTo>
                  <a:lnTo>
                    <a:pt x="14299" y="1392"/>
                  </a:lnTo>
                  <a:lnTo>
                    <a:pt x="14327" y="1344"/>
                  </a:lnTo>
                  <a:lnTo>
                    <a:pt x="14351" y="1296"/>
                  </a:lnTo>
                  <a:lnTo>
                    <a:pt x="14362" y="1273"/>
                  </a:lnTo>
                  <a:lnTo>
                    <a:pt x="14372" y="1250"/>
                  </a:lnTo>
                  <a:lnTo>
                    <a:pt x="14381" y="1228"/>
                  </a:lnTo>
                  <a:lnTo>
                    <a:pt x="14388" y="1207"/>
                  </a:lnTo>
                  <a:lnTo>
                    <a:pt x="14394" y="1187"/>
                  </a:lnTo>
                  <a:lnTo>
                    <a:pt x="14401" y="1167"/>
                  </a:lnTo>
                  <a:lnTo>
                    <a:pt x="14405" y="1148"/>
                  </a:lnTo>
                  <a:lnTo>
                    <a:pt x="14407" y="1131"/>
                  </a:lnTo>
                  <a:lnTo>
                    <a:pt x="14409" y="1114"/>
                  </a:lnTo>
                  <a:lnTo>
                    <a:pt x="14409" y="1099"/>
                  </a:lnTo>
                  <a:lnTo>
                    <a:pt x="14409" y="1085"/>
                  </a:lnTo>
                  <a:lnTo>
                    <a:pt x="14406" y="1072"/>
                  </a:lnTo>
                  <a:lnTo>
                    <a:pt x="14403" y="1062"/>
                  </a:lnTo>
                  <a:lnTo>
                    <a:pt x="14397" y="1051"/>
                  </a:lnTo>
                  <a:lnTo>
                    <a:pt x="14397" y="1050"/>
                  </a:lnTo>
                  <a:lnTo>
                    <a:pt x="14396" y="1047"/>
                  </a:lnTo>
                  <a:lnTo>
                    <a:pt x="14395" y="1042"/>
                  </a:lnTo>
                  <a:lnTo>
                    <a:pt x="14393" y="1036"/>
                  </a:lnTo>
                  <a:lnTo>
                    <a:pt x="14389" y="1031"/>
                  </a:lnTo>
                  <a:lnTo>
                    <a:pt x="14384" y="1026"/>
                  </a:lnTo>
                  <a:lnTo>
                    <a:pt x="14377" y="1022"/>
                  </a:lnTo>
                  <a:lnTo>
                    <a:pt x="14366" y="1020"/>
                  </a:lnTo>
                  <a:lnTo>
                    <a:pt x="14357" y="1021"/>
                  </a:lnTo>
                  <a:lnTo>
                    <a:pt x="14348" y="1025"/>
                  </a:lnTo>
                  <a:lnTo>
                    <a:pt x="14339" y="1030"/>
                  </a:lnTo>
                  <a:lnTo>
                    <a:pt x="14328" y="1036"/>
                  </a:lnTo>
                  <a:lnTo>
                    <a:pt x="14318" y="1044"/>
                  </a:lnTo>
                  <a:lnTo>
                    <a:pt x="14307" y="1053"/>
                  </a:lnTo>
                  <a:lnTo>
                    <a:pt x="14296" y="1065"/>
                  </a:lnTo>
                  <a:lnTo>
                    <a:pt x="14285" y="1077"/>
                  </a:lnTo>
                  <a:lnTo>
                    <a:pt x="14273" y="1090"/>
                  </a:lnTo>
                  <a:lnTo>
                    <a:pt x="14260" y="1105"/>
                  </a:lnTo>
                  <a:lnTo>
                    <a:pt x="14248" y="1120"/>
                  </a:lnTo>
                  <a:lnTo>
                    <a:pt x="14234" y="1137"/>
                  </a:lnTo>
                  <a:lnTo>
                    <a:pt x="14208" y="1173"/>
                  </a:lnTo>
                  <a:lnTo>
                    <a:pt x="14180" y="1211"/>
                  </a:lnTo>
                  <a:lnTo>
                    <a:pt x="14150" y="1252"/>
                  </a:lnTo>
                  <a:lnTo>
                    <a:pt x="14118" y="1293"/>
                  </a:lnTo>
                  <a:lnTo>
                    <a:pt x="14085" y="1335"/>
                  </a:lnTo>
                  <a:lnTo>
                    <a:pt x="14051" y="1376"/>
                  </a:lnTo>
                  <a:lnTo>
                    <a:pt x="14014" y="1415"/>
                  </a:lnTo>
                  <a:lnTo>
                    <a:pt x="13977" y="1453"/>
                  </a:lnTo>
                  <a:lnTo>
                    <a:pt x="13939" y="1488"/>
                  </a:lnTo>
                  <a:lnTo>
                    <a:pt x="13918" y="1505"/>
                  </a:lnTo>
                  <a:lnTo>
                    <a:pt x="13899" y="1519"/>
                  </a:lnTo>
                  <a:lnTo>
                    <a:pt x="13863" y="1548"/>
                  </a:lnTo>
                  <a:lnTo>
                    <a:pt x="13823" y="1575"/>
                  </a:lnTo>
                  <a:lnTo>
                    <a:pt x="13783" y="1600"/>
                  </a:lnTo>
                  <a:lnTo>
                    <a:pt x="13742" y="1624"/>
                  </a:lnTo>
                  <a:lnTo>
                    <a:pt x="13701" y="1646"/>
                  </a:lnTo>
                  <a:lnTo>
                    <a:pt x="13658" y="1666"/>
                  </a:lnTo>
                  <a:lnTo>
                    <a:pt x="13618" y="1685"/>
                  </a:lnTo>
                  <a:lnTo>
                    <a:pt x="13579" y="1702"/>
                  </a:lnTo>
                  <a:lnTo>
                    <a:pt x="13543" y="1718"/>
                  </a:lnTo>
                  <a:lnTo>
                    <a:pt x="13509" y="1731"/>
                  </a:lnTo>
                  <a:lnTo>
                    <a:pt x="13478" y="1742"/>
                  </a:lnTo>
                  <a:lnTo>
                    <a:pt x="13464" y="1747"/>
                  </a:lnTo>
                  <a:lnTo>
                    <a:pt x="13452" y="1752"/>
                  </a:lnTo>
                  <a:lnTo>
                    <a:pt x="13440" y="1756"/>
                  </a:lnTo>
                  <a:lnTo>
                    <a:pt x="13430" y="1759"/>
                  </a:lnTo>
                  <a:lnTo>
                    <a:pt x="13421" y="1762"/>
                  </a:lnTo>
                  <a:lnTo>
                    <a:pt x="13414" y="1764"/>
                  </a:lnTo>
                  <a:lnTo>
                    <a:pt x="13407" y="1766"/>
                  </a:lnTo>
                  <a:lnTo>
                    <a:pt x="13403" y="1767"/>
                  </a:lnTo>
                  <a:lnTo>
                    <a:pt x="13401" y="1768"/>
                  </a:lnTo>
                  <a:lnTo>
                    <a:pt x="13400" y="1768"/>
                  </a:lnTo>
                  <a:lnTo>
                    <a:pt x="13399" y="1768"/>
                  </a:lnTo>
                  <a:lnTo>
                    <a:pt x="13397" y="1768"/>
                  </a:lnTo>
                  <a:lnTo>
                    <a:pt x="13391" y="1770"/>
                  </a:lnTo>
                  <a:lnTo>
                    <a:pt x="13382" y="1773"/>
                  </a:lnTo>
                  <a:lnTo>
                    <a:pt x="13378" y="1776"/>
                  </a:lnTo>
                  <a:lnTo>
                    <a:pt x="13372" y="1781"/>
                  </a:lnTo>
                  <a:lnTo>
                    <a:pt x="13368" y="1785"/>
                  </a:lnTo>
                  <a:lnTo>
                    <a:pt x="13365" y="1791"/>
                  </a:lnTo>
                  <a:lnTo>
                    <a:pt x="13362" y="1799"/>
                  </a:lnTo>
                  <a:lnTo>
                    <a:pt x="13361" y="1808"/>
                  </a:lnTo>
                  <a:lnTo>
                    <a:pt x="13360" y="1819"/>
                  </a:lnTo>
                  <a:lnTo>
                    <a:pt x="13361" y="1831"/>
                  </a:lnTo>
                  <a:lnTo>
                    <a:pt x="13364" y="1845"/>
                  </a:lnTo>
                  <a:lnTo>
                    <a:pt x="13369" y="1862"/>
                  </a:lnTo>
                  <a:lnTo>
                    <a:pt x="13381" y="1873"/>
                  </a:lnTo>
                  <a:lnTo>
                    <a:pt x="13393" y="1885"/>
                  </a:lnTo>
                  <a:lnTo>
                    <a:pt x="13407" y="1895"/>
                  </a:lnTo>
                  <a:lnTo>
                    <a:pt x="13423" y="1905"/>
                  </a:lnTo>
                  <a:lnTo>
                    <a:pt x="13443" y="1912"/>
                  </a:lnTo>
                  <a:lnTo>
                    <a:pt x="13453" y="1916"/>
                  </a:lnTo>
                  <a:lnTo>
                    <a:pt x="13465" y="1919"/>
                  </a:lnTo>
                  <a:lnTo>
                    <a:pt x="13478" y="1921"/>
                  </a:lnTo>
                  <a:lnTo>
                    <a:pt x="13492" y="1923"/>
                  </a:lnTo>
                  <a:lnTo>
                    <a:pt x="13508" y="1924"/>
                  </a:lnTo>
                  <a:lnTo>
                    <a:pt x="13524" y="1924"/>
                  </a:lnTo>
                  <a:lnTo>
                    <a:pt x="13524" y="1924"/>
                  </a:lnTo>
                  <a:close/>
                  <a:moveTo>
                    <a:pt x="8857" y="3146"/>
                  </a:moveTo>
                  <a:lnTo>
                    <a:pt x="8858" y="3145"/>
                  </a:lnTo>
                  <a:lnTo>
                    <a:pt x="8860" y="3140"/>
                  </a:lnTo>
                  <a:lnTo>
                    <a:pt x="8864" y="3133"/>
                  </a:lnTo>
                  <a:lnTo>
                    <a:pt x="8869" y="3123"/>
                  </a:lnTo>
                  <a:lnTo>
                    <a:pt x="8877" y="3109"/>
                  </a:lnTo>
                  <a:lnTo>
                    <a:pt x="8885" y="3094"/>
                  </a:lnTo>
                  <a:lnTo>
                    <a:pt x="8893" y="3076"/>
                  </a:lnTo>
                  <a:lnTo>
                    <a:pt x="8904" y="3057"/>
                  </a:lnTo>
                  <a:lnTo>
                    <a:pt x="8916" y="3035"/>
                  </a:lnTo>
                  <a:lnTo>
                    <a:pt x="8928" y="3011"/>
                  </a:lnTo>
                  <a:lnTo>
                    <a:pt x="8942" y="2987"/>
                  </a:lnTo>
                  <a:lnTo>
                    <a:pt x="8956" y="2961"/>
                  </a:lnTo>
                  <a:lnTo>
                    <a:pt x="8971" y="2934"/>
                  </a:lnTo>
                  <a:lnTo>
                    <a:pt x="8987" y="2905"/>
                  </a:lnTo>
                  <a:lnTo>
                    <a:pt x="9021" y="2847"/>
                  </a:lnTo>
                  <a:lnTo>
                    <a:pt x="9057" y="2786"/>
                  </a:lnTo>
                  <a:lnTo>
                    <a:pt x="9094" y="2725"/>
                  </a:lnTo>
                  <a:lnTo>
                    <a:pt x="9134" y="2665"/>
                  </a:lnTo>
                  <a:lnTo>
                    <a:pt x="9173" y="2608"/>
                  </a:lnTo>
                  <a:lnTo>
                    <a:pt x="9192" y="2580"/>
                  </a:lnTo>
                  <a:lnTo>
                    <a:pt x="9212" y="2554"/>
                  </a:lnTo>
                  <a:lnTo>
                    <a:pt x="9232" y="2529"/>
                  </a:lnTo>
                  <a:lnTo>
                    <a:pt x="9250" y="2506"/>
                  </a:lnTo>
                  <a:lnTo>
                    <a:pt x="9270" y="2483"/>
                  </a:lnTo>
                  <a:lnTo>
                    <a:pt x="9288" y="2464"/>
                  </a:lnTo>
                  <a:lnTo>
                    <a:pt x="9307" y="2446"/>
                  </a:lnTo>
                  <a:lnTo>
                    <a:pt x="9325" y="2430"/>
                  </a:lnTo>
                  <a:lnTo>
                    <a:pt x="9345" y="2413"/>
                  </a:lnTo>
                  <a:lnTo>
                    <a:pt x="9367" y="2397"/>
                  </a:lnTo>
                  <a:lnTo>
                    <a:pt x="9412" y="2368"/>
                  </a:lnTo>
                  <a:lnTo>
                    <a:pt x="9460" y="2343"/>
                  </a:lnTo>
                  <a:lnTo>
                    <a:pt x="9509" y="2321"/>
                  </a:lnTo>
                  <a:lnTo>
                    <a:pt x="9559" y="2304"/>
                  </a:lnTo>
                  <a:lnTo>
                    <a:pt x="9607" y="2288"/>
                  </a:lnTo>
                  <a:lnTo>
                    <a:pt x="9656" y="2276"/>
                  </a:lnTo>
                  <a:lnTo>
                    <a:pt x="9702" y="2266"/>
                  </a:lnTo>
                  <a:lnTo>
                    <a:pt x="9747" y="2259"/>
                  </a:lnTo>
                  <a:lnTo>
                    <a:pt x="9787" y="2252"/>
                  </a:lnTo>
                  <a:lnTo>
                    <a:pt x="9806" y="2250"/>
                  </a:lnTo>
                  <a:lnTo>
                    <a:pt x="9823" y="2248"/>
                  </a:lnTo>
                  <a:lnTo>
                    <a:pt x="9840" y="2247"/>
                  </a:lnTo>
                  <a:lnTo>
                    <a:pt x="9855" y="2246"/>
                  </a:lnTo>
                  <a:lnTo>
                    <a:pt x="9869" y="2245"/>
                  </a:lnTo>
                  <a:lnTo>
                    <a:pt x="9881" y="2244"/>
                  </a:lnTo>
                  <a:lnTo>
                    <a:pt x="9891" y="2243"/>
                  </a:lnTo>
                  <a:lnTo>
                    <a:pt x="9901" y="2243"/>
                  </a:lnTo>
                  <a:lnTo>
                    <a:pt x="9908" y="2243"/>
                  </a:lnTo>
                  <a:lnTo>
                    <a:pt x="9913" y="2243"/>
                  </a:lnTo>
                  <a:lnTo>
                    <a:pt x="9916" y="2243"/>
                  </a:lnTo>
                  <a:lnTo>
                    <a:pt x="9917" y="2243"/>
                  </a:lnTo>
                  <a:lnTo>
                    <a:pt x="9916" y="2243"/>
                  </a:lnTo>
                  <a:lnTo>
                    <a:pt x="9913" y="2242"/>
                  </a:lnTo>
                  <a:lnTo>
                    <a:pt x="9909" y="2241"/>
                  </a:lnTo>
                  <a:lnTo>
                    <a:pt x="9903" y="2239"/>
                  </a:lnTo>
                  <a:lnTo>
                    <a:pt x="9895" y="2237"/>
                  </a:lnTo>
                  <a:lnTo>
                    <a:pt x="9886" y="2234"/>
                  </a:lnTo>
                  <a:lnTo>
                    <a:pt x="9876" y="2232"/>
                  </a:lnTo>
                  <a:lnTo>
                    <a:pt x="9865" y="2229"/>
                  </a:lnTo>
                  <a:lnTo>
                    <a:pt x="9851" y="2225"/>
                  </a:lnTo>
                  <a:lnTo>
                    <a:pt x="9837" y="2221"/>
                  </a:lnTo>
                  <a:lnTo>
                    <a:pt x="9821" y="2217"/>
                  </a:lnTo>
                  <a:lnTo>
                    <a:pt x="9805" y="2213"/>
                  </a:lnTo>
                  <a:lnTo>
                    <a:pt x="9770" y="2205"/>
                  </a:lnTo>
                  <a:lnTo>
                    <a:pt x="9730" y="2197"/>
                  </a:lnTo>
                  <a:lnTo>
                    <a:pt x="9688" y="2187"/>
                  </a:lnTo>
                  <a:lnTo>
                    <a:pt x="9643" y="2179"/>
                  </a:lnTo>
                  <a:lnTo>
                    <a:pt x="9596" y="2171"/>
                  </a:lnTo>
                  <a:lnTo>
                    <a:pt x="9549" y="2164"/>
                  </a:lnTo>
                  <a:lnTo>
                    <a:pt x="9500" y="2159"/>
                  </a:lnTo>
                  <a:lnTo>
                    <a:pt x="9452" y="2153"/>
                  </a:lnTo>
                  <a:lnTo>
                    <a:pt x="9403" y="2150"/>
                  </a:lnTo>
                  <a:lnTo>
                    <a:pt x="9356" y="2149"/>
                  </a:lnTo>
                  <a:lnTo>
                    <a:pt x="9320" y="2149"/>
                  </a:lnTo>
                  <a:lnTo>
                    <a:pt x="9286" y="2150"/>
                  </a:lnTo>
                  <a:lnTo>
                    <a:pt x="9252" y="2152"/>
                  </a:lnTo>
                  <a:lnTo>
                    <a:pt x="9219" y="2158"/>
                  </a:lnTo>
                  <a:lnTo>
                    <a:pt x="9188" y="2165"/>
                  </a:lnTo>
                  <a:lnTo>
                    <a:pt x="9173" y="2170"/>
                  </a:lnTo>
                  <a:lnTo>
                    <a:pt x="9158" y="2176"/>
                  </a:lnTo>
                  <a:lnTo>
                    <a:pt x="9145" y="2183"/>
                  </a:lnTo>
                  <a:lnTo>
                    <a:pt x="9132" y="2192"/>
                  </a:lnTo>
                  <a:lnTo>
                    <a:pt x="9118" y="2201"/>
                  </a:lnTo>
                  <a:lnTo>
                    <a:pt x="9107" y="2212"/>
                  </a:lnTo>
                  <a:lnTo>
                    <a:pt x="9100" y="2217"/>
                  </a:lnTo>
                  <a:lnTo>
                    <a:pt x="9092" y="2222"/>
                  </a:lnTo>
                  <a:lnTo>
                    <a:pt x="9078" y="2238"/>
                  </a:lnTo>
                  <a:lnTo>
                    <a:pt x="9064" y="2256"/>
                  </a:lnTo>
                  <a:lnTo>
                    <a:pt x="9051" y="2279"/>
                  </a:lnTo>
                  <a:lnTo>
                    <a:pt x="9039" y="2305"/>
                  </a:lnTo>
                  <a:lnTo>
                    <a:pt x="9025" y="2333"/>
                  </a:lnTo>
                  <a:lnTo>
                    <a:pt x="9014" y="2364"/>
                  </a:lnTo>
                  <a:lnTo>
                    <a:pt x="9002" y="2398"/>
                  </a:lnTo>
                  <a:lnTo>
                    <a:pt x="8990" y="2433"/>
                  </a:lnTo>
                  <a:lnTo>
                    <a:pt x="8980" y="2470"/>
                  </a:lnTo>
                  <a:lnTo>
                    <a:pt x="8970" y="2509"/>
                  </a:lnTo>
                  <a:lnTo>
                    <a:pt x="8959" y="2549"/>
                  </a:lnTo>
                  <a:lnTo>
                    <a:pt x="8941" y="2630"/>
                  </a:lnTo>
                  <a:lnTo>
                    <a:pt x="8923" y="2714"/>
                  </a:lnTo>
                  <a:lnTo>
                    <a:pt x="8909" y="2796"/>
                  </a:lnTo>
                  <a:lnTo>
                    <a:pt x="8901" y="2836"/>
                  </a:lnTo>
                  <a:lnTo>
                    <a:pt x="8895" y="2876"/>
                  </a:lnTo>
                  <a:lnTo>
                    <a:pt x="8889" y="2913"/>
                  </a:lnTo>
                  <a:lnTo>
                    <a:pt x="8884" y="2949"/>
                  </a:lnTo>
                  <a:lnTo>
                    <a:pt x="8879" y="2983"/>
                  </a:lnTo>
                  <a:lnTo>
                    <a:pt x="8875" y="3014"/>
                  </a:lnTo>
                  <a:lnTo>
                    <a:pt x="8870" y="3042"/>
                  </a:lnTo>
                  <a:lnTo>
                    <a:pt x="8867" y="3068"/>
                  </a:lnTo>
                  <a:lnTo>
                    <a:pt x="8864" y="3091"/>
                  </a:lnTo>
                  <a:lnTo>
                    <a:pt x="8861" y="3110"/>
                  </a:lnTo>
                  <a:lnTo>
                    <a:pt x="8860" y="3126"/>
                  </a:lnTo>
                  <a:lnTo>
                    <a:pt x="8859" y="3132"/>
                  </a:lnTo>
                  <a:lnTo>
                    <a:pt x="8858" y="3137"/>
                  </a:lnTo>
                  <a:lnTo>
                    <a:pt x="8858" y="3141"/>
                  </a:lnTo>
                  <a:lnTo>
                    <a:pt x="8858" y="3144"/>
                  </a:lnTo>
                  <a:lnTo>
                    <a:pt x="8857" y="3146"/>
                  </a:lnTo>
                  <a:lnTo>
                    <a:pt x="8857" y="3146"/>
                  </a:lnTo>
                  <a:lnTo>
                    <a:pt x="8857" y="3146"/>
                  </a:lnTo>
                  <a:close/>
                  <a:moveTo>
                    <a:pt x="9387" y="3926"/>
                  </a:moveTo>
                  <a:lnTo>
                    <a:pt x="9389" y="3924"/>
                  </a:lnTo>
                  <a:lnTo>
                    <a:pt x="9393" y="3920"/>
                  </a:lnTo>
                  <a:lnTo>
                    <a:pt x="9399" y="3914"/>
                  </a:lnTo>
                  <a:lnTo>
                    <a:pt x="9407" y="3906"/>
                  </a:lnTo>
                  <a:lnTo>
                    <a:pt x="9418" y="3895"/>
                  </a:lnTo>
                  <a:lnTo>
                    <a:pt x="9430" y="3883"/>
                  </a:lnTo>
                  <a:lnTo>
                    <a:pt x="9443" y="3870"/>
                  </a:lnTo>
                  <a:lnTo>
                    <a:pt x="9457" y="3856"/>
                  </a:lnTo>
                  <a:lnTo>
                    <a:pt x="9488" y="3825"/>
                  </a:lnTo>
                  <a:lnTo>
                    <a:pt x="9519" y="3794"/>
                  </a:lnTo>
                  <a:lnTo>
                    <a:pt x="9548" y="3764"/>
                  </a:lnTo>
                  <a:lnTo>
                    <a:pt x="9561" y="3751"/>
                  </a:lnTo>
                  <a:lnTo>
                    <a:pt x="9573" y="3739"/>
                  </a:lnTo>
                  <a:lnTo>
                    <a:pt x="9597" y="3717"/>
                  </a:lnTo>
                  <a:lnTo>
                    <a:pt x="9620" y="3699"/>
                  </a:lnTo>
                  <a:lnTo>
                    <a:pt x="9641" y="3682"/>
                  </a:lnTo>
                  <a:lnTo>
                    <a:pt x="9659" y="3669"/>
                  </a:lnTo>
                  <a:lnTo>
                    <a:pt x="9676" y="3658"/>
                  </a:lnTo>
                  <a:lnTo>
                    <a:pt x="9682" y="3654"/>
                  </a:lnTo>
                  <a:lnTo>
                    <a:pt x="9688" y="3651"/>
                  </a:lnTo>
                  <a:lnTo>
                    <a:pt x="9692" y="3648"/>
                  </a:lnTo>
                  <a:lnTo>
                    <a:pt x="9696" y="3647"/>
                  </a:lnTo>
                  <a:lnTo>
                    <a:pt x="9698" y="3646"/>
                  </a:lnTo>
                  <a:lnTo>
                    <a:pt x="9698" y="3645"/>
                  </a:lnTo>
                  <a:lnTo>
                    <a:pt x="9699" y="3652"/>
                  </a:lnTo>
                  <a:lnTo>
                    <a:pt x="9700" y="3659"/>
                  </a:lnTo>
                  <a:lnTo>
                    <a:pt x="9702" y="3669"/>
                  </a:lnTo>
                  <a:lnTo>
                    <a:pt x="9705" y="3679"/>
                  </a:lnTo>
                  <a:lnTo>
                    <a:pt x="9714" y="3702"/>
                  </a:lnTo>
                  <a:lnTo>
                    <a:pt x="9719" y="3714"/>
                  </a:lnTo>
                  <a:lnTo>
                    <a:pt x="9726" y="3727"/>
                  </a:lnTo>
                  <a:lnTo>
                    <a:pt x="9733" y="3741"/>
                  </a:lnTo>
                  <a:lnTo>
                    <a:pt x="9743" y="3754"/>
                  </a:lnTo>
                  <a:lnTo>
                    <a:pt x="9753" y="3768"/>
                  </a:lnTo>
                  <a:lnTo>
                    <a:pt x="9764" y="3781"/>
                  </a:lnTo>
                  <a:lnTo>
                    <a:pt x="9777" y="3794"/>
                  </a:lnTo>
                  <a:lnTo>
                    <a:pt x="9791" y="3808"/>
                  </a:lnTo>
                  <a:lnTo>
                    <a:pt x="9807" y="3820"/>
                  </a:lnTo>
                  <a:lnTo>
                    <a:pt x="9823" y="3832"/>
                  </a:lnTo>
                  <a:lnTo>
                    <a:pt x="9846" y="3854"/>
                  </a:lnTo>
                  <a:lnTo>
                    <a:pt x="9869" y="3875"/>
                  </a:lnTo>
                  <a:lnTo>
                    <a:pt x="9889" y="3893"/>
                  </a:lnTo>
                  <a:lnTo>
                    <a:pt x="9910" y="3910"/>
                  </a:lnTo>
                  <a:lnTo>
                    <a:pt x="9929" y="3924"/>
                  </a:lnTo>
                  <a:lnTo>
                    <a:pt x="9947" y="3936"/>
                  </a:lnTo>
                  <a:lnTo>
                    <a:pt x="9964" y="3948"/>
                  </a:lnTo>
                  <a:lnTo>
                    <a:pt x="9979" y="3957"/>
                  </a:lnTo>
                  <a:lnTo>
                    <a:pt x="9993" y="3965"/>
                  </a:lnTo>
                  <a:lnTo>
                    <a:pt x="10005" y="3971"/>
                  </a:lnTo>
                  <a:lnTo>
                    <a:pt x="10016" y="3978"/>
                  </a:lnTo>
                  <a:lnTo>
                    <a:pt x="10025" y="3982"/>
                  </a:lnTo>
                  <a:lnTo>
                    <a:pt x="10032" y="3985"/>
                  </a:lnTo>
                  <a:lnTo>
                    <a:pt x="10037" y="3987"/>
                  </a:lnTo>
                  <a:lnTo>
                    <a:pt x="10040" y="3988"/>
                  </a:lnTo>
                  <a:lnTo>
                    <a:pt x="10041" y="3988"/>
                  </a:lnTo>
                  <a:lnTo>
                    <a:pt x="10040" y="3989"/>
                  </a:lnTo>
                  <a:lnTo>
                    <a:pt x="10037" y="3992"/>
                  </a:lnTo>
                  <a:lnTo>
                    <a:pt x="10033" y="3997"/>
                  </a:lnTo>
                  <a:lnTo>
                    <a:pt x="10027" y="4004"/>
                  </a:lnTo>
                  <a:lnTo>
                    <a:pt x="10018" y="4013"/>
                  </a:lnTo>
                  <a:lnTo>
                    <a:pt x="10010" y="4023"/>
                  </a:lnTo>
                  <a:lnTo>
                    <a:pt x="10001" y="4034"/>
                  </a:lnTo>
                  <a:lnTo>
                    <a:pt x="9990" y="4047"/>
                  </a:lnTo>
                  <a:lnTo>
                    <a:pt x="9980" y="4060"/>
                  </a:lnTo>
                  <a:lnTo>
                    <a:pt x="9970" y="4074"/>
                  </a:lnTo>
                  <a:lnTo>
                    <a:pt x="9949" y="4106"/>
                  </a:lnTo>
                  <a:lnTo>
                    <a:pt x="9932" y="4140"/>
                  </a:lnTo>
                  <a:lnTo>
                    <a:pt x="9923" y="4158"/>
                  </a:lnTo>
                  <a:lnTo>
                    <a:pt x="9917" y="4175"/>
                  </a:lnTo>
                  <a:lnTo>
                    <a:pt x="9895" y="4211"/>
                  </a:lnTo>
                  <a:lnTo>
                    <a:pt x="9876" y="4249"/>
                  </a:lnTo>
                  <a:lnTo>
                    <a:pt x="9859" y="4286"/>
                  </a:lnTo>
                  <a:lnTo>
                    <a:pt x="9853" y="4303"/>
                  </a:lnTo>
                  <a:lnTo>
                    <a:pt x="9847" y="4320"/>
                  </a:lnTo>
                  <a:lnTo>
                    <a:pt x="9841" y="4335"/>
                  </a:lnTo>
                  <a:lnTo>
                    <a:pt x="9837" y="4350"/>
                  </a:lnTo>
                  <a:lnTo>
                    <a:pt x="9833" y="4362"/>
                  </a:lnTo>
                  <a:lnTo>
                    <a:pt x="9828" y="4372"/>
                  </a:lnTo>
                  <a:lnTo>
                    <a:pt x="9826" y="4381"/>
                  </a:lnTo>
                  <a:lnTo>
                    <a:pt x="9824" y="4388"/>
                  </a:lnTo>
                  <a:lnTo>
                    <a:pt x="9823" y="4392"/>
                  </a:lnTo>
                  <a:lnTo>
                    <a:pt x="9823" y="4394"/>
                  </a:lnTo>
                  <a:lnTo>
                    <a:pt x="9823" y="4393"/>
                  </a:lnTo>
                  <a:lnTo>
                    <a:pt x="9826" y="4391"/>
                  </a:lnTo>
                  <a:lnTo>
                    <a:pt x="9829" y="4387"/>
                  </a:lnTo>
                  <a:lnTo>
                    <a:pt x="9835" y="4381"/>
                  </a:lnTo>
                  <a:lnTo>
                    <a:pt x="9841" y="4374"/>
                  </a:lnTo>
                  <a:lnTo>
                    <a:pt x="9848" y="4366"/>
                  </a:lnTo>
                  <a:lnTo>
                    <a:pt x="9856" y="4357"/>
                  </a:lnTo>
                  <a:lnTo>
                    <a:pt x="9867" y="4346"/>
                  </a:lnTo>
                  <a:lnTo>
                    <a:pt x="9877" y="4335"/>
                  </a:lnTo>
                  <a:lnTo>
                    <a:pt x="9889" y="4322"/>
                  </a:lnTo>
                  <a:lnTo>
                    <a:pt x="9903" y="4308"/>
                  </a:lnTo>
                  <a:lnTo>
                    <a:pt x="9917" y="4293"/>
                  </a:lnTo>
                  <a:lnTo>
                    <a:pt x="9948" y="4261"/>
                  </a:lnTo>
                  <a:lnTo>
                    <a:pt x="9983" y="4226"/>
                  </a:lnTo>
                  <a:lnTo>
                    <a:pt x="10021" y="4188"/>
                  </a:lnTo>
                  <a:lnTo>
                    <a:pt x="10062" y="4149"/>
                  </a:lnTo>
                  <a:lnTo>
                    <a:pt x="10106" y="4107"/>
                  </a:lnTo>
                  <a:lnTo>
                    <a:pt x="10153" y="4064"/>
                  </a:lnTo>
                  <a:lnTo>
                    <a:pt x="10200" y="4022"/>
                  </a:lnTo>
                  <a:lnTo>
                    <a:pt x="10250" y="3979"/>
                  </a:lnTo>
                  <a:lnTo>
                    <a:pt x="10301" y="3936"/>
                  </a:lnTo>
                  <a:lnTo>
                    <a:pt x="10353" y="3894"/>
                  </a:lnTo>
                  <a:lnTo>
                    <a:pt x="10429" y="3838"/>
                  </a:lnTo>
                  <a:lnTo>
                    <a:pt x="10505" y="3785"/>
                  </a:lnTo>
                  <a:lnTo>
                    <a:pt x="10578" y="3736"/>
                  </a:lnTo>
                  <a:lnTo>
                    <a:pt x="10651" y="3690"/>
                  </a:lnTo>
                  <a:lnTo>
                    <a:pt x="10720" y="3648"/>
                  </a:lnTo>
                  <a:lnTo>
                    <a:pt x="10787" y="3610"/>
                  </a:lnTo>
                  <a:lnTo>
                    <a:pt x="10819" y="3592"/>
                  </a:lnTo>
                  <a:lnTo>
                    <a:pt x="10851" y="3575"/>
                  </a:lnTo>
                  <a:lnTo>
                    <a:pt x="10881" y="3559"/>
                  </a:lnTo>
                  <a:lnTo>
                    <a:pt x="10910" y="3544"/>
                  </a:lnTo>
                  <a:lnTo>
                    <a:pt x="10938" y="3530"/>
                  </a:lnTo>
                  <a:lnTo>
                    <a:pt x="10965" y="3517"/>
                  </a:lnTo>
                  <a:lnTo>
                    <a:pt x="10990" y="3505"/>
                  </a:lnTo>
                  <a:lnTo>
                    <a:pt x="11014" y="3494"/>
                  </a:lnTo>
                  <a:lnTo>
                    <a:pt x="11036" y="3482"/>
                  </a:lnTo>
                  <a:lnTo>
                    <a:pt x="11057" y="3473"/>
                  </a:lnTo>
                  <a:lnTo>
                    <a:pt x="11076" y="3465"/>
                  </a:lnTo>
                  <a:lnTo>
                    <a:pt x="11094" y="3456"/>
                  </a:lnTo>
                  <a:lnTo>
                    <a:pt x="11110" y="3449"/>
                  </a:lnTo>
                  <a:lnTo>
                    <a:pt x="11123" y="3444"/>
                  </a:lnTo>
                  <a:lnTo>
                    <a:pt x="11135" y="3439"/>
                  </a:lnTo>
                  <a:lnTo>
                    <a:pt x="11146" y="3435"/>
                  </a:lnTo>
                  <a:lnTo>
                    <a:pt x="11153" y="3432"/>
                  </a:lnTo>
                  <a:lnTo>
                    <a:pt x="11159" y="3430"/>
                  </a:lnTo>
                  <a:lnTo>
                    <a:pt x="11162" y="3428"/>
                  </a:lnTo>
                  <a:lnTo>
                    <a:pt x="11163" y="3428"/>
                  </a:lnTo>
                  <a:lnTo>
                    <a:pt x="11162" y="3428"/>
                  </a:lnTo>
                  <a:lnTo>
                    <a:pt x="11158" y="3428"/>
                  </a:lnTo>
                  <a:lnTo>
                    <a:pt x="11151" y="3428"/>
                  </a:lnTo>
                  <a:lnTo>
                    <a:pt x="11142" y="3429"/>
                  </a:lnTo>
                  <a:lnTo>
                    <a:pt x="11131" y="3430"/>
                  </a:lnTo>
                  <a:lnTo>
                    <a:pt x="11118" y="3431"/>
                  </a:lnTo>
                  <a:lnTo>
                    <a:pt x="11102" y="3433"/>
                  </a:lnTo>
                  <a:lnTo>
                    <a:pt x="11086" y="3435"/>
                  </a:lnTo>
                  <a:lnTo>
                    <a:pt x="11067" y="3439"/>
                  </a:lnTo>
                  <a:lnTo>
                    <a:pt x="11048" y="3443"/>
                  </a:lnTo>
                  <a:lnTo>
                    <a:pt x="11027" y="3447"/>
                  </a:lnTo>
                  <a:lnTo>
                    <a:pt x="11005" y="3453"/>
                  </a:lnTo>
                  <a:lnTo>
                    <a:pt x="10984" y="3461"/>
                  </a:lnTo>
                  <a:lnTo>
                    <a:pt x="10961" y="3469"/>
                  </a:lnTo>
                  <a:lnTo>
                    <a:pt x="10937" y="3479"/>
                  </a:lnTo>
                  <a:lnTo>
                    <a:pt x="10914" y="3489"/>
                  </a:lnTo>
                  <a:lnTo>
                    <a:pt x="10892" y="3496"/>
                  </a:lnTo>
                  <a:lnTo>
                    <a:pt x="10872" y="3501"/>
                  </a:lnTo>
                  <a:lnTo>
                    <a:pt x="10853" y="3507"/>
                  </a:lnTo>
                  <a:lnTo>
                    <a:pt x="10837" y="3512"/>
                  </a:lnTo>
                  <a:lnTo>
                    <a:pt x="10823" y="3518"/>
                  </a:lnTo>
                  <a:lnTo>
                    <a:pt x="10810" y="3523"/>
                  </a:lnTo>
                  <a:lnTo>
                    <a:pt x="10799" y="3528"/>
                  </a:lnTo>
                  <a:lnTo>
                    <a:pt x="10789" y="3533"/>
                  </a:lnTo>
                  <a:lnTo>
                    <a:pt x="10781" y="3537"/>
                  </a:lnTo>
                  <a:lnTo>
                    <a:pt x="10775" y="3541"/>
                  </a:lnTo>
                  <a:lnTo>
                    <a:pt x="10769" y="3544"/>
                  </a:lnTo>
                  <a:lnTo>
                    <a:pt x="10765" y="3547"/>
                  </a:lnTo>
                  <a:lnTo>
                    <a:pt x="10762" y="3549"/>
                  </a:lnTo>
                  <a:lnTo>
                    <a:pt x="10760" y="3550"/>
                  </a:lnTo>
                  <a:lnTo>
                    <a:pt x="10759" y="3552"/>
                  </a:lnTo>
                  <a:lnTo>
                    <a:pt x="10759" y="3550"/>
                  </a:lnTo>
                  <a:lnTo>
                    <a:pt x="10759" y="3545"/>
                  </a:lnTo>
                  <a:lnTo>
                    <a:pt x="10757" y="3537"/>
                  </a:lnTo>
                  <a:lnTo>
                    <a:pt x="10756" y="3525"/>
                  </a:lnTo>
                  <a:lnTo>
                    <a:pt x="10754" y="3512"/>
                  </a:lnTo>
                  <a:lnTo>
                    <a:pt x="10751" y="3496"/>
                  </a:lnTo>
                  <a:lnTo>
                    <a:pt x="10748" y="3478"/>
                  </a:lnTo>
                  <a:lnTo>
                    <a:pt x="10743" y="3459"/>
                  </a:lnTo>
                  <a:lnTo>
                    <a:pt x="10736" y="3437"/>
                  </a:lnTo>
                  <a:lnTo>
                    <a:pt x="10728" y="3415"/>
                  </a:lnTo>
                  <a:lnTo>
                    <a:pt x="10717" y="3392"/>
                  </a:lnTo>
                  <a:lnTo>
                    <a:pt x="10706" y="3368"/>
                  </a:lnTo>
                  <a:lnTo>
                    <a:pt x="10691" y="3343"/>
                  </a:lnTo>
                  <a:lnTo>
                    <a:pt x="10675" y="3319"/>
                  </a:lnTo>
                  <a:lnTo>
                    <a:pt x="10655" y="3295"/>
                  </a:lnTo>
                  <a:lnTo>
                    <a:pt x="10634" y="3271"/>
                  </a:lnTo>
                  <a:lnTo>
                    <a:pt x="10615" y="3249"/>
                  </a:lnTo>
                  <a:lnTo>
                    <a:pt x="10597" y="3229"/>
                  </a:lnTo>
                  <a:lnTo>
                    <a:pt x="10579" y="3210"/>
                  </a:lnTo>
                  <a:lnTo>
                    <a:pt x="10560" y="3195"/>
                  </a:lnTo>
                  <a:lnTo>
                    <a:pt x="10542" y="3180"/>
                  </a:lnTo>
                  <a:lnTo>
                    <a:pt x="10523" y="3167"/>
                  </a:lnTo>
                  <a:lnTo>
                    <a:pt x="10506" y="3157"/>
                  </a:lnTo>
                  <a:lnTo>
                    <a:pt x="10489" y="3146"/>
                  </a:lnTo>
                  <a:lnTo>
                    <a:pt x="10474" y="3139"/>
                  </a:lnTo>
                  <a:lnTo>
                    <a:pt x="10460" y="3132"/>
                  </a:lnTo>
                  <a:lnTo>
                    <a:pt x="10447" y="3127"/>
                  </a:lnTo>
                  <a:lnTo>
                    <a:pt x="10436" y="3123"/>
                  </a:lnTo>
                  <a:lnTo>
                    <a:pt x="10427" y="3120"/>
                  </a:lnTo>
                  <a:lnTo>
                    <a:pt x="10421" y="3118"/>
                  </a:lnTo>
                  <a:lnTo>
                    <a:pt x="10417" y="3117"/>
                  </a:lnTo>
                  <a:lnTo>
                    <a:pt x="10416" y="3116"/>
                  </a:lnTo>
                  <a:lnTo>
                    <a:pt x="10416" y="3114"/>
                  </a:lnTo>
                  <a:lnTo>
                    <a:pt x="10418" y="3110"/>
                  </a:lnTo>
                  <a:lnTo>
                    <a:pt x="10419" y="3107"/>
                  </a:lnTo>
                  <a:lnTo>
                    <a:pt x="10422" y="3104"/>
                  </a:lnTo>
                  <a:lnTo>
                    <a:pt x="10426" y="3100"/>
                  </a:lnTo>
                  <a:lnTo>
                    <a:pt x="10431" y="3096"/>
                  </a:lnTo>
                  <a:lnTo>
                    <a:pt x="10437" y="3092"/>
                  </a:lnTo>
                  <a:lnTo>
                    <a:pt x="10446" y="3087"/>
                  </a:lnTo>
                  <a:lnTo>
                    <a:pt x="10456" y="3082"/>
                  </a:lnTo>
                  <a:lnTo>
                    <a:pt x="10468" y="3076"/>
                  </a:lnTo>
                  <a:lnTo>
                    <a:pt x="10482" y="3071"/>
                  </a:lnTo>
                  <a:lnTo>
                    <a:pt x="10499" y="3065"/>
                  </a:lnTo>
                  <a:lnTo>
                    <a:pt x="10518" y="3059"/>
                  </a:lnTo>
                  <a:lnTo>
                    <a:pt x="10540" y="3054"/>
                  </a:lnTo>
                  <a:lnTo>
                    <a:pt x="10562" y="3048"/>
                  </a:lnTo>
                  <a:lnTo>
                    <a:pt x="10584" y="3041"/>
                  </a:lnTo>
                  <a:lnTo>
                    <a:pt x="10604" y="3036"/>
                  </a:lnTo>
                  <a:lnTo>
                    <a:pt x="10622" y="3030"/>
                  </a:lnTo>
                  <a:lnTo>
                    <a:pt x="10639" y="3025"/>
                  </a:lnTo>
                  <a:lnTo>
                    <a:pt x="10654" y="3020"/>
                  </a:lnTo>
                  <a:lnTo>
                    <a:pt x="10668" y="3016"/>
                  </a:lnTo>
                  <a:lnTo>
                    <a:pt x="10680" y="3010"/>
                  </a:lnTo>
                  <a:lnTo>
                    <a:pt x="10691" y="3006"/>
                  </a:lnTo>
                  <a:lnTo>
                    <a:pt x="10701" y="3002"/>
                  </a:lnTo>
                  <a:lnTo>
                    <a:pt x="10709" y="2999"/>
                  </a:lnTo>
                  <a:lnTo>
                    <a:pt x="10715" y="2996"/>
                  </a:lnTo>
                  <a:lnTo>
                    <a:pt x="10720" y="2994"/>
                  </a:lnTo>
                  <a:lnTo>
                    <a:pt x="10724" y="2993"/>
                  </a:lnTo>
                  <a:lnTo>
                    <a:pt x="10727" y="2992"/>
                  </a:lnTo>
                  <a:lnTo>
                    <a:pt x="10728" y="2991"/>
                  </a:lnTo>
                  <a:lnTo>
                    <a:pt x="10723" y="2991"/>
                  </a:lnTo>
                  <a:lnTo>
                    <a:pt x="10718" y="2991"/>
                  </a:lnTo>
                  <a:lnTo>
                    <a:pt x="10710" y="2991"/>
                  </a:lnTo>
                  <a:lnTo>
                    <a:pt x="10702" y="2992"/>
                  </a:lnTo>
                  <a:lnTo>
                    <a:pt x="10690" y="2992"/>
                  </a:lnTo>
                  <a:lnTo>
                    <a:pt x="10679" y="2993"/>
                  </a:lnTo>
                  <a:lnTo>
                    <a:pt x="10665" y="2994"/>
                  </a:lnTo>
                  <a:lnTo>
                    <a:pt x="10650" y="2995"/>
                  </a:lnTo>
                  <a:lnTo>
                    <a:pt x="10634" y="2997"/>
                  </a:lnTo>
                  <a:lnTo>
                    <a:pt x="10615" y="2999"/>
                  </a:lnTo>
                  <a:lnTo>
                    <a:pt x="10595" y="3001"/>
                  </a:lnTo>
                  <a:lnTo>
                    <a:pt x="10576" y="3004"/>
                  </a:lnTo>
                  <a:lnTo>
                    <a:pt x="10554" y="3008"/>
                  </a:lnTo>
                  <a:lnTo>
                    <a:pt x="10530" y="3013"/>
                  </a:lnTo>
                  <a:lnTo>
                    <a:pt x="10507" y="3017"/>
                  </a:lnTo>
                  <a:lnTo>
                    <a:pt x="10482" y="3023"/>
                  </a:lnTo>
                  <a:lnTo>
                    <a:pt x="10428" y="3035"/>
                  </a:lnTo>
                  <a:lnTo>
                    <a:pt x="10371" y="3052"/>
                  </a:lnTo>
                  <a:lnTo>
                    <a:pt x="10312" y="3072"/>
                  </a:lnTo>
                  <a:lnTo>
                    <a:pt x="10281" y="3084"/>
                  </a:lnTo>
                  <a:lnTo>
                    <a:pt x="10250" y="3096"/>
                  </a:lnTo>
                  <a:lnTo>
                    <a:pt x="10217" y="3110"/>
                  </a:lnTo>
                  <a:lnTo>
                    <a:pt x="10185" y="3125"/>
                  </a:lnTo>
                  <a:lnTo>
                    <a:pt x="10150" y="3141"/>
                  </a:lnTo>
                  <a:lnTo>
                    <a:pt x="10117" y="3158"/>
                  </a:lnTo>
                  <a:lnTo>
                    <a:pt x="10083" y="3176"/>
                  </a:lnTo>
                  <a:lnTo>
                    <a:pt x="10048" y="3197"/>
                  </a:lnTo>
                  <a:lnTo>
                    <a:pt x="10014" y="3217"/>
                  </a:lnTo>
                  <a:lnTo>
                    <a:pt x="9979" y="3240"/>
                  </a:lnTo>
                  <a:lnTo>
                    <a:pt x="9944" y="3262"/>
                  </a:lnTo>
                  <a:lnTo>
                    <a:pt x="9911" y="3284"/>
                  </a:lnTo>
                  <a:lnTo>
                    <a:pt x="9878" y="3308"/>
                  </a:lnTo>
                  <a:lnTo>
                    <a:pt x="9846" y="3333"/>
                  </a:lnTo>
                  <a:lnTo>
                    <a:pt x="9785" y="3384"/>
                  </a:lnTo>
                  <a:lnTo>
                    <a:pt x="9728" y="3439"/>
                  </a:lnTo>
                  <a:lnTo>
                    <a:pt x="9676" y="3496"/>
                  </a:lnTo>
                  <a:lnTo>
                    <a:pt x="9651" y="3524"/>
                  </a:lnTo>
                  <a:lnTo>
                    <a:pt x="9627" y="3553"/>
                  </a:lnTo>
                  <a:lnTo>
                    <a:pt x="9604" y="3581"/>
                  </a:lnTo>
                  <a:lnTo>
                    <a:pt x="9583" y="3610"/>
                  </a:lnTo>
                  <a:lnTo>
                    <a:pt x="9562" y="3638"/>
                  </a:lnTo>
                  <a:lnTo>
                    <a:pt x="9542" y="3665"/>
                  </a:lnTo>
                  <a:lnTo>
                    <a:pt x="9524" y="3691"/>
                  </a:lnTo>
                  <a:lnTo>
                    <a:pt x="9507" y="3717"/>
                  </a:lnTo>
                  <a:lnTo>
                    <a:pt x="9491" y="3743"/>
                  </a:lnTo>
                  <a:lnTo>
                    <a:pt x="9475" y="3767"/>
                  </a:lnTo>
                  <a:lnTo>
                    <a:pt x="9462" y="3789"/>
                  </a:lnTo>
                  <a:lnTo>
                    <a:pt x="9449" y="3811"/>
                  </a:lnTo>
                  <a:lnTo>
                    <a:pt x="9437" y="3831"/>
                  </a:lnTo>
                  <a:lnTo>
                    <a:pt x="9427" y="3850"/>
                  </a:lnTo>
                  <a:lnTo>
                    <a:pt x="9418" y="3866"/>
                  </a:lnTo>
                  <a:lnTo>
                    <a:pt x="9409" y="3881"/>
                  </a:lnTo>
                  <a:lnTo>
                    <a:pt x="9403" y="3894"/>
                  </a:lnTo>
                  <a:lnTo>
                    <a:pt x="9397" y="3906"/>
                  </a:lnTo>
                  <a:lnTo>
                    <a:pt x="9393" y="3914"/>
                  </a:lnTo>
                  <a:lnTo>
                    <a:pt x="9390" y="3921"/>
                  </a:lnTo>
                  <a:lnTo>
                    <a:pt x="9388" y="3924"/>
                  </a:lnTo>
                  <a:lnTo>
                    <a:pt x="9387" y="3926"/>
                  </a:lnTo>
                  <a:lnTo>
                    <a:pt x="9387" y="3926"/>
                  </a:lnTo>
                  <a:close/>
                  <a:moveTo>
                    <a:pt x="9231" y="0"/>
                  </a:moveTo>
                  <a:lnTo>
                    <a:pt x="9134" y="1"/>
                  </a:lnTo>
                  <a:lnTo>
                    <a:pt x="9040" y="4"/>
                  </a:lnTo>
                  <a:lnTo>
                    <a:pt x="8947" y="8"/>
                  </a:lnTo>
                  <a:lnTo>
                    <a:pt x="8856" y="15"/>
                  </a:lnTo>
                  <a:lnTo>
                    <a:pt x="8767" y="23"/>
                  </a:lnTo>
                  <a:lnTo>
                    <a:pt x="8680" y="34"/>
                  </a:lnTo>
                  <a:lnTo>
                    <a:pt x="8596" y="46"/>
                  </a:lnTo>
                  <a:lnTo>
                    <a:pt x="8513" y="59"/>
                  </a:lnTo>
                  <a:lnTo>
                    <a:pt x="8433" y="75"/>
                  </a:lnTo>
                  <a:lnTo>
                    <a:pt x="8354" y="91"/>
                  </a:lnTo>
                  <a:lnTo>
                    <a:pt x="8277" y="110"/>
                  </a:lnTo>
                  <a:lnTo>
                    <a:pt x="8202" y="129"/>
                  </a:lnTo>
                  <a:lnTo>
                    <a:pt x="8129" y="150"/>
                  </a:lnTo>
                  <a:lnTo>
                    <a:pt x="8058" y="172"/>
                  </a:lnTo>
                  <a:lnTo>
                    <a:pt x="7989" y="195"/>
                  </a:lnTo>
                  <a:lnTo>
                    <a:pt x="7921" y="219"/>
                  </a:lnTo>
                  <a:lnTo>
                    <a:pt x="7856" y="245"/>
                  </a:lnTo>
                  <a:lnTo>
                    <a:pt x="7792" y="272"/>
                  </a:lnTo>
                  <a:lnTo>
                    <a:pt x="7730" y="298"/>
                  </a:lnTo>
                  <a:lnTo>
                    <a:pt x="7669" y="326"/>
                  </a:lnTo>
                  <a:lnTo>
                    <a:pt x="7610" y="355"/>
                  </a:lnTo>
                  <a:lnTo>
                    <a:pt x="7553" y="385"/>
                  </a:lnTo>
                  <a:lnTo>
                    <a:pt x="7497" y="416"/>
                  </a:lnTo>
                  <a:lnTo>
                    <a:pt x="7444" y="447"/>
                  </a:lnTo>
                  <a:lnTo>
                    <a:pt x="7392" y="478"/>
                  </a:lnTo>
                  <a:lnTo>
                    <a:pt x="7342" y="510"/>
                  </a:lnTo>
                  <a:lnTo>
                    <a:pt x="7293" y="542"/>
                  </a:lnTo>
                  <a:lnTo>
                    <a:pt x="7246" y="575"/>
                  </a:lnTo>
                  <a:lnTo>
                    <a:pt x="7200" y="608"/>
                  </a:lnTo>
                  <a:lnTo>
                    <a:pt x="7157" y="641"/>
                  </a:lnTo>
                  <a:lnTo>
                    <a:pt x="7113" y="675"/>
                  </a:lnTo>
                  <a:lnTo>
                    <a:pt x="7073" y="708"/>
                  </a:lnTo>
                  <a:lnTo>
                    <a:pt x="7034" y="742"/>
                  </a:lnTo>
                  <a:lnTo>
                    <a:pt x="6996" y="775"/>
                  </a:lnTo>
                  <a:lnTo>
                    <a:pt x="6960" y="809"/>
                  </a:lnTo>
                  <a:lnTo>
                    <a:pt x="6924" y="842"/>
                  </a:lnTo>
                  <a:lnTo>
                    <a:pt x="6890" y="875"/>
                  </a:lnTo>
                  <a:lnTo>
                    <a:pt x="6858" y="908"/>
                  </a:lnTo>
                  <a:lnTo>
                    <a:pt x="6827" y="941"/>
                  </a:lnTo>
                  <a:lnTo>
                    <a:pt x="6799" y="973"/>
                  </a:lnTo>
                  <a:lnTo>
                    <a:pt x="6771" y="1005"/>
                  </a:lnTo>
                  <a:lnTo>
                    <a:pt x="6744" y="1036"/>
                  </a:lnTo>
                  <a:lnTo>
                    <a:pt x="6718" y="1067"/>
                  </a:lnTo>
                  <a:lnTo>
                    <a:pt x="6694" y="1097"/>
                  </a:lnTo>
                  <a:lnTo>
                    <a:pt x="6672" y="1127"/>
                  </a:lnTo>
                  <a:lnTo>
                    <a:pt x="6650" y="1154"/>
                  </a:lnTo>
                  <a:lnTo>
                    <a:pt x="6629" y="1182"/>
                  </a:lnTo>
                  <a:lnTo>
                    <a:pt x="6611" y="1209"/>
                  </a:lnTo>
                  <a:lnTo>
                    <a:pt x="6593" y="1235"/>
                  </a:lnTo>
                  <a:lnTo>
                    <a:pt x="6576" y="1259"/>
                  </a:lnTo>
                  <a:lnTo>
                    <a:pt x="6560" y="1283"/>
                  </a:lnTo>
                  <a:lnTo>
                    <a:pt x="6547" y="1306"/>
                  </a:lnTo>
                  <a:lnTo>
                    <a:pt x="6533" y="1327"/>
                  </a:lnTo>
                  <a:lnTo>
                    <a:pt x="6521" y="1347"/>
                  </a:lnTo>
                  <a:lnTo>
                    <a:pt x="6509" y="1365"/>
                  </a:lnTo>
                  <a:lnTo>
                    <a:pt x="6500" y="1383"/>
                  </a:lnTo>
                  <a:lnTo>
                    <a:pt x="6491" y="1399"/>
                  </a:lnTo>
                  <a:lnTo>
                    <a:pt x="6484" y="1414"/>
                  </a:lnTo>
                  <a:lnTo>
                    <a:pt x="6476" y="1426"/>
                  </a:lnTo>
                  <a:lnTo>
                    <a:pt x="6471" y="1438"/>
                  </a:lnTo>
                  <a:lnTo>
                    <a:pt x="6466" y="1447"/>
                  </a:lnTo>
                  <a:lnTo>
                    <a:pt x="6462" y="1454"/>
                  </a:lnTo>
                  <a:lnTo>
                    <a:pt x="6460" y="1460"/>
                  </a:lnTo>
                  <a:lnTo>
                    <a:pt x="6458" y="1464"/>
                  </a:lnTo>
                  <a:lnTo>
                    <a:pt x="6431" y="1476"/>
                  </a:lnTo>
                  <a:lnTo>
                    <a:pt x="6402" y="1487"/>
                  </a:lnTo>
                  <a:lnTo>
                    <a:pt x="6373" y="1496"/>
                  </a:lnTo>
                  <a:lnTo>
                    <a:pt x="6343" y="1506"/>
                  </a:lnTo>
                  <a:lnTo>
                    <a:pt x="6311" y="1513"/>
                  </a:lnTo>
                  <a:lnTo>
                    <a:pt x="6278" y="1519"/>
                  </a:lnTo>
                  <a:lnTo>
                    <a:pt x="6244" y="1523"/>
                  </a:lnTo>
                  <a:lnTo>
                    <a:pt x="6208" y="1526"/>
                  </a:lnTo>
                  <a:lnTo>
                    <a:pt x="6161" y="1540"/>
                  </a:lnTo>
                  <a:lnTo>
                    <a:pt x="6114" y="1557"/>
                  </a:lnTo>
                  <a:lnTo>
                    <a:pt x="6090" y="1567"/>
                  </a:lnTo>
                  <a:lnTo>
                    <a:pt x="6067" y="1579"/>
                  </a:lnTo>
                  <a:lnTo>
                    <a:pt x="6043" y="1591"/>
                  </a:lnTo>
                  <a:lnTo>
                    <a:pt x="6018" y="1604"/>
                  </a:lnTo>
                  <a:lnTo>
                    <a:pt x="5994" y="1619"/>
                  </a:lnTo>
                  <a:lnTo>
                    <a:pt x="5970" y="1634"/>
                  </a:lnTo>
                  <a:lnTo>
                    <a:pt x="5945" y="1651"/>
                  </a:lnTo>
                  <a:lnTo>
                    <a:pt x="5919" y="1668"/>
                  </a:lnTo>
                  <a:lnTo>
                    <a:pt x="5893" y="1688"/>
                  </a:lnTo>
                  <a:lnTo>
                    <a:pt x="5867" y="1708"/>
                  </a:lnTo>
                  <a:lnTo>
                    <a:pt x="5842" y="1729"/>
                  </a:lnTo>
                  <a:lnTo>
                    <a:pt x="5815" y="1752"/>
                  </a:lnTo>
                  <a:lnTo>
                    <a:pt x="5787" y="1776"/>
                  </a:lnTo>
                  <a:lnTo>
                    <a:pt x="5759" y="1801"/>
                  </a:lnTo>
                  <a:lnTo>
                    <a:pt x="5731" y="1828"/>
                  </a:lnTo>
                  <a:lnTo>
                    <a:pt x="5702" y="1856"/>
                  </a:lnTo>
                  <a:lnTo>
                    <a:pt x="5673" y="1886"/>
                  </a:lnTo>
                  <a:lnTo>
                    <a:pt x="5643" y="1917"/>
                  </a:lnTo>
                  <a:lnTo>
                    <a:pt x="5612" y="1948"/>
                  </a:lnTo>
                  <a:lnTo>
                    <a:pt x="5581" y="1981"/>
                  </a:lnTo>
                  <a:lnTo>
                    <a:pt x="5549" y="2017"/>
                  </a:lnTo>
                  <a:lnTo>
                    <a:pt x="5516" y="2054"/>
                  </a:lnTo>
                  <a:lnTo>
                    <a:pt x="5483" y="2092"/>
                  </a:lnTo>
                  <a:lnTo>
                    <a:pt x="5449" y="2131"/>
                  </a:lnTo>
                  <a:lnTo>
                    <a:pt x="5414" y="2172"/>
                  </a:lnTo>
                  <a:lnTo>
                    <a:pt x="5379" y="2215"/>
                  </a:lnTo>
                  <a:lnTo>
                    <a:pt x="5342" y="2260"/>
                  </a:lnTo>
                  <a:lnTo>
                    <a:pt x="5305" y="2305"/>
                  </a:lnTo>
                  <a:lnTo>
                    <a:pt x="4961" y="2368"/>
                  </a:lnTo>
                  <a:lnTo>
                    <a:pt x="4957" y="2368"/>
                  </a:lnTo>
                  <a:lnTo>
                    <a:pt x="4951" y="2368"/>
                  </a:lnTo>
                  <a:lnTo>
                    <a:pt x="4942" y="2369"/>
                  </a:lnTo>
                  <a:lnTo>
                    <a:pt x="4932" y="2370"/>
                  </a:lnTo>
                  <a:lnTo>
                    <a:pt x="4920" y="2371"/>
                  </a:lnTo>
                  <a:lnTo>
                    <a:pt x="4904" y="2373"/>
                  </a:lnTo>
                  <a:lnTo>
                    <a:pt x="4888" y="2375"/>
                  </a:lnTo>
                  <a:lnTo>
                    <a:pt x="4869" y="2378"/>
                  </a:lnTo>
                  <a:lnTo>
                    <a:pt x="4848" y="2380"/>
                  </a:lnTo>
                  <a:lnTo>
                    <a:pt x="4826" y="2384"/>
                  </a:lnTo>
                  <a:lnTo>
                    <a:pt x="4802" y="2387"/>
                  </a:lnTo>
                  <a:lnTo>
                    <a:pt x="4776" y="2391"/>
                  </a:lnTo>
                  <a:lnTo>
                    <a:pt x="4748" y="2397"/>
                  </a:lnTo>
                  <a:lnTo>
                    <a:pt x="4719" y="2402"/>
                  </a:lnTo>
                  <a:lnTo>
                    <a:pt x="4688" y="2407"/>
                  </a:lnTo>
                  <a:lnTo>
                    <a:pt x="4656" y="2413"/>
                  </a:lnTo>
                  <a:lnTo>
                    <a:pt x="4622" y="2419"/>
                  </a:lnTo>
                  <a:lnTo>
                    <a:pt x="4587" y="2426"/>
                  </a:lnTo>
                  <a:lnTo>
                    <a:pt x="4550" y="2435"/>
                  </a:lnTo>
                  <a:lnTo>
                    <a:pt x="4512" y="2443"/>
                  </a:lnTo>
                  <a:lnTo>
                    <a:pt x="4473" y="2451"/>
                  </a:lnTo>
                  <a:lnTo>
                    <a:pt x="4432" y="2460"/>
                  </a:lnTo>
                  <a:lnTo>
                    <a:pt x="4390" y="2471"/>
                  </a:lnTo>
                  <a:lnTo>
                    <a:pt x="4347" y="2481"/>
                  </a:lnTo>
                  <a:lnTo>
                    <a:pt x="4303" y="2492"/>
                  </a:lnTo>
                  <a:lnTo>
                    <a:pt x="4258" y="2505"/>
                  </a:lnTo>
                  <a:lnTo>
                    <a:pt x="4165" y="2530"/>
                  </a:lnTo>
                  <a:lnTo>
                    <a:pt x="4068" y="2558"/>
                  </a:lnTo>
                  <a:lnTo>
                    <a:pt x="3968" y="2590"/>
                  </a:lnTo>
                  <a:lnTo>
                    <a:pt x="3865" y="2624"/>
                  </a:lnTo>
                  <a:lnTo>
                    <a:pt x="3759" y="2662"/>
                  </a:lnTo>
                  <a:lnTo>
                    <a:pt x="3652" y="2702"/>
                  </a:lnTo>
                  <a:lnTo>
                    <a:pt x="3544" y="2747"/>
                  </a:lnTo>
                  <a:lnTo>
                    <a:pt x="3433" y="2795"/>
                  </a:lnTo>
                  <a:lnTo>
                    <a:pt x="3322" y="2846"/>
                  </a:lnTo>
                  <a:lnTo>
                    <a:pt x="3210" y="2901"/>
                  </a:lnTo>
                  <a:lnTo>
                    <a:pt x="3099" y="2960"/>
                  </a:lnTo>
                  <a:lnTo>
                    <a:pt x="2987" y="3023"/>
                  </a:lnTo>
                  <a:lnTo>
                    <a:pt x="2931" y="3056"/>
                  </a:lnTo>
                  <a:lnTo>
                    <a:pt x="2877" y="3090"/>
                  </a:lnTo>
                  <a:lnTo>
                    <a:pt x="2822" y="3125"/>
                  </a:lnTo>
                  <a:lnTo>
                    <a:pt x="2767" y="3161"/>
                  </a:lnTo>
                  <a:lnTo>
                    <a:pt x="2713" y="3198"/>
                  </a:lnTo>
                  <a:lnTo>
                    <a:pt x="2659" y="3236"/>
                  </a:lnTo>
                  <a:lnTo>
                    <a:pt x="2605" y="3275"/>
                  </a:lnTo>
                  <a:lnTo>
                    <a:pt x="2553" y="3315"/>
                  </a:lnTo>
                  <a:lnTo>
                    <a:pt x="2501" y="3358"/>
                  </a:lnTo>
                  <a:lnTo>
                    <a:pt x="2449" y="3400"/>
                  </a:lnTo>
                  <a:lnTo>
                    <a:pt x="2398" y="3444"/>
                  </a:lnTo>
                  <a:lnTo>
                    <a:pt x="2348" y="3489"/>
                  </a:lnTo>
                  <a:lnTo>
                    <a:pt x="2299" y="3536"/>
                  </a:lnTo>
                  <a:lnTo>
                    <a:pt x="2250" y="3583"/>
                  </a:lnTo>
                  <a:lnTo>
                    <a:pt x="2217" y="3616"/>
                  </a:lnTo>
                  <a:lnTo>
                    <a:pt x="2184" y="3650"/>
                  </a:lnTo>
                  <a:lnTo>
                    <a:pt x="2150" y="3687"/>
                  </a:lnTo>
                  <a:lnTo>
                    <a:pt x="2116" y="3725"/>
                  </a:lnTo>
                  <a:lnTo>
                    <a:pt x="2081" y="3764"/>
                  </a:lnTo>
                  <a:lnTo>
                    <a:pt x="2046" y="3805"/>
                  </a:lnTo>
                  <a:lnTo>
                    <a:pt x="1973" y="3888"/>
                  </a:lnTo>
                  <a:lnTo>
                    <a:pt x="1901" y="3975"/>
                  </a:lnTo>
                  <a:lnTo>
                    <a:pt x="1829" y="4063"/>
                  </a:lnTo>
                  <a:lnTo>
                    <a:pt x="1759" y="4151"/>
                  </a:lnTo>
                  <a:lnTo>
                    <a:pt x="1690" y="4236"/>
                  </a:lnTo>
                  <a:lnTo>
                    <a:pt x="1657" y="4278"/>
                  </a:lnTo>
                  <a:lnTo>
                    <a:pt x="1625" y="4320"/>
                  </a:lnTo>
                  <a:lnTo>
                    <a:pt x="1593" y="4360"/>
                  </a:lnTo>
                  <a:lnTo>
                    <a:pt x="1563" y="4399"/>
                  </a:lnTo>
                  <a:lnTo>
                    <a:pt x="1533" y="4436"/>
                  </a:lnTo>
                  <a:lnTo>
                    <a:pt x="1505" y="4472"/>
                  </a:lnTo>
                  <a:lnTo>
                    <a:pt x="1478" y="4506"/>
                  </a:lnTo>
                  <a:lnTo>
                    <a:pt x="1453" y="4538"/>
                  </a:lnTo>
                  <a:lnTo>
                    <a:pt x="1429" y="4568"/>
                  </a:lnTo>
                  <a:lnTo>
                    <a:pt x="1407" y="4596"/>
                  </a:lnTo>
                  <a:lnTo>
                    <a:pt x="1387" y="4621"/>
                  </a:lnTo>
                  <a:lnTo>
                    <a:pt x="1369" y="4644"/>
                  </a:lnTo>
                  <a:lnTo>
                    <a:pt x="1352" y="4664"/>
                  </a:lnTo>
                  <a:lnTo>
                    <a:pt x="1338" y="4681"/>
                  </a:lnTo>
                  <a:lnTo>
                    <a:pt x="1325" y="4695"/>
                  </a:lnTo>
                  <a:lnTo>
                    <a:pt x="1315" y="4705"/>
                  </a:lnTo>
                  <a:lnTo>
                    <a:pt x="1315" y="4699"/>
                  </a:lnTo>
                  <a:lnTo>
                    <a:pt x="1315" y="4689"/>
                  </a:lnTo>
                  <a:lnTo>
                    <a:pt x="1315" y="4678"/>
                  </a:lnTo>
                  <a:lnTo>
                    <a:pt x="1315" y="4666"/>
                  </a:lnTo>
                  <a:lnTo>
                    <a:pt x="1315" y="4651"/>
                  </a:lnTo>
                  <a:lnTo>
                    <a:pt x="1316" y="4636"/>
                  </a:lnTo>
                  <a:lnTo>
                    <a:pt x="1316" y="4618"/>
                  </a:lnTo>
                  <a:lnTo>
                    <a:pt x="1316" y="4599"/>
                  </a:lnTo>
                  <a:lnTo>
                    <a:pt x="1316" y="4579"/>
                  </a:lnTo>
                  <a:lnTo>
                    <a:pt x="1317" y="4558"/>
                  </a:lnTo>
                  <a:lnTo>
                    <a:pt x="1317" y="4535"/>
                  </a:lnTo>
                  <a:lnTo>
                    <a:pt x="1318" y="4511"/>
                  </a:lnTo>
                  <a:lnTo>
                    <a:pt x="1320" y="4462"/>
                  </a:lnTo>
                  <a:lnTo>
                    <a:pt x="1322" y="4410"/>
                  </a:lnTo>
                  <a:lnTo>
                    <a:pt x="1325" y="4356"/>
                  </a:lnTo>
                  <a:lnTo>
                    <a:pt x="1329" y="4300"/>
                  </a:lnTo>
                  <a:lnTo>
                    <a:pt x="1334" y="4244"/>
                  </a:lnTo>
                  <a:lnTo>
                    <a:pt x="1341" y="4189"/>
                  </a:lnTo>
                  <a:lnTo>
                    <a:pt x="1348" y="4135"/>
                  </a:lnTo>
                  <a:lnTo>
                    <a:pt x="1356" y="4083"/>
                  </a:lnTo>
                  <a:lnTo>
                    <a:pt x="1366" y="4033"/>
                  </a:lnTo>
                  <a:lnTo>
                    <a:pt x="1372" y="4011"/>
                  </a:lnTo>
                  <a:lnTo>
                    <a:pt x="1378" y="3988"/>
                  </a:lnTo>
                  <a:lnTo>
                    <a:pt x="1398" y="3917"/>
                  </a:lnTo>
                  <a:lnTo>
                    <a:pt x="1421" y="3848"/>
                  </a:lnTo>
                  <a:lnTo>
                    <a:pt x="1447" y="3779"/>
                  </a:lnTo>
                  <a:lnTo>
                    <a:pt x="1474" y="3711"/>
                  </a:lnTo>
                  <a:lnTo>
                    <a:pt x="1503" y="3644"/>
                  </a:lnTo>
                  <a:lnTo>
                    <a:pt x="1534" y="3578"/>
                  </a:lnTo>
                  <a:lnTo>
                    <a:pt x="1566" y="3512"/>
                  </a:lnTo>
                  <a:lnTo>
                    <a:pt x="1600" y="3446"/>
                  </a:lnTo>
                  <a:lnTo>
                    <a:pt x="1634" y="3381"/>
                  </a:lnTo>
                  <a:lnTo>
                    <a:pt x="1670" y="3316"/>
                  </a:lnTo>
                  <a:lnTo>
                    <a:pt x="1743" y="3186"/>
                  </a:lnTo>
                  <a:lnTo>
                    <a:pt x="1820" y="3054"/>
                  </a:lnTo>
                  <a:lnTo>
                    <a:pt x="1897" y="2921"/>
                  </a:lnTo>
                  <a:lnTo>
                    <a:pt x="1780" y="2979"/>
                  </a:lnTo>
                  <a:lnTo>
                    <a:pt x="1665" y="3037"/>
                  </a:lnTo>
                  <a:lnTo>
                    <a:pt x="1547" y="3096"/>
                  </a:lnTo>
                  <a:lnTo>
                    <a:pt x="1487" y="3127"/>
                  </a:lnTo>
                  <a:lnTo>
                    <a:pt x="1425" y="3158"/>
                  </a:lnTo>
                  <a:lnTo>
                    <a:pt x="1363" y="3191"/>
                  </a:lnTo>
                  <a:lnTo>
                    <a:pt x="1298" y="3224"/>
                  </a:lnTo>
                  <a:lnTo>
                    <a:pt x="1232" y="3259"/>
                  </a:lnTo>
                  <a:lnTo>
                    <a:pt x="1164" y="3296"/>
                  </a:lnTo>
                  <a:lnTo>
                    <a:pt x="1093" y="3334"/>
                  </a:lnTo>
                  <a:lnTo>
                    <a:pt x="1020" y="3374"/>
                  </a:lnTo>
                  <a:lnTo>
                    <a:pt x="944" y="3415"/>
                  </a:lnTo>
                  <a:lnTo>
                    <a:pt x="865" y="3460"/>
                  </a:lnTo>
                  <a:lnTo>
                    <a:pt x="797" y="3496"/>
                  </a:lnTo>
                  <a:lnTo>
                    <a:pt x="731" y="3534"/>
                  </a:lnTo>
                  <a:lnTo>
                    <a:pt x="664" y="3573"/>
                  </a:lnTo>
                  <a:lnTo>
                    <a:pt x="600" y="3615"/>
                  </a:lnTo>
                  <a:lnTo>
                    <a:pt x="538" y="3658"/>
                  </a:lnTo>
                  <a:lnTo>
                    <a:pt x="477" y="3705"/>
                  </a:lnTo>
                  <a:lnTo>
                    <a:pt x="418" y="3754"/>
                  </a:lnTo>
                  <a:lnTo>
                    <a:pt x="362" y="3807"/>
                  </a:lnTo>
                  <a:lnTo>
                    <a:pt x="308" y="3862"/>
                  </a:lnTo>
                  <a:lnTo>
                    <a:pt x="259" y="3921"/>
                  </a:lnTo>
                  <a:lnTo>
                    <a:pt x="211" y="3984"/>
                  </a:lnTo>
                  <a:lnTo>
                    <a:pt x="190" y="4017"/>
                  </a:lnTo>
                  <a:lnTo>
                    <a:pt x="168" y="4051"/>
                  </a:lnTo>
                  <a:lnTo>
                    <a:pt x="148" y="4086"/>
                  </a:lnTo>
                  <a:lnTo>
                    <a:pt x="129" y="4122"/>
                  </a:lnTo>
                  <a:lnTo>
                    <a:pt x="111" y="4159"/>
                  </a:lnTo>
                  <a:lnTo>
                    <a:pt x="94" y="4197"/>
                  </a:lnTo>
                  <a:lnTo>
                    <a:pt x="78" y="4236"/>
                  </a:lnTo>
                  <a:lnTo>
                    <a:pt x="63" y="4277"/>
                  </a:lnTo>
                  <a:lnTo>
                    <a:pt x="49" y="4319"/>
                  </a:lnTo>
                  <a:lnTo>
                    <a:pt x="37" y="4362"/>
                  </a:lnTo>
                  <a:lnTo>
                    <a:pt x="29" y="4394"/>
                  </a:lnTo>
                  <a:lnTo>
                    <a:pt x="21" y="4425"/>
                  </a:lnTo>
                  <a:lnTo>
                    <a:pt x="15" y="4456"/>
                  </a:lnTo>
                  <a:lnTo>
                    <a:pt x="11" y="4485"/>
                  </a:lnTo>
                  <a:lnTo>
                    <a:pt x="3" y="4542"/>
                  </a:lnTo>
                  <a:lnTo>
                    <a:pt x="0" y="4597"/>
                  </a:lnTo>
                  <a:lnTo>
                    <a:pt x="0" y="4649"/>
                  </a:lnTo>
                  <a:lnTo>
                    <a:pt x="3" y="4699"/>
                  </a:lnTo>
                  <a:lnTo>
                    <a:pt x="9" y="4746"/>
                  </a:lnTo>
                  <a:lnTo>
                    <a:pt x="17" y="4790"/>
                  </a:lnTo>
                  <a:lnTo>
                    <a:pt x="30" y="4834"/>
                  </a:lnTo>
                  <a:lnTo>
                    <a:pt x="43" y="4874"/>
                  </a:lnTo>
                  <a:lnTo>
                    <a:pt x="59" y="4913"/>
                  </a:lnTo>
                  <a:lnTo>
                    <a:pt x="77" y="4949"/>
                  </a:lnTo>
                  <a:lnTo>
                    <a:pt x="96" y="4984"/>
                  </a:lnTo>
                  <a:lnTo>
                    <a:pt x="117" y="5018"/>
                  </a:lnTo>
                  <a:lnTo>
                    <a:pt x="139" y="5049"/>
                  </a:lnTo>
                  <a:lnTo>
                    <a:pt x="162" y="5079"/>
                  </a:lnTo>
                  <a:lnTo>
                    <a:pt x="165" y="5104"/>
                  </a:lnTo>
                  <a:lnTo>
                    <a:pt x="169" y="5128"/>
                  </a:lnTo>
                  <a:lnTo>
                    <a:pt x="173" y="5154"/>
                  </a:lnTo>
                  <a:lnTo>
                    <a:pt x="178" y="5182"/>
                  </a:lnTo>
                  <a:lnTo>
                    <a:pt x="191" y="5238"/>
                  </a:lnTo>
                  <a:lnTo>
                    <a:pt x="206" y="5298"/>
                  </a:lnTo>
                  <a:lnTo>
                    <a:pt x="225" y="5360"/>
                  </a:lnTo>
                  <a:lnTo>
                    <a:pt x="246" y="5424"/>
                  </a:lnTo>
                  <a:lnTo>
                    <a:pt x="272" y="5487"/>
                  </a:lnTo>
                  <a:lnTo>
                    <a:pt x="287" y="5519"/>
                  </a:lnTo>
                  <a:lnTo>
                    <a:pt x="302" y="5551"/>
                  </a:lnTo>
                  <a:lnTo>
                    <a:pt x="319" y="5581"/>
                  </a:lnTo>
                  <a:lnTo>
                    <a:pt x="336" y="5612"/>
                  </a:lnTo>
                  <a:lnTo>
                    <a:pt x="356" y="5643"/>
                  </a:lnTo>
                  <a:lnTo>
                    <a:pt x="375" y="5673"/>
                  </a:lnTo>
                  <a:lnTo>
                    <a:pt x="397" y="5702"/>
                  </a:lnTo>
                  <a:lnTo>
                    <a:pt x="420" y="5730"/>
                  </a:lnTo>
                  <a:lnTo>
                    <a:pt x="444" y="5758"/>
                  </a:lnTo>
                  <a:lnTo>
                    <a:pt x="468" y="5784"/>
                  </a:lnTo>
                  <a:lnTo>
                    <a:pt x="495" y="5810"/>
                  </a:lnTo>
                  <a:lnTo>
                    <a:pt x="523" y="5835"/>
                  </a:lnTo>
                  <a:lnTo>
                    <a:pt x="553" y="5858"/>
                  </a:lnTo>
                  <a:lnTo>
                    <a:pt x="584" y="5879"/>
                  </a:lnTo>
                  <a:lnTo>
                    <a:pt x="616" y="5900"/>
                  </a:lnTo>
                  <a:lnTo>
                    <a:pt x="650" y="5918"/>
                  </a:lnTo>
                  <a:lnTo>
                    <a:pt x="686" y="5936"/>
                  </a:lnTo>
                  <a:lnTo>
                    <a:pt x="723" y="5951"/>
                  </a:lnTo>
                  <a:lnTo>
                    <a:pt x="751" y="5963"/>
                  </a:lnTo>
                  <a:lnTo>
                    <a:pt x="779" y="5974"/>
                  </a:lnTo>
                  <a:lnTo>
                    <a:pt x="805" y="5983"/>
                  </a:lnTo>
                  <a:lnTo>
                    <a:pt x="830" y="5992"/>
                  </a:lnTo>
                  <a:lnTo>
                    <a:pt x="877" y="6009"/>
                  </a:lnTo>
                  <a:lnTo>
                    <a:pt x="922" y="6021"/>
                  </a:lnTo>
                  <a:lnTo>
                    <a:pt x="965" y="6032"/>
                  </a:lnTo>
                  <a:lnTo>
                    <a:pt x="1008" y="6039"/>
                  </a:lnTo>
                  <a:lnTo>
                    <a:pt x="1052" y="6043"/>
                  </a:lnTo>
                  <a:lnTo>
                    <a:pt x="1097" y="6045"/>
                  </a:lnTo>
                  <a:lnTo>
                    <a:pt x="1094" y="6086"/>
                  </a:lnTo>
                  <a:lnTo>
                    <a:pt x="1091" y="6129"/>
                  </a:lnTo>
                  <a:lnTo>
                    <a:pt x="1089" y="6173"/>
                  </a:lnTo>
                  <a:lnTo>
                    <a:pt x="1086" y="6218"/>
                  </a:lnTo>
                  <a:lnTo>
                    <a:pt x="1081" y="6311"/>
                  </a:lnTo>
                  <a:lnTo>
                    <a:pt x="1077" y="6408"/>
                  </a:lnTo>
                  <a:lnTo>
                    <a:pt x="1075" y="6507"/>
                  </a:lnTo>
                  <a:lnTo>
                    <a:pt x="1075" y="6609"/>
                  </a:lnTo>
                  <a:lnTo>
                    <a:pt x="1077" y="6714"/>
                  </a:lnTo>
                  <a:lnTo>
                    <a:pt x="1082" y="6821"/>
                  </a:lnTo>
                  <a:lnTo>
                    <a:pt x="1089" y="6928"/>
                  </a:lnTo>
                  <a:lnTo>
                    <a:pt x="1099" y="7035"/>
                  </a:lnTo>
                  <a:lnTo>
                    <a:pt x="1114" y="7143"/>
                  </a:lnTo>
                  <a:lnTo>
                    <a:pt x="1123" y="7197"/>
                  </a:lnTo>
                  <a:lnTo>
                    <a:pt x="1132" y="7250"/>
                  </a:lnTo>
                  <a:lnTo>
                    <a:pt x="1142" y="7304"/>
                  </a:lnTo>
                  <a:lnTo>
                    <a:pt x="1155" y="7356"/>
                  </a:lnTo>
                  <a:lnTo>
                    <a:pt x="1168" y="7410"/>
                  </a:lnTo>
                  <a:lnTo>
                    <a:pt x="1182" y="7461"/>
                  </a:lnTo>
                  <a:lnTo>
                    <a:pt x="1198" y="7514"/>
                  </a:lnTo>
                  <a:lnTo>
                    <a:pt x="1215" y="7564"/>
                  </a:lnTo>
                  <a:lnTo>
                    <a:pt x="1233" y="7616"/>
                  </a:lnTo>
                  <a:lnTo>
                    <a:pt x="1253" y="7665"/>
                  </a:lnTo>
                  <a:lnTo>
                    <a:pt x="1277" y="7727"/>
                  </a:lnTo>
                  <a:lnTo>
                    <a:pt x="1301" y="7789"/>
                  </a:lnTo>
                  <a:lnTo>
                    <a:pt x="1354" y="7912"/>
                  </a:lnTo>
                  <a:lnTo>
                    <a:pt x="1410" y="8037"/>
                  </a:lnTo>
                  <a:lnTo>
                    <a:pt x="1468" y="8161"/>
                  </a:lnTo>
                  <a:lnTo>
                    <a:pt x="1528" y="8282"/>
                  </a:lnTo>
                  <a:lnTo>
                    <a:pt x="1589" y="8402"/>
                  </a:lnTo>
                  <a:lnTo>
                    <a:pt x="1650" y="8518"/>
                  </a:lnTo>
                  <a:lnTo>
                    <a:pt x="1681" y="8576"/>
                  </a:lnTo>
                  <a:lnTo>
                    <a:pt x="1712" y="8631"/>
                  </a:lnTo>
                  <a:lnTo>
                    <a:pt x="1743" y="8686"/>
                  </a:lnTo>
                  <a:lnTo>
                    <a:pt x="1773" y="8741"/>
                  </a:lnTo>
                  <a:lnTo>
                    <a:pt x="1803" y="8793"/>
                  </a:lnTo>
                  <a:lnTo>
                    <a:pt x="1833" y="8844"/>
                  </a:lnTo>
                  <a:lnTo>
                    <a:pt x="1862" y="8893"/>
                  </a:lnTo>
                  <a:lnTo>
                    <a:pt x="1890" y="8941"/>
                  </a:lnTo>
                  <a:lnTo>
                    <a:pt x="1918" y="8988"/>
                  </a:lnTo>
                  <a:lnTo>
                    <a:pt x="1946" y="9033"/>
                  </a:lnTo>
                  <a:lnTo>
                    <a:pt x="1971" y="9075"/>
                  </a:lnTo>
                  <a:lnTo>
                    <a:pt x="1997" y="9117"/>
                  </a:lnTo>
                  <a:lnTo>
                    <a:pt x="2021" y="9156"/>
                  </a:lnTo>
                  <a:lnTo>
                    <a:pt x="2045" y="9193"/>
                  </a:lnTo>
                  <a:lnTo>
                    <a:pt x="2066" y="9227"/>
                  </a:lnTo>
                  <a:lnTo>
                    <a:pt x="2088" y="9260"/>
                  </a:lnTo>
                  <a:lnTo>
                    <a:pt x="2108" y="9290"/>
                  </a:lnTo>
                  <a:lnTo>
                    <a:pt x="2125" y="9317"/>
                  </a:lnTo>
                  <a:lnTo>
                    <a:pt x="2121" y="9342"/>
                  </a:lnTo>
                  <a:lnTo>
                    <a:pt x="2115" y="9371"/>
                  </a:lnTo>
                  <a:lnTo>
                    <a:pt x="2108" y="9404"/>
                  </a:lnTo>
                  <a:lnTo>
                    <a:pt x="2099" y="9439"/>
                  </a:lnTo>
                  <a:lnTo>
                    <a:pt x="2089" y="9477"/>
                  </a:lnTo>
                  <a:lnTo>
                    <a:pt x="2078" y="9518"/>
                  </a:lnTo>
                  <a:lnTo>
                    <a:pt x="2065" y="9562"/>
                  </a:lnTo>
                  <a:lnTo>
                    <a:pt x="2052" y="9607"/>
                  </a:lnTo>
                  <a:lnTo>
                    <a:pt x="2037" y="9653"/>
                  </a:lnTo>
                  <a:lnTo>
                    <a:pt x="2023" y="9703"/>
                  </a:lnTo>
                  <a:lnTo>
                    <a:pt x="2008" y="9752"/>
                  </a:lnTo>
                  <a:lnTo>
                    <a:pt x="1991" y="9804"/>
                  </a:lnTo>
                  <a:lnTo>
                    <a:pt x="1958" y="9908"/>
                  </a:lnTo>
                  <a:lnTo>
                    <a:pt x="1925" y="10014"/>
                  </a:lnTo>
                  <a:lnTo>
                    <a:pt x="1893" y="10119"/>
                  </a:lnTo>
                  <a:lnTo>
                    <a:pt x="1876" y="10170"/>
                  </a:lnTo>
                  <a:lnTo>
                    <a:pt x="1862" y="10221"/>
                  </a:lnTo>
                  <a:lnTo>
                    <a:pt x="1848" y="10270"/>
                  </a:lnTo>
                  <a:lnTo>
                    <a:pt x="1833" y="10319"/>
                  </a:lnTo>
                  <a:lnTo>
                    <a:pt x="1821" y="10365"/>
                  </a:lnTo>
                  <a:lnTo>
                    <a:pt x="1808" y="10409"/>
                  </a:lnTo>
                  <a:lnTo>
                    <a:pt x="1797" y="10452"/>
                  </a:lnTo>
                  <a:lnTo>
                    <a:pt x="1788" y="10492"/>
                  </a:lnTo>
                  <a:lnTo>
                    <a:pt x="1779" y="10528"/>
                  </a:lnTo>
                  <a:lnTo>
                    <a:pt x="1773" y="10562"/>
                  </a:lnTo>
                  <a:lnTo>
                    <a:pt x="1768" y="10593"/>
                  </a:lnTo>
                  <a:lnTo>
                    <a:pt x="1764" y="10620"/>
                  </a:lnTo>
                  <a:lnTo>
                    <a:pt x="1763" y="10644"/>
                  </a:lnTo>
                  <a:lnTo>
                    <a:pt x="1763" y="10654"/>
                  </a:lnTo>
                  <a:lnTo>
                    <a:pt x="1763" y="10664"/>
                  </a:lnTo>
                  <a:lnTo>
                    <a:pt x="1766" y="10683"/>
                  </a:lnTo>
                  <a:lnTo>
                    <a:pt x="1772" y="10704"/>
                  </a:lnTo>
                  <a:lnTo>
                    <a:pt x="1780" y="10724"/>
                  </a:lnTo>
                  <a:lnTo>
                    <a:pt x="1792" y="10745"/>
                  </a:lnTo>
                  <a:lnTo>
                    <a:pt x="1805" y="10766"/>
                  </a:lnTo>
                  <a:lnTo>
                    <a:pt x="1822" y="10786"/>
                  </a:lnTo>
                  <a:lnTo>
                    <a:pt x="1840" y="10807"/>
                  </a:lnTo>
                  <a:lnTo>
                    <a:pt x="1861" y="10829"/>
                  </a:lnTo>
                  <a:lnTo>
                    <a:pt x="1884" y="10849"/>
                  </a:lnTo>
                  <a:lnTo>
                    <a:pt x="1909" y="10870"/>
                  </a:lnTo>
                  <a:lnTo>
                    <a:pt x="1936" y="10891"/>
                  </a:lnTo>
                  <a:lnTo>
                    <a:pt x="1966" y="10912"/>
                  </a:lnTo>
                  <a:lnTo>
                    <a:pt x="1997" y="10933"/>
                  </a:lnTo>
                  <a:lnTo>
                    <a:pt x="2030" y="10954"/>
                  </a:lnTo>
                  <a:lnTo>
                    <a:pt x="2065" y="10975"/>
                  </a:lnTo>
                  <a:lnTo>
                    <a:pt x="2101" y="10995"/>
                  </a:lnTo>
                  <a:lnTo>
                    <a:pt x="2140" y="11015"/>
                  </a:lnTo>
                  <a:lnTo>
                    <a:pt x="2179" y="11036"/>
                  </a:lnTo>
                  <a:lnTo>
                    <a:pt x="2219" y="11055"/>
                  </a:lnTo>
                  <a:lnTo>
                    <a:pt x="2261" y="11076"/>
                  </a:lnTo>
                  <a:lnTo>
                    <a:pt x="2305" y="11095"/>
                  </a:lnTo>
                  <a:lnTo>
                    <a:pt x="2349" y="11114"/>
                  </a:lnTo>
                  <a:lnTo>
                    <a:pt x="2395" y="11133"/>
                  </a:lnTo>
                  <a:lnTo>
                    <a:pt x="2441" y="11152"/>
                  </a:lnTo>
                  <a:lnTo>
                    <a:pt x="2536" y="11188"/>
                  </a:lnTo>
                  <a:lnTo>
                    <a:pt x="2634" y="11223"/>
                  </a:lnTo>
                  <a:lnTo>
                    <a:pt x="2734" y="11256"/>
                  </a:lnTo>
                  <a:lnTo>
                    <a:pt x="2836" y="11287"/>
                  </a:lnTo>
                  <a:lnTo>
                    <a:pt x="2939" y="11316"/>
                  </a:lnTo>
                  <a:lnTo>
                    <a:pt x="3041" y="11342"/>
                  </a:lnTo>
                  <a:lnTo>
                    <a:pt x="3143" y="11367"/>
                  </a:lnTo>
                  <a:lnTo>
                    <a:pt x="3243" y="11389"/>
                  </a:lnTo>
                  <a:lnTo>
                    <a:pt x="3341" y="11407"/>
                  </a:lnTo>
                  <a:lnTo>
                    <a:pt x="3437" y="11424"/>
                  </a:lnTo>
                  <a:lnTo>
                    <a:pt x="3529" y="11436"/>
                  </a:lnTo>
                  <a:lnTo>
                    <a:pt x="3574" y="11441"/>
                  </a:lnTo>
                  <a:lnTo>
                    <a:pt x="3618" y="11445"/>
                  </a:lnTo>
                  <a:lnTo>
                    <a:pt x="3660" y="11449"/>
                  </a:lnTo>
                  <a:lnTo>
                    <a:pt x="3702" y="11452"/>
                  </a:lnTo>
                  <a:lnTo>
                    <a:pt x="3741" y="11453"/>
                  </a:lnTo>
                  <a:lnTo>
                    <a:pt x="3779" y="11453"/>
                  </a:lnTo>
                  <a:lnTo>
                    <a:pt x="3816" y="11453"/>
                  </a:lnTo>
                  <a:lnTo>
                    <a:pt x="3851" y="11452"/>
                  </a:lnTo>
                  <a:lnTo>
                    <a:pt x="3884" y="11449"/>
                  </a:lnTo>
                  <a:lnTo>
                    <a:pt x="3916" y="11445"/>
                  </a:lnTo>
                  <a:lnTo>
                    <a:pt x="3946" y="11440"/>
                  </a:lnTo>
                  <a:lnTo>
                    <a:pt x="3974" y="11435"/>
                  </a:lnTo>
                  <a:lnTo>
                    <a:pt x="4000" y="11428"/>
                  </a:lnTo>
                  <a:lnTo>
                    <a:pt x="4024" y="11420"/>
                  </a:lnTo>
                  <a:lnTo>
                    <a:pt x="4045" y="11410"/>
                  </a:lnTo>
                  <a:lnTo>
                    <a:pt x="4064" y="11400"/>
                  </a:lnTo>
                  <a:lnTo>
                    <a:pt x="4080" y="11389"/>
                  </a:lnTo>
                  <a:lnTo>
                    <a:pt x="4095" y="11376"/>
                  </a:lnTo>
                  <a:lnTo>
                    <a:pt x="4122" y="11347"/>
                  </a:lnTo>
                  <a:lnTo>
                    <a:pt x="4147" y="11317"/>
                  </a:lnTo>
                  <a:lnTo>
                    <a:pt x="4170" y="11287"/>
                  </a:lnTo>
                  <a:lnTo>
                    <a:pt x="4192" y="11256"/>
                  </a:lnTo>
                  <a:lnTo>
                    <a:pt x="4213" y="11224"/>
                  </a:lnTo>
                  <a:lnTo>
                    <a:pt x="4232" y="11192"/>
                  </a:lnTo>
                  <a:lnTo>
                    <a:pt x="4250" y="11159"/>
                  </a:lnTo>
                  <a:lnTo>
                    <a:pt x="4266" y="11126"/>
                  </a:lnTo>
                  <a:lnTo>
                    <a:pt x="4282" y="11093"/>
                  </a:lnTo>
                  <a:lnTo>
                    <a:pt x="4296" y="11060"/>
                  </a:lnTo>
                  <a:lnTo>
                    <a:pt x="4309" y="11027"/>
                  </a:lnTo>
                  <a:lnTo>
                    <a:pt x="4321" y="10994"/>
                  </a:lnTo>
                  <a:lnTo>
                    <a:pt x="4331" y="10961"/>
                  </a:lnTo>
                  <a:lnTo>
                    <a:pt x="4341" y="10928"/>
                  </a:lnTo>
                  <a:lnTo>
                    <a:pt x="4358" y="10862"/>
                  </a:lnTo>
                  <a:lnTo>
                    <a:pt x="4371" y="10799"/>
                  </a:lnTo>
                  <a:lnTo>
                    <a:pt x="4381" y="10737"/>
                  </a:lnTo>
                  <a:lnTo>
                    <a:pt x="4389" y="10677"/>
                  </a:lnTo>
                  <a:lnTo>
                    <a:pt x="4394" y="10621"/>
                  </a:lnTo>
                  <a:lnTo>
                    <a:pt x="4396" y="10595"/>
                  </a:lnTo>
                  <a:lnTo>
                    <a:pt x="4397" y="10569"/>
                  </a:lnTo>
                  <a:lnTo>
                    <a:pt x="4398" y="10544"/>
                  </a:lnTo>
                  <a:lnTo>
                    <a:pt x="4399" y="10521"/>
                  </a:lnTo>
                  <a:lnTo>
                    <a:pt x="4400" y="10498"/>
                  </a:lnTo>
                  <a:lnTo>
                    <a:pt x="4400" y="10477"/>
                  </a:lnTo>
                  <a:lnTo>
                    <a:pt x="4400" y="10458"/>
                  </a:lnTo>
                  <a:lnTo>
                    <a:pt x="4400" y="10439"/>
                  </a:lnTo>
                  <a:lnTo>
                    <a:pt x="4400" y="10376"/>
                  </a:lnTo>
                  <a:lnTo>
                    <a:pt x="4405" y="10369"/>
                  </a:lnTo>
                  <a:lnTo>
                    <a:pt x="4410" y="10359"/>
                  </a:lnTo>
                  <a:lnTo>
                    <a:pt x="4416" y="10346"/>
                  </a:lnTo>
                  <a:lnTo>
                    <a:pt x="4423" y="10332"/>
                  </a:lnTo>
                  <a:lnTo>
                    <a:pt x="4431" y="10315"/>
                  </a:lnTo>
                  <a:lnTo>
                    <a:pt x="4441" y="10295"/>
                  </a:lnTo>
                  <a:lnTo>
                    <a:pt x="4451" y="10274"/>
                  </a:lnTo>
                  <a:lnTo>
                    <a:pt x="4462" y="10251"/>
                  </a:lnTo>
                  <a:lnTo>
                    <a:pt x="4474" y="10227"/>
                  </a:lnTo>
                  <a:lnTo>
                    <a:pt x="4487" y="10200"/>
                  </a:lnTo>
                  <a:lnTo>
                    <a:pt x="4500" y="10173"/>
                  </a:lnTo>
                  <a:lnTo>
                    <a:pt x="4513" y="10146"/>
                  </a:lnTo>
                  <a:lnTo>
                    <a:pt x="4540" y="10087"/>
                  </a:lnTo>
                  <a:lnTo>
                    <a:pt x="4568" y="10026"/>
                  </a:lnTo>
                  <a:lnTo>
                    <a:pt x="4596" y="9964"/>
                  </a:lnTo>
                  <a:lnTo>
                    <a:pt x="4621" y="9904"/>
                  </a:lnTo>
                  <a:lnTo>
                    <a:pt x="4646" y="9845"/>
                  </a:lnTo>
                  <a:lnTo>
                    <a:pt x="4658" y="9817"/>
                  </a:lnTo>
                  <a:lnTo>
                    <a:pt x="4668" y="9789"/>
                  </a:lnTo>
                  <a:lnTo>
                    <a:pt x="4677" y="9763"/>
                  </a:lnTo>
                  <a:lnTo>
                    <a:pt x="4686" y="9739"/>
                  </a:lnTo>
                  <a:lnTo>
                    <a:pt x="4694" y="9716"/>
                  </a:lnTo>
                  <a:lnTo>
                    <a:pt x="4700" y="9694"/>
                  </a:lnTo>
                  <a:lnTo>
                    <a:pt x="4705" y="9675"/>
                  </a:lnTo>
                  <a:lnTo>
                    <a:pt x="4709" y="9657"/>
                  </a:lnTo>
                  <a:lnTo>
                    <a:pt x="4711" y="9642"/>
                  </a:lnTo>
                  <a:lnTo>
                    <a:pt x="4712" y="9628"/>
                  </a:lnTo>
                  <a:lnTo>
                    <a:pt x="4713" y="9604"/>
                  </a:lnTo>
                  <a:lnTo>
                    <a:pt x="4717" y="9576"/>
                  </a:lnTo>
                  <a:lnTo>
                    <a:pt x="4722" y="9546"/>
                  </a:lnTo>
                  <a:lnTo>
                    <a:pt x="4728" y="9512"/>
                  </a:lnTo>
                  <a:lnTo>
                    <a:pt x="4734" y="9476"/>
                  </a:lnTo>
                  <a:lnTo>
                    <a:pt x="4739" y="9436"/>
                  </a:lnTo>
                  <a:lnTo>
                    <a:pt x="4742" y="9394"/>
                  </a:lnTo>
                  <a:lnTo>
                    <a:pt x="4743" y="9348"/>
                  </a:lnTo>
                  <a:lnTo>
                    <a:pt x="4779" y="9366"/>
                  </a:lnTo>
                  <a:lnTo>
                    <a:pt x="4816" y="9382"/>
                  </a:lnTo>
                  <a:lnTo>
                    <a:pt x="4855" y="9398"/>
                  </a:lnTo>
                  <a:lnTo>
                    <a:pt x="4894" y="9412"/>
                  </a:lnTo>
                  <a:lnTo>
                    <a:pt x="4935" y="9426"/>
                  </a:lnTo>
                  <a:lnTo>
                    <a:pt x="4976" y="9439"/>
                  </a:lnTo>
                  <a:lnTo>
                    <a:pt x="5020" y="9450"/>
                  </a:lnTo>
                  <a:lnTo>
                    <a:pt x="5063" y="9462"/>
                  </a:lnTo>
                  <a:lnTo>
                    <a:pt x="5107" y="9471"/>
                  </a:lnTo>
                  <a:lnTo>
                    <a:pt x="5152" y="9479"/>
                  </a:lnTo>
                  <a:lnTo>
                    <a:pt x="5197" y="9486"/>
                  </a:lnTo>
                  <a:lnTo>
                    <a:pt x="5243" y="9493"/>
                  </a:lnTo>
                  <a:lnTo>
                    <a:pt x="5289" y="9498"/>
                  </a:lnTo>
                  <a:lnTo>
                    <a:pt x="5336" y="9502"/>
                  </a:lnTo>
                  <a:lnTo>
                    <a:pt x="5382" y="9504"/>
                  </a:lnTo>
                  <a:lnTo>
                    <a:pt x="5429" y="9504"/>
                  </a:lnTo>
                  <a:lnTo>
                    <a:pt x="5406" y="9540"/>
                  </a:lnTo>
                  <a:lnTo>
                    <a:pt x="5382" y="9575"/>
                  </a:lnTo>
                  <a:lnTo>
                    <a:pt x="5361" y="9613"/>
                  </a:lnTo>
                  <a:lnTo>
                    <a:pt x="5340" y="9652"/>
                  </a:lnTo>
                  <a:lnTo>
                    <a:pt x="5320" y="9694"/>
                  </a:lnTo>
                  <a:lnTo>
                    <a:pt x="5311" y="9717"/>
                  </a:lnTo>
                  <a:lnTo>
                    <a:pt x="5302" y="9741"/>
                  </a:lnTo>
                  <a:lnTo>
                    <a:pt x="5293" y="9765"/>
                  </a:lnTo>
                  <a:lnTo>
                    <a:pt x="5286" y="9791"/>
                  </a:lnTo>
                  <a:lnTo>
                    <a:pt x="5279" y="9819"/>
                  </a:lnTo>
                  <a:lnTo>
                    <a:pt x="5273" y="9847"/>
                  </a:lnTo>
                  <a:lnTo>
                    <a:pt x="5269" y="9894"/>
                  </a:lnTo>
                  <a:lnTo>
                    <a:pt x="5268" y="9942"/>
                  </a:lnTo>
                  <a:lnTo>
                    <a:pt x="5270" y="9991"/>
                  </a:lnTo>
                  <a:lnTo>
                    <a:pt x="5274" y="10041"/>
                  </a:lnTo>
                  <a:lnTo>
                    <a:pt x="5282" y="10091"/>
                  </a:lnTo>
                  <a:lnTo>
                    <a:pt x="5294" y="10142"/>
                  </a:lnTo>
                  <a:lnTo>
                    <a:pt x="5309" y="10195"/>
                  </a:lnTo>
                  <a:lnTo>
                    <a:pt x="5327" y="10249"/>
                  </a:lnTo>
                  <a:lnTo>
                    <a:pt x="5350" y="10303"/>
                  </a:lnTo>
                  <a:lnTo>
                    <a:pt x="5376" y="10359"/>
                  </a:lnTo>
                  <a:lnTo>
                    <a:pt x="5406" y="10415"/>
                  </a:lnTo>
                  <a:lnTo>
                    <a:pt x="5440" y="10473"/>
                  </a:lnTo>
                  <a:lnTo>
                    <a:pt x="5477" y="10533"/>
                  </a:lnTo>
                  <a:lnTo>
                    <a:pt x="5498" y="10564"/>
                  </a:lnTo>
                  <a:lnTo>
                    <a:pt x="5519" y="10594"/>
                  </a:lnTo>
                  <a:lnTo>
                    <a:pt x="5542" y="10625"/>
                  </a:lnTo>
                  <a:lnTo>
                    <a:pt x="5565" y="10656"/>
                  </a:lnTo>
                  <a:lnTo>
                    <a:pt x="5590" y="10687"/>
                  </a:lnTo>
                  <a:lnTo>
                    <a:pt x="5616" y="10719"/>
                  </a:lnTo>
                  <a:lnTo>
                    <a:pt x="5651" y="10763"/>
                  </a:lnTo>
                  <a:lnTo>
                    <a:pt x="5685" y="10805"/>
                  </a:lnTo>
                  <a:lnTo>
                    <a:pt x="5718" y="10846"/>
                  </a:lnTo>
                  <a:lnTo>
                    <a:pt x="5751" y="10886"/>
                  </a:lnTo>
                  <a:lnTo>
                    <a:pt x="5783" y="10924"/>
                  </a:lnTo>
                  <a:lnTo>
                    <a:pt x="5815" y="10962"/>
                  </a:lnTo>
                  <a:lnTo>
                    <a:pt x="5846" y="10998"/>
                  </a:lnTo>
                  <a:lnTo>
                    <a:pt x="5877" y="11033"/>
                  </a:lnTo>
                  <a:lnTo>
                    <a:pt x="5907" y="11067"/>
                  </a:lnTo>
                  <a:lnTo>
                    <a:pt x="5937" y="11100"/>
                  </a:lnTo>
                  <a:lnTo>
                    <a:pt x="5966" y="11131"/>
                  </a:lnTo>
                  <a:lnTo>
                    <a:pt x="5995" y="11162"/>
                  </a:lnTo>
                  <a:lnTo>
                    <a:pt x="6024" y="11190"/>
                  </a:lnTo>
                  <a:lnTo>
                    <a:pt x="6053" y="11218"/>
                  </a:lnTo>
                  <a:lnTo>
                    <a:pt x="6082" y="11244"/>
                  </a:lnTo>
                  <a:lnTo>
                    <a:pt x="6111" y="11269"/>
                  </a:lnTo>
                  <a:lnTo>
                    <a:pt x="6139" y="11292"/>
                  </a:lnTo>
                  <a:lnTo>
                    <a:pt x="6168" y="11315"/>
                  </a:lnTo>
                  <a:lnTo>
                    <a:pt x="6196" y="11335"/>
                  </a:lnTo>
                  <a:lnTo>
                    <a:pt x="6225" y="11354"/>
                  </a:lnTo>
                  <a:lnTo>
                    <a:pt x="6252" y="11372"/>
                  </a:lnTo>
                  <a:lnTo>
                    <a:pt x="6281" y="11388"/>
                  </a:lnTo>
                  <a:lnTo>
                    <a:pt x="6310" y="11403"/>
                  </a:lnTo>
                  <a:lnTo>
                    <a:pt x="6339" y="11417"/>
                  </a:lnTo>
                  <a:lnTo>
                    <a:pt x="6368" y="11428"/>
                  </a:lnTo>
                  <a:lnTo>
                    <a:pt x="6398" y="11438"/>
                  </a:lnTo>
                  <a:lnTo>
                    <a:pt x="6427" y="11448"/>
                  </a:lnTo>
                  <a:lnTo>
                    <a:pt x="6458" y="11455"/>
                  </a:lnTo>
                  <a:lnTo>
                    <a:pt x="6488" y="11460"/>
                  </a:lnTo>
                  <a:lnTo>
                    <a:pt x="6519" y="11464"/>
                  </a:lnTo>
                  <a:lnTo>
                    <a:pt x="6550" y="11466"/>
                  </a:lnTo>
                  <a:lnTo>
                    <a:pt x="6582" y="11467"/>
                  </a:lnTo>
                  <a:lnTo>
                    <a:pt x="6628" y="11466"/>
                  </a:lnTo>
                  <a:lnTo>
                    <a:pt x="6674" y="11460"/>
                  </a:lnTo>
                  <a:lnTo>
                    <a:pt x="6719" y="11452"/>
                  </a:lnTo>
                  <a:lnTo>
                    <a:pt x="6763" y="11440"/>
                  </a:lnTo>
                  <a:lnTo>
                    <a:pt x="6807" y="11427"/>
                  </a:lnTo>
                  <a:lnTo>
                    <a:pt x="6849" y="11410"/>
                  </a:lnTo>
                  <a:lnTo>
                    <a:pt x="6891" y="11391"/>
                  </a:lnTo>
                  <a:lnTo>
                    <a:pt x="6933" y="11370"/>
                  </a:lnTo>
                  <a:lnTo>
                    <a:pt x="6973" y="11348"/>
                  </a:lnTo>
                  <a:lnTo>
                    <a:pt x="7013" y="11323"/>
                  </a:lnTo>
                  <a:lnTo>
                    <a:pt x="7052" y="11297"/>
                  </a:lnTo>
                  <a:lnTo>
                    <a:pt x="7091" y="11270"/>
                  </a:lnTo>
                  <a:lnTo>
                    <a:pt x="7165" y="11214"/>
                  </a:lnTo>
                  <a:lnTo>
                    <a:pt x="7236" y="11156"/>
                  </a:lnTo>
                  <a:lnTo>
                    <a:pt x="7271" y="11131"/>
                  </a:lnTo>
                  <a:lnTo>
                    <a:pt x="7306" y="11105"/>
                  </a:lnTo>
                  <a:lnTo>
                    <a:pt x="7342" y="11076"/>
                  </a:lnTo>
                  <a:lnTo>
                    <a:pt x="7377" y="11047"/>
                  </a:lnTo>
                  <a:lnTo>
                    <a:pt x="7412" y="11018"/>
                  </a:lnTo>
                  <a:lnTo>
                    <a:pt x="7447" y="10989"/>
                  </a:lnTo>
                  <a:lnTo>
                    <a:pt x="7482" y="10962"/>
                  </a:lnTo>
                  <a:lnTo>
                    <a:pt x="7517" y="10938"/>
                  </a:lnTo>
                  <a:lnTo>
                    <a:pt x="7658" y="10820"/>
                  </a:lnTo>
                  <a:lnTo>
                    <a:pt x="7802" y="10703"/>
                  </a:lnTo>
                  <a:lnTo>
                    <a:pt x="7944" y="10583"/>
                  </a:lnTo>
                  <a:lnTo>
                    <a:pt x="8086" y="10462"/>
                  </a:lnTo>
                  <a:lnTo>
                    <a:pt x="8156" y="10401"/>
                  </a:lnTo>
                  <a:lnTo>
                    <a:pt x="8224" y="10338"/>
                  </a:lnTo>
                  <a:lnTo>
                    <a:pt x="8292" y="10274"/>
                  </a:lnTo>
                  <a:lnTo>
                    <a:pt x="8358" y="10210"/>
                  </a:lnTo>
                  <a:lnTo>
                    <a:pt x="8423" y="10145"/>
                  </a:lnTo>
                  <a:lnTo>
                    <a:pt x="8487" y="10078"/>
                  </a:lnTo>
                  <a:lnTo>
                    <a:pt x="8548" y="10010"/>
                  </a:lnTo>
                  <a:lnTo>
                    <a:pt x="8608" y="9941"/>
                  </a:lnTo>
                  <a:lnTo>
                    <a:pt x="8623" y="9921"/>
                  </a:lnTo>
                  <a:lnTo>
                    <a:pt x="8638" y="9900"/>
                  </a:lnTo>
                  <a:lnTo>
                    <a:pt x="8653" y="9878"/>
                  </a:lnTo>
                  <a:lnTo>
                    <a:pt x="8668" y="9855"/>
                  </a:lnTo>
                  <a:lnTo>
                    <a:pt x="8685" y="9831"/>
                  </a:lnTo>
                  <a:lnTo>
                    <a:pt x="8700" y="9807"/>
                  </a:lnTo>
                  <a:lnTo>
                    <a:pt x="8733" y="9754"/>
                  </a:lnTo>
                  <a:lnTo>
                    <a:pt x="8766" y="9698"/>
                  </a:lnTo>
                  <a:lnTo>
                    <a:pt x="8799" y="9638"/>
                  </a:lnTo>
                  <a:lnTo>
                    <a:pt x="8834" y="9575"/>
                  </a:lnTo>
                  <a:lnTo>
                    <a:pt x="8868" y="9510"/>
                  </a:lnTo>
                  <a:lnTo>
                    <a:pt x="8903" y="9442"/>
                  </a:lnTo>
                  <a:lnTo>
                    <a:pt x="8939" y="9372"/>
                  </a:lnTo>
                  <a:lnTo>
                    <a:pt x="8975" y="9300"/>
                  </a:lnTo>
                  <a:lnTo>
                    <a:pt x="9010" y="9227"/>
                  </a:lnTo>
                  <a:lnTo>
                    <a:pt x="9045" y="9153"/>
                  </a:lnTo>
                  <a:lnTo>
                    <a:pt x="9080" y="9076"/>
                  </a:lnTo>
                  <a:lnTo>
                    <a:pt x="9149" y="8924"/>
                  </a:lnTo>
                  <a:lnTo>
                    <a:pt x="9217" y="8770"/>
                  </a:lnTo>
                  <a:lnTo>
                    <a:pt x="9250" y="8694"/>
                  </a:lnTo>
                  <a:lnTo>
                    <a:pt x="9282" y="8619"/>
                  </a:lnTo>
                  <a:lnTo>
                    <a:pt x="9313" y="8545"/>
                  </a:lnTo>
                  <a:lnTo>
                    <a:pt x="9343" y="8473"/>
                  </a:lnTo>
                  <a:lnTo>
                    <a:pt x="9373" y="8402"/>
                  </a:lnTo>
                  <a:lnTo>
                    <a:pt x="9401" y="8333"/>
                  </a:lnTo>
                  <a:lnTo>
                    <a:pt x="9428" y="8266"/>
                  </a:lnTo>
                  <a:lnTo>
                    <a:pt x="9454" y="8201"/>
                  </a:lnTo>
                  <a:lnTo>
                    <a:pt x="9477" y="8139"/>
                  </a:lnTo>
                  <a:lnTo>
                    <a:pt x="9500" y="8081"/>
                  </a:lnTo>
                  <a:lnTo>
                    <a:pt x="9522" y="8026"/>
                  </a:lnTo>
                  <a:lnTo>
                    <a:pt x="9540" y="7974"/>
                  </a:lnTo>
                  <a:lnTo>
                    <a:pt x="9550" y="7951"/>
                  </a:lnTo>
                  <a:lnTo>
                    <a:pt x="9558" y="7927"/>
                  </a:lnTo>
                  <a:lnTo>
                    <a:pt x="9566" y="7905"/>
                  </a:lnTo>
                  <a:lnTo>
                    <a:pt x="9573" y="7884"/>
                  </a:lnTo>
                  <a:lnTo>
                    <a:pt x="9644" y="7942"/>
                  </a:lnTo>
                  <a:lnTo>
                    <a:pt x="9714" y="7999"/>
                  </a:lnTo>
                  <a:lnTo>
                    <a:pt x="9784" y="8055"/>
                  </a:lnTo>
                  <a:lnTo>
                    <a:pt x="9819" y="8080"/>
                  </a:lnTo>
                  <a:lnTo>
                    <a:pt x="9854" y="8106"/>
                  </a:lnTo>
                  <a:lnTo>
                    <a:pt x="9889" y="8130"/>
                  </a:lnTo>
                  <a:lnTo>
                    <a:pt x="9924" y="8153"/>
                  </a:lnTo>
                  <a:lnTo>
                    <a:pt x="9960" y="8175"/>
                  </a:lnTo>
                  <a:lnTo>
                    <a:pt x="9995" y="8195"/>
                  </a:lnTo>
                  <a:lnTo>
                    <a:pt x="10030" y="8213"/>
                  </a:lnTo>
                  <a:lnTo>
                    <a:pt x="10065" y="8231"/>
                  </a:lnTo>
                  <a:lnTo>
                    <a:pt x="10100" y="8245"/>
                  </a:lnTo>
                  <a:lnTo>
                    <a:pt x="10135" y="8258"/>
                  </a:lnTo>
                  <a:lnTo>
                    <a:pt x="10205" y="8281"/>
                  </a:lnTo>
                  <a:lnTo>
                    <a:pt x="10274" y="8304"/>
                  </a:lnTo>
                  <a:lnTo>
                    <a:pt x="10344" y="8324"/>
                  </a:lnTo>
                  <a:lnTo>
                    <a:pt x="10412" y="8343"/>
                  </a:lnTo>
                  <a:lnTo>
                    <a:pt x="10478" y="8359"/>
                  </a:lnTo>
                  <a:lnTo>
                    <a:pt x="10511" y="8366"/>
                  </a:lnTo>
                  <a:lnTo>
                    <a:pt x="10543" y="8372"/>
                  </a:lnTo>
                  <a:lnTo>
                    <a:pt x="10574" y="8376"/>
                  </a:lnTo>
                  <a:lnTo>
                    <a:pt x="10605" y="8380"/>
                  </a:lnTo>
                  <a:lnTo>
                    <a:pt x="10636" y="8382"/>
                  </a:lnTo>
                  <a:lnTo>
                    <a:pt x="10665" y="8382"/>
                  </a:lnTo>
                  <a:lnTo>
                    <a:pt x="10706" y="8382"/>
                  </a:lnTo>
                  <a:lnTo>
                    <a:pt x="10745" y="8380"/>
                  </a:lnTo>
                  <a:lnTo>
                    <a:pt x="10785" y="8377"/>
                  </a:lnTo>
                  <a:lnTo>
                    <a:pt x="10825" y="8372"/>
                  </a:lnTo>
                  <a:lnTo>
                    <a:pt x="10863" y="8367"/>
                  </a:lnTo>
                  <a:lnTo>
                    <a:pt x="10901" y="8359"/>
                  </a:lnTo>
                  <a:lnTo>
                    <a:pt x="10938" y="8351"/>
                  </a:lnTo>
                  <a:lnTo>
                    <a:pt x="10975" y="8342"/>
                  </a:lnTo>
                  <a:lnTo>
                    <a:pt x="11011" y="8331"/>
                  </a:lnTo>
                  <a:lnTo>
                    <a:pt x="11048" y="8318"/>
                  </a:lnTo>
                  <a:lnTo>
                    <a:pt x="11083" y="8305"/>
                  </a:lnTo>
                  <a:lnTo>
                    <a:pt x="11118" y="8290"/>
                  </a:lnTo>
                  <a:lnTo>
                    <a:pt x="11152" y="8274"/>
                  </a:lnTo>
                  <a:lnTo>
                    <a:pt x="11186" y="8258"/>
                  </a:lnTo>
                  <a:lnTo>
                    <a:pt x="11220" y="8239"/>
                  </a:lnTo>
                  <a:lnTo>
                    <a:pt x="11253" y="8218"/>
                  </a:lnTo>
                  <a:lnTo>
                    <a:pt x="11286" y="8198"/>
                  </a:lnTo>
                  <a:lnTo>
                    <a:pt x="11318" y="8175"/>
                  </a:lnTo>
                  <a:lnTo>
                    <a:pt x="11349" y="8151"/>
                  </a:lnTo>
                  <a:lnTo>
                    <a:pt x="11381" y="8127"/>
                  </a:lnTo>
                  <a:lnTo>
                    <a:pt x="11412" y="8101"/>
                  </a:lnTo>
                  <a:lnTo>
                    <a:pt x="11442" y="8073"/>
                  </a:lnTo>
                  <a:lnTo>
                    <a:pt x="11472" y="8044"/>
                  </a:lnTo>
                  <a:lnTo>
                    <a:pt x="11502" y="8014"/>
                  </a:lnTo>
                  <a:lnTo>
                    <a:pt x="11531" y="7982"/>
                  </a:lnTo>
                  <a:lnTo>
                    <a:pt x="11560" y="7951"/>
                  </a:lnTo>
                  <a:lnTo>
                    <a:pt x="11587" y="7917"/>
                  </a:lnTo>
                  <a:lnTo>
                    <a:pt x="11616" y="7882"/>
                  </a:lnTo>
                  <a:lnTo>
                    <a:pt x="11643" y="7844"/>
                  </a:lnTo>
                  <a:lnTo>
                    <a:pt x="11671" y="7807"/>
                  </a:lnTo>
                  <a:lnTo>
                    <a:pt x="11698" y="7768"/>
                  </a:lnTo>
                  <a:lnTo>
                    <a:pt x="11724" y="7728"/>
                  </a:lnTo>
                  <a:lnTo>
                    <a:pt x="11746" y="7693"/>
                  </a:lnTo>
                  <a:lnTo>
                    <a:pt x="11768" y="7658"/>
                  </a:lnTo>
                  <a:lnTo>
                    <a:pt x="11788" y="7623"/>
                  </a:lnTo>
                  <a:lnTo>
                    <a:pt x="11806" y="7589"/>
                  </a:lnTo>
                  <a:lnTo>
                    <a:pt x="11824" y="7555"/>
                  </a:lnTo>
                  <a:lnTo>
                    <a:pt x="11839" y="7522"/>
                  </a:lnTo>
                  <a:lnTo>
                    <a:pt x="11855" y="7490"/>
                  </a:lnTo>
                  <a:lnTo>
                    <a:pt x="11868" y="7459"/>
                  </a:lnTo>
                  <a:lnTo>
                    <a:pt x="11881" y="7429"/>
                  </a:lnTo>
                  <a:lnTo>
                    <a:pt x="11893" y="7401"/>
                  </a:lnTo>
                  <a:lnTo>
                    <a:pt x="11903" y="7373"/>
                  </a:lnTo>
                  <a:lnTo>
                    <a:pt x="11913" y="7347"/>
                  </a:lnTo>
                  <a:lnTo>
                    <a:pt x="11921" y="7322"/>
                  </a:lnTo>
                  <a:lnTo>
                    <a:pt x="11929" y="7300"/>
                  </a:lnTo>
                  <a:lnTo>
                    <a:pt x="11936" y="7279"/>
                  </a:lnTo>
                  <a:lnTo>
                    <a:pt x="11943" y="7260"/>
                  </a:lnTo>
                  <a:lnTo>
                    <a:pt x="12038" y="7282"/>
                  </a:lnTo>
                  <a:lnTo>
                    <a:pt x="12135" y="7302"/>
                  </a:lnTo>
                  <a:lnTo>
                    <a:pt x="12235" y="7317"/>
                  </a:lnTo>
                  <a:lnTo>
                    <a:pt x="12336" y="7330"/>
                  </a:lnTo>
                  <a:lnTo>
                    <a:pt x="12439" y="7341"/>
                  </a:lnTo>
                  <a:lnTo>
                    <a:pt x="12543" y="7348"/>
                  </a:lnTo>
                  <a:lnTo>
                    <a:pt x="12648" y="7352"/>
                  </a:lnTo>
                  <a:lnTo>
                    <a:pt x="12753" y="7354"/>
                  </a:lnTo>
                  <a:lnTo>
                    <a:pt x="12846" y="7354"/>
                  </a:lnTo>
                  <a:lnTo>
                    <a:pt x="12899" y="7353"/>
                  </a:lnTo>
                  <a:lnTo>
                    <a:pt x="12951" y="7351"/>
                  </a:lnTo>
                  <a:lnTo>
                    <a:pt x="13004" y="7347"/>
                  </a:lnTo>
                  <a:lnTo>
                    <a:pt x="13056" y="7341"/>
                  </a:lnTo>
                  <a:lnTo>
                    <a:pt x="13109" y="7334"/>
                  </a:lnTo>
                  <a:lnTo>
                    <a:pt x="13161" y="7324"/>
                  </a:lnTo>
                  <a:lnTo>
                    <a:pt x="13213" y="7314"/>
                  </a:lnTo>
                  <a:lnTo>
                    <a:pt x="13265" y="7303"/>
                  </a:lnTo>
                  <a:lnTo>
                    <a:pt x="13318" y="7288"/>
                  </a:lnTo>
                  <a:lnTo>
                    <a:pt x="13369" y="7274"/>
                  </a:lnTo>
                  <a:lnTo>
                    <a:pt x="13421" y="7257"/>
                  </a:lnTo>
                  <a:lnTo>
                    <a:pt x="13472" y="7239"/>
                  </a:lnTo>
                  <a:lnTo>
                    <a:pt x="13524" y="7219"/>
                  </a:lnTo>
                  <a:lnTo>
                    <a:pt x="13575" y="7198"/>
                  </a:lnTo>
                  <a:lnTo>
                    <a:pt x="13625" y="7175"/>
                  </a:lnTo>
                  <a:lnTo>
                    <a:pt x="13676" y="7151"/>
                  </a:lnTo>
                  <a:lnTo>
                    <a:pt x="13726" y="7125"/>
                  </a:lnTo>
                  <a:lnTo>
                    <a:pt x="13776" y="7099"/>
                  </a:lnTo>
                  <a:lnTo>
                    <a:pt x="13826" y="7070"/>
                  </a:lnTo>
                  <a:lnTo>
                    <a:pt x="13875" y="7040"/>
                  </a:lnTo>
                  <a:lnTo>
                    <a:pt x="13925" y="7009"/>
                  </a:lnTo>
                  <a:lnTo>
                    <a:pt x="13973" y="6976"/>
                  </a:lnTo>
                  <a:lnTo>
                    <a:pt x="14022" y="6942"/>
                  </a:lnTo>
                  <a:lnTo>
                    <a:pt x="14069" y="6907"/>
                  </a:lnTo>
                  <a:lnTo>
                    <a:pt x="14117" y="6870"/>
                  </a:lnTo>
                  <a:lnTo>
                    <a:pt x="14164" y="6832"/>
                  </a:lnTo>
                  <a:lnTo>
                    <a:pt x="14211" y="6792"/>
                  </a:lnTo>
                  <a:lnTo>
                    <a:pt x="14256" y="6752"/>
                  </a:lnTo>
                  <a:lnTo>
                    <a:pt x="14302" y="6709"/>
                  </a:lnTo>
                  <a:lnTo>
                    <a:pt x="14347" y="6666"/>
                  </a:lnTo>
                  <a:lnTo>
                    <a:pt x="14392" y="6621"/>
                  </a:lnTo>
                  <a:lnTo>
                    <a:pt x="14436" y="6574"/>
                  </a:lnTo>
                  <a:lnTo>
                    <a:pt x="14502" y="6500"/>
                  </a:lnTo>
                  <a:lnTo>
                    <a:pt x="14566" y="6424"/>
                  </a:lnTo>
                  <a:lnTo>
                    <a:pt x="14629" y="6345"/>
                  </a:lnTo>
                  <a:lnTo>
                    <a:pt x="14689" y="6264"/>
                  </a:lnTo>
                  <a:lnTo>
                    <a:pt x="14746" y="6181"/>
                  </a:lnTo>
                  <a:lnTo>
                    <a:pt x="14802" y="6095"/>
                  </a:lnTo>
                  <a:lnTo>
                    <a:pt x="14856" y="6008"/>
                  </a:lnTo>
                  <a:lnTo>
                    <a:pt x="14907" y="5918"/>
                  </a:lnTo>
                  <a:lnTo>
                    <a:pt x="14957" y="5826"/>
                  </a:lnTo>
                  <a:lnTo>
                    <a:pt x="15004" y="5732"/>
                  </a:lnTo>
                  <a:lnTo>
                    <a:pt x="15050" y="5636"/>
                  </a:lnTo>
                  <a:lnTo>
                    <a:pt x="15092" y="5539"/>
                  </a:lnTo>
                  <a:lnTo>
                    <a:pt x="15133" y="5439"/>
                  </a:lnTo>
                  <a:lnTo>
                    <a:pt x="15172" y="5337"/>
                  </a:lnTo>
                  <a:lnTo>
                    <a:pt x="15208" y="5234"/>
                  </a:lnTo>
                  <a:lnTo>
                    <a:pt x="15242" y="5129"/>
                  </a:lnTo>
                  <a:lnTo>
                    <a:pt x="15274" y="5023"/>
                  </a:lnTo>
                  <a:lnTo>
                    <a:pt x="15303" y="4914"/>
                  </a:lnTo>
                  <a:lnTo>
                    <a:pt x="15331" y="4804"/>
                  </a:lnTo>
                  <a:lnTo>
                    <a:pt x="15355" y="4693"/>
                  </a:lnTo>
                  <a:lnTo>
                    <a:pt x="15377" y="4579"/>
                  </a:lnTo>
                  <a:lnTo>
                    <a:pt x="15398" y="4464"/>
                  </a:lnTo>
                  <a:lnTo>
                    <a:pt x="15415" y="4348"/>
                  </a:lnTo>
                  <a:lnTo>
                    <a:pt x="15431" y="4230"/>
                  </a:lnTo>
                  <a:lnTo>
                    <a:pt x="15443" y="4111"/>
                  </a:lnTo>
                  <a:lnTo>
                    <a:pt x="15454" y="3990"/>
                  </a:lnTo>
                  <a:lnTo>
                    <a:pt x="15462" y="3868"/>
                  </a:lnTo>
                  <a:lnTo>
                    <a:pt x="15467" y="3745"/>
                  </a:lnTo>
                  <a:lnTo>
                    <a:pt x="15470" y="3621"/>
                  </a:lnTo>
                  <a:lnTo>
                    <a:pt x="15471" y="3496"/>
                  </a:lnTo>
                  <a:lnTo>
                    <a:pt x="15469" y="3369"/>
                  </a:lnTo>
                  <a:lnTo>
                    <a:pt x="15464" y="3240"/>
                  </a:lnTo>
                  <a:lnTo>
                    <a:pt x="15460" y="3150"/>
                  </a:lnTo>
                  <a:lnTo>
                    <a:pt x="15455" y="3060"/>
                  </a:lnTo>
                  <a:lnTo>
                    <a:pt x="15448" y="2971"/>
                  </a:lnTo>
                  <a:lnTo>
                    <a:pt x="15441" y="2885"/>
                  </a:lnTo>
                  <a:lnTo>
                    <a:pt x="15435" y="2799"/>
                  </a:lnTo>
                  <a:lnTo>
                    <a:pt x="15427" y="2716"/>
                  </a:lnTo>
                  <a:lnTo>
                    <a:pt x="15418" y="2633"/>
                  </a:lnTo>
                  <a:lnTo>
                    <a:pt x="15409" y="2553"/>
                  </a:lnTo>
                  <a:lnTo>
                    <a:pt x="15400" y="2475"/>
                  </a:lnTo>
                  <a:lnTo>
                    <a:pt x="15390" y="2397"/>
                  </a:lnTo>
                  <a:lnTo>
                    <a:pt x="15379" y="2321"/>
                  </a:lnTo>
                  <a:lnTo>
                    <a:pt x="15369" y="2246"/>
                  </a:lnTo>
                  <a:lnTo>
                    <a:pt x="15356" y="2174"/>
                  </a:lnTo>
                  <a:lnTo>
                    <a:pt x="15345" y="2102"/>
                  </a:lnTo>
                  <a:lnTo>
                    <a:pt x="15332" y="2032"/>
                  </a:lnTo>
                  <a:lnTo>
                    <a:pt x="15319" y="1964"/>
                  </a:lnTo>
                  <a:lnTo>
                    <a:pt x="15306" y="1897"/>
                  </a:lnTo>
                  <a:lnTo>
                    <a:pt x="15291" y="1832"/>
                  </a:lnTo>
                  <a:lnTo>
                    <a:pt x="15277" y="1768"/>
                  </a:lnTo>
                  <a:lnTo>
                    <a:pt x="15261" y="1705"/>
                  </a:lnTo>
                  <a:lnTo>
                    <a:pt x="15247" y="1645"/>
                  </a:lnTo>
                  <a:lnTo>
                    <a:pt x="15231" y="1585"/>
                  </a:lnTo>
                  <a:lnTo>
                    <a:pt x="15214" y="1527"/>
                  </a:lnTo>
                  <a:lnTo>
                    <a:pt x="15197" y="1471"/>
                  </a:lnTo>
                  <a:lnTo>
                    <a:pt x="15181" y="1415"/>
                  </a:lnTo>
                  <a:lnTo>
                    <a:pt x="15163" y="1361"/>
                  </a:lnTo>
                  <a:lnTo>
                    <a:pt x="15146" y="1310"/>
                  </a:lnTo>
                  <a:lnTo>
                    <a:pt x="15127" y="1258"/>
                  </a:lnTo>
                  <a:lnTo>
                    <a:pt x="15109" y="1210"/>
                  </a:lnTo>
                  <a:lnTo>
                    <a:pt x="15090" y="1162"/>
                  </a:lnTo>
                  <a:lnTo>
                    <a:pt x="15071" y="1115"/>
                  </a:lnTo>
                  <a:lnTo>
                    <a:pt x="15051" y="1071"/>
                  </a:lnTo>
                  <a:lnTo>
                    <a:pt x="15031" y="1027"/>
                  </a:lnTo>
                  <a:lnTo>
                    <a:pt x="15011" y="985"/>
                  </a:lnTo>
                  <a:lnTo>
                    <a:pt x="14991" y="944"/>
                  </a:lnTo>
                  <a:lnTo>
                    <a:pt x="14969" y="905"/>
                  </a:lnTo>
                  <a:lnTo>
                    <a:pt x="14949" y="867"/>
                  </a:lnTo>
                  <a:lnTo>
                    <a:pt x="14927" y="831"/>
                  </a:lnTo>
                  <a:lnTo>
                    <a:pt x="14905" y="796"/>
                  </a:lnTo>
                  <a:lnTo>
                    <a:pt x="14884" y="763"/>
                  </a:lnTo>
                  <a:lnTo>
                    <a:pt x="14862" y="731"/>
                  </a:lnTo>
                  <a:lnTo>
                    <a:pt x="14839" y="700"/>
                  </a:lnTo>
                  <a:lnTo>
                    <a:pt x="14817" y="670"/>
                  </a:lnTo>
                  <a:lnTo>
                    <a:pt x="14794" y="642"/>
                  </a:lnTo>
                  <a:lnTo>
                    <a:pt x="14771" y="617"/>
                  </a:lnTo>
                  <a:lnTo>
                    <a:pt x="14748" y="591"/>
                  </a:lnTo>
                  <a:lnTo>
                    <a:pt x="14725" y="567"/>
                  </a:lnTo>
                  <a:lnTo>
                    <a:pt x="14702" y="546"/>
                  </a:lnTo>
                  <a:lnTo>
                    <a:pt x="14678" y="524"/>
                  </a:lnTo>
                  <a:lnTo>
                    <a:pt x="14654" y="504"/>
                  </a:lnTo>
                  <a:lnTo>
                    <a:pt x="14630" y="487"/>
                  </a:lnTo>
                  <a:lnTo>
                    <a:pt x="14606" y="469"/>
                  </a:lnTo>
                  <a:lnTo>
                    <a:pt x="14582" y="454"/>
                  </a:lnTo>
                  <a:lnTo>
                    <a:pt x="14557" y="440"/>
                  </a:lnTo>
                  <a:lnTo>
                    <a:pt x="14534" y="427"/>
                  </a:lnTo>
                  <a:lnTo>
                    <a:pt x="14509" y="416"/>
                  </a:lnTo>
                  <a:lnTo>
                    <a:pt x="14484" y="405"/>
                  </a:lnTo>
                  <a:lnTo>
                    <a:pt x="14459" y="397"/>
                  </a:lnTo>
                  <a:lnTo>
                    <a:pt x="14435" y="390"/>
                  </a:lnTo>
                  <a:lnTo>
                    <a:pt x="14410" y="384"/>
                  </a:lnTo>
                  <a:lnTo>
                    <a:pt x="14385" y="380"/>
                  </a:lnTo>
                  <a:lnTo>
                    <a:pt x="14360" y="376"/>
                  </a:lnTo>
                  <a:lnTo>
                    <a:pt x="14336" y="374"/>
                  </a:lnTo>
                  <a:lnTo>
                    <a:pt x="14311" y="374"/>
                  </a:lnTo>
                  <a:lnTo>
                    <a:pt x="14280" y="374"/>
                  </a:lnTo>
                  <a:lnTo>
                    <a:pt x="14251" y="377"/>
                  </a:lnTo>
                  <a:lnTo>
                    <a:pt x="14223" y="381"/>
                  </a:lnTo>
                  <a:lnTo>
                    <a:pt x="14170" y="393"/>
                  </a:lnTo>
                  <a:lnTo>
                    <a:pt x="14121" y="409"/>
                  </a:lnTo>
                  <a:lnTo>
                    <a:pt x="14074" y="428"/>
                  </a:lnTo>
                  <a:lnTo>
                    <a:pt x="14031" y="450"/>
                  </a:lnTo>
                  <a:lnTo>
                    <a:pt x="13990" y="473"/>
                  </a:lnTo>
                  <a:lnTo>
                    <a:pt x="13953" y="500"/>
                  </a:lnTo>
                  <a:lnTo>
                    <a:pt x="13917" y="529"/>
                  </a:lnTo>
                  <a:lnTo>
                    <a:pt x="13885" y="559"/>
                  </a:lnTo>
                  <a:lnTo>
                    <a:pt x="13855" y="590"/>
                  </a:lnTo>
                  <a:lnTo>
                    <a:pt x="13828" y="622"/>
                  </a:lnTo>
                  <a:lnTo>
                    <a:pt x="13802" y="654"/>
                  </a:lnTo>
                  <a:lnTo>
                    <a:pt x="13779" y="686"/>
                  </a:lnTo>
                  <a:lnTo>
                    <a:pt x="13757" y="718"/>
                  </a:lnTo>
                  <a:lnTo>
                    <a:pt x="13737" y="748"/>
                  </a:lnTo>
                  <a:lnTo>
                    <a:pt x="13719" y="778"/>
                  </a:lnTo>
                  <a:lnTo>
                    <a:pt x="13706" y="803"/>
                  </a:lnTo>
                  <a:lnTo>
                    <a:pt x="13690" y="829"/>
                  </a:lnTo>
                  <a:lnTo>
                    <a:pt x="13674" y="857"/>
                  </a:lnTo>
                  <a:lnTo>
                    <a:pt x="13656" y="883"/>
                  </a:lnTo>
                  <a:lnTo>
                    <a:pt x="13639" y="909"/>
                  </a:lnTo>
                  <a:lnTo>
                    <a:pt x="13622" y="932"/>
                  </a:lnTo>
                  <a:lnTo>
                    <a:pt x="13615" y="942"/>
                  </a:lnTo>
                  <a:lnTo>
                    <a:pt x="13607" y="951"/>
                  </a:lnTo>
                  <a:lnTo>
                    <a:pt x="13600" y="959"/>
                  </a:lnTo>
                  <a:lnTo>
                    <a:pt x="13594" y="966"/>
                  </a:lnTo>
                  <a:lnTo>
                    <a:pt x="13559" y="987"/>
                  </a:lnTo>
                  <a:lnTo>
                    <a:pt x="13524" y="1007"/>
                  </a:lnTo>
                  <a:lnTo>
                    <a:pt x="13489" y="1025"/>
                  </a:lnTo>
                  <a:lnTo>
                    <a:pt x="13454" y="1040"/>
                  </a:lnTo>
                  <a:lnTo>
                    <a:pt x="13419" y="1053"/>
                  </a:lnTo>
                  <a:lnTo>
                    <a:pt x="13384" y="1067"/>
                  </a:lnTo>
                  <a:lnTo>
                    <a:pt x="13314" y="1090"/>
                  </a:lnTo>
                  <a:lnTo>
                    <a:pt x="13266" y="1112"/>
                  </a:lnTo>
                  <a:lnTo>
                    <a:pt x="13214" y="1134"/>
                  </a:lnTo>
                  <a:lnTo>
                    <a:pt x="13162" y="1157"/>
                  </a:lnTo>
                  <a:lnTo>
                    <a:pt x="13135" y="1170"/>
                  </a:lnTo>
                  <a:lnTo>
                    <a:pt x="13107" y="1183"/>
                  </a:lnTo>
                  <a:lnTo>
                    <a:pt x="13079" y="1199"/>
                  </a:lnTo>
                  <a:lnTo>
                    <a:pt x="13051" y="1216"/>
                  </a:lnTo>
                  <a:lnTo>
                    <a:pt x="13022" y="1235"/>
                  </a:lnTo>
                  <a:lnTo>
                    <a:pt x="12993" y="1256"/>
                  </a:lnTo>
                  <a:lnTo>
                    <a:pt x="12965" y="1280"/>
                  </a:lnTo>
                  <a:lnTo>
                    <a:pt x="12936" y="1307"/>
                  </a:lnTo>
                  <a:lnTo>
                    <a:pt x="12907" y="1337"/>
                  </a:lnTo>
                  <a:lnTo>
                    <a:pt x="12878" y="1371"/>
                  </a:lnTo>
                  <a:lnTo>
                    <a:pt x="12858" y="1391"/>
                  </a:lnTo>
                  <a:lnTo>
                    <a:pt x="12840" y="1412"/>
                  </a:lnTo>
                  <a:lnTo>
                    <a:pt x="12823" y="1433"/>
                  </a:lnTo>
                  <a:lnTo>
                    <a:pt x="12809" y="1455"/>
                  </a:lnTo>
                  <a:lnTo>
                    <a:pt x="12795" y="1477"/>
                  </a:lnTo>
                  <a:lnTo>
                    <a:pt x="12783" y="1499"/>
                  </a:lnTo>
                  <a:lnTo>
                    <a:pt x="12772" y="1522"/>
                  </a:lnTo>
                  <a:lnTo>
                    <a:pt x="12762" y="1545"/>
                  </a:lnTo>
                  <a:lnTo>
                    <a:pt x="12754" y="1568"/>
                  </a:lnTo>
                  <a:lnTo>
                    <a:pt x="12747" y="1591"/>
                  </a:lnTo>
                  <a:lnTo>
                    <a:pt x="12741" y="1615"/>
                  </a:lnTo>
                  <a:lnTo>
                    <a:pt x="12735" y="1638"/>
                  </a:lnTo>
                  <a:lnTo>
                    <a:pt x="12729" y="1688"/>
                  </a:lnTo>
                  <a:lnTo>
                    <a:pt x="12725" y="1736"/>
                  </a:lnTo>
                  <a:lnTo>
                    <a:pt x="12726" y="1787"/>
                  </a:lnTo>
                  <a:lnTo>
                    <a:pt x="12728" y="1837"/>
                  </a:lnTo>
                  <a:lnTo>
                    <a:pt x="12734" y="1889"/>
                  </a:lnTo>
                  <a:lnTo>
                    <a:pt x="12742" y="1940"/>
                  </a:lnTo>
                  <a:lnTo>
                    <a:pt x="12751" y="1992"/>
                  </a:lnTo>
                  <a:lnTo>
                    <a:pt x="12761" y="2044"/>
                  </a:lnTo>
                  <a:lnTo>
                    <a:pt x="12784" y="2149"/>
                  </a:lnTo>
                  <a:lnTo>
                    <a:pt x="12795" y="2203"/>
                  </a:lnTo>
                  <a:lnTo>
                    <a:pt x="12809" y="2260"/>
                  </a:lnTo>
                  <a:lnTo>
                    <a:pt x="12821" y="2318"/>
                  </a:lnTo>
                  <a:lnTo>
                    <a:pt x="12835" y="2379"/>
                  </a:lnTo>
                  <a:lnTo>
                    <a:pt x="12847" y="2444"/>
                  </a:lnTo>
                  <a:lnTo>
                    <a:pt x="12859" y="2511"/>
                  </a:lnTo>
                  <a:lnTo>
                    <a:pt x="12871" y="2582"/>
                  </a:lnTo>
                  <a:lnTo>
                    <a:pt x="12881" y="2656"/>
                  </a:lnTo>
                  <a:lnTo>
                    <a:pt x="12891" y="2733"/>
                  </a:lnTo>
                  <a:lnTo>
                    <a:pt x="12900" y="2815"/>
                  </a:lnTo>
                  <a:lnTo>
                    <a:pt x="12903" y="2858"/>
                  </a:lnTo>
                  <a:lnTo>
                    <a:pt x="12906" y="2901"/>
                  </a:lnTo>
                  <a:lnTo>
                    <a:pt x="12909" y="2946"/>
                  </a:lnTo>
                  <a:lnTo>
                    <a:pt x="12911" y="2991"/>
                  </a:lnTo>
                  <a:lnTo>
                    <a:pt x="12913" y="3037"/>
                  </a:lnTo>
                  <a:lnTo>
                    <a:pt x="12914" y="3085"/>
                  </a:lnTo>
                  <a:lnTo>
                    <a:pt x="12915" y="3134"/>
                  </a:lnTo>
                  <a:lnTo>
                    <a:pt x="12915" y="3184"/>
                  </a:lnTo>
                  <a:lnTo>
                    <a:pt x="12914" y="3235"/>
                  </a:lnTo>
                  <a:lnTo>
                    <a:pt x="12913" y="3288"/>
                  </a:lnTo>
                  <a:lnTo>
                    <a:pt x="12911" y="3341"/>
                  </a:lnTo>
                  <a:lnTo>
                    <a:pt x="12909" y="3396"/>
                  </a:lnTo>
                  <a:lnTo>
                    <a:pt x="12901" y="3396"/>
                  </a:lnTo>
                  <a:lnTo>
                    <a:pt x="12890" y="3396"/>
                  </a:lnTo>
                  <a:lnTo>
                    <a:pt x="12869" y="3392"/>
                  </a:lnTo>
                  <a:lnTo>
                    <a:pt x="12843" y="3384"/>
                  </a:lnTo>
                  <a:lnTo>
                    <a:pt x="12815" y="3375"/>
                  </a:lnTo>
                  <a:lnTo>
                    <a:pt x="12785" y="3362"/>
                  </a:lnTo>
                  <a:lnTo>
                    <a:pt x="12754" y="3345"/>
                  </a:lnTo>
                  <a:lnTo>
                    <a:pt x="12722" y="3326"/>
                  </a:lnTo>
                  <a:lnTo>
                    <a:pt x="12690" y="3303"/>
                  </a:lnTo>
                  <a:lnTo>
                    <a:pt x="12690" y="3302"/>
                  </a:lnTo>
                  <a:lnTo>
                    <a:pt x="12688" y="3300"/>
                  </a:lnTo>
                  <a:lnTo>
                    <a:pt x="12685" y="3296"/>
                  </a:lnTo>
                  <a:lnTo>
                    <a:pt x="12681" y="3291"/>
                  </a:lnTo>
                  <a:lnTo>
                    <a:pt x="12676" y="3284"/>
                  </a:lnTo>
                  <a:lnTo>
                    <a:pt x="12669" y="3276"/>
                  </a:lnTo>
                  <a:lnTo>
                    <a:pt x="12662" y="3268"/>
                  </a:lnTo>
                  <a:lnTo>
                    <a:pt x="12654" y="3258"/>
                  </a:lnTo>
                  <a:lnTo>
                    <a:pt x="12636" y="3236"/>
                  </a:lnTo>
                  <a:lnTo>
                    <a:pt x="12615" y="3210"/>
                  </a:lnTo>
                  <a:lnTo>
                    <a:pt x="12591" y="3184"/>
                  </a:lnTo>
                  <a:lnTo>
                    <a:pt x="12566" y="3155"/>
                  </a:lnTo>
                  <a:lnTo>
                    <a:pt x="12539" y="3125"/>
                  </a:lnTo>
                  <a:lnTo>
                    <a:pt x="12511" y="3096"/>
                  </a:lnTo>
                  <a:lnTo>
                    <a:pt x="12482" y="3067"/>
                  </a:lnTo>
                  <a:lnTo>
                    <a:pt x="12454" y="3039"/>
                  </a:lnTo>
                  <a:lnTo>
                    <a:pt x="12426" y="3015"/>
                  </a:lnTo>
                  <a:lnTo>
                    <a:pt x="12398" y="2992"/>
                  </a:lnTo>
                  <a:lnTo>
                    <a:pt x="12384" y="2983"/>
                  </a:lnTo>
                  <a:lnTo>
                    <a:pt x="12372" y="2973"/>
                  </a:lnTo>
                  <a:lnTo>
                    <a:pt x="12360" y="2966"/>
                  </a:lnTo>
                  <a:lnTo>
                    <a:pt x="12347" y="2960"/>
                  </a:lnTo>
                  <a:lnTo>
                    <a:pt x="12370" y="2947"/>
                  </a:lnTo>
                  <a:lnTo>
                    <a:pt x="12390" y="2931"/>
                  </a:lnTo>
                  <a:lnTo>
                    <a:pt x="12408" y="2914"/>
                  </a:lnTo>
                  <a:lnTo>
                    <a:pt x="12426" y="2893"/>
                  </a:lnTo>
                  <a:lnTo>
                    <a:pt x="12443" y="2872"/>
                  </a:lnTo>
                  <a:lnTo>
                    <a:pt x="12462" y="2850"/>
                  </a:lnTo>
                  <a:lnTo>
                    <a:pt x="12481" y="2827"/>
                  </a:lnTo>
                  <a:lnTo>
                    <a:pt x="12503" y="2803"/>
                  </a:lnTo>
                  <a:lnTo>
                    <a:pt x="12519" y="2762"/>
                  </a:lnTo>
                  <a:lnTo>
                    <a:pt x="12531" y="2721"/>
                  </a:lnTo>
                  <a:lnTo>
                    <a:pt x="12539" y="2678"/>
                  </a:lnTo>
                  <a:lnTo>
                    <a:pt x="12544" y="2634"/>
                  </a:lnTo>
                  <a:lnTo>
                    <a:pt x="12546" y="2590"/>
                  </a:lnTo>
                  <a:lnTo>
                    <a:pt x="12544" y="2545"/>
                  </a:lnTo>
                  <a:lnTo>
                    <a:pt x="12539" y="2500"/>
                  </a:lnTo>
                  <a:lnTo>
                    <a:pt x="12531" y="2453"/>
                  </a:lnTo>
                  <a:lnTo>
                    <a:pt x="12519" y="2406"/>
                  </a:lnTo>
                  <a:lnTo>
                    <a:pt x="12503" y="2358"/>
                  </a:lnTo>
                  <a:lnTo>
                    <a:pt x="12486" y="2310"/>
                  </a:lnTo>
                  <a:lnTo>
                    <a:pt x="12464" y="2261"/>
                  </a:lnTo>
                  <a:lnTo>
                    <a:pt x="12439" y="2210"/>
                  </a:lnTo>
                  <a:lnTo>
                    <a:pt x="12411" y="2160"/>
                  </a:lnTo>
                  <a:lnTo>
                    <a:pt x="12381" y="2108"/>
                  </a:lnTo>
                  <a:lnTo>
                    <a:pt x="12347" y="2056"/>
                  </a:lnTo>
                  <a:lnTo>
                    <a:pt x="12327" y="2030"/>
                  </a:lnTo>
                  <a:lnTo>
                    <a:pt x="12306" y="2006"/>
                  </a:lnTo>
                  <a:lnTo>
                    <a:pt x="12285" y="1982"/>
                  </a:lnTo>
                  <a:lnTo>
                    <a:pt x="12265" y="1961"/>
                  </a:lnTo>
                  <a:lnTo>
                    <a:pt x="12243" y="1939"/>
                  </a:lnTo>
                  <a:lnTo>
                    <a:pt x="12222" y="1920"/>
                  </a:lnTo>
                  <a:lnTo>
                    <a:pt x="12179" y="1882"/>
                  </a:lnTo>
                  <a:lnTo>
                    <a:pt x="12136" y="1848"/>
                  </a:lnTo>
                  <a:lnTo>
                    <a:pt x="12092" y="1816"/>
                  </a:lnTo>
                  <a:lnTo>
                    <a:pt x="12048" y="1786"/>
                  </a:lnTo>
                  <a:lnTo>
                    <a:pt x="12005" y="1758"/>
                  </a:lnTo>
                  <a:lnTo>
                    <a:pt x="11960" y="1730"/>
                  </a:lnTo>
                  <a:lnTo>
                    <a:pt x="11917" y="1703"/>
                  </a:lnTo>
                  <a:lnTo>
                    <a:pt x="11830" y="1650"/>
                  </a:lnTo>
                  <a:lnTo>
                    <a:pt x="11787" y="1622"/>
                  </a:lnTo>
                  <a:lnTo>
                    <a:pt x="11744" y="1592"/>
                  </a:lnTo>
                  <a:lnTo>
                    <a:pt x="11703" y="1561"/>
                  </a:lnTo>
                  <a:lnTo>
                    <a:pt x="11662" y="1526"/>
                  </a:lnTo>
                  <a:lnTo>
                    <a:pt x="11628" y="1498"/>
                  </a:lnTo>
                  <a:lnTo>
                    <a:pt x="11594" y="1470"/>
                  </a:lnTo>
                  <a:lnTo>
                    <a:pt x="11577" y="1454"/>
                  </a:lnTo>
                  <a:lnTo>
                    <a:pt x="11562" y="1438"/>
                  </a:lnTo>
                  <a:lnTo>
                    <a:pt x="11548" y="1421"/>
                  </a:lnTo>
                  <a:lnTo>
                    <a:pt x="11537" y="1402"/>
                  </a:lnTo>
                  <a:lnTo>
                    <a:pt x="11510" y="1365"/>
                  </a:lnTo>
                  <a:lnTo>
                    <a:pt x="11479" y="1325"/>
                  </a:lnTo>
                  <a:lnTo>
                    <a:pt x="11447" y="1282"/>
                  </a:lnTo>
                  <a:lnTo>
                    <a:pt x="11412" y="1237"/>
                  </a:lnTo>
                  <a:lnTo>
                    <a:pt x="11374" y="1189"/>
                  </a:lnTo>
                  <a:lnTo>
                    <a:pt x="11334" y="1139"/>
                  </a:lnTo>
                  <a:lnTo>
                    <a:pt x="11290" y="1087"/>
                  </a:lnTo>
                  <a:lnTo>
                    <a:pt x="11245" y="1034"/>
                  </a:lnTo>
                  <a:lnTo>
                    <a:pt x="11196" y="979"/>
                  </a:lnTo>
                  <a:lnTo>
                    <a:pt x="11146" y="924"/>
                  </a:lnTo>
                  <a:lnTo>
                    <a:pt x="11092" y="867"/>
                  </a:lnTo>
                  <a:lnTo>
                    <a:pt x="11036" y="810"/>
                  </a:lnTo>
                  <a:lnTo>
                    <a:pt x="10977" y="754"/>
                  </a:lnTo>
                  <a:lnTo>
                    <a:pt x="10916" y="696"/>
                  </a:lnTo>
                  <a:lnTo>
                    <a:pt x="10852" y="639"/>
                  </a:lnTo>
                  <a:lnTo>
                    <a:pt x="10785" y="584"/>
                  </a:lnTo>
                  <a:lnTo>
                    <a:pt x="10716" y="529"/>
                  </a:lnTo>
                  <a:lnTo>
                    <a:pt x="10644" y="474"/>
                  </a:lnTo>
                  <a:lnTo>
                    <a:pt x="10570" y="423"/>
                  </a:lnTo>
                  <a:lnTo>
                    <a:pt x="10492" y="371"/>
                  </a:lnTo>
                  <a:lnTo>
                    <a:pt x="10413" y="323"/>
                  </a:lnTo>
                  <a:lnTo>
                    <a:pt x="10330" y="277"/>
                  </a:lnTo>
                  <a:lnTo>
                    <a:pt x="10244" y="233"/>
                  </a:lnTo>
                  <a:lnTo>
                    <a:pt x="10157" y="192"/>
                  </a:lnTo>
                  <a:lnTo>
                    <a:pt x="10066" y="154"/>
                  </a:lnTo>
                  <a:lnTo>
                    <a:pt x="9973" y="120"/>
                  </a:lnTo>
                  <a:lnTo>
                    <a:pt x="9877" y="89"/>
                  </a:lnTo>
                  <a:lnTo>
                    <a:pt x="9827" y="75"/>
                  </a:lnTo>
                  <a:lnTo>
                    <a:pt x="9778" y="62"/>
                  </a:lnTo>
                  <a:lnTo>
                    <a:pt x="9727" y="50"/>
                  </a:lnTo>
                  <a:lnTo>
                    <a:pt x="9677" y="40"/>
                  </a:lnTo>
                  <a:lnTo>
                    <a:pt x="9625" y="30"/>
                  </a:lnTo>
                  <a:lnTo>
                    <a:pt x="9572" y="21"/>
                  </a:lnTo>
                  <a:lnTo>
                    <a:pt x="9520" y="14"/>
                  </a:lnTo>
                  <a:lnTo>
                    <a:pt x="9465" y="8"/>
                  </a:lnTo>
                  <a:lnTo>
                    <a:pt x="9411" y="3"/>
                  </a:lnTo>
                  <a:lnTo>
                    <a:pt x="9356" y="0"/>
                  </a:lnTo>
                  <a:lnTo>
                    <a:pt x="9231" y="0"/>
                  </a:lnTo>
                  <a:lnTo>
                    <a:pt x="9231" y="0"/>
                  </a:lnTo>
                  <a:close/>
                </a:path>
              </a:pathLst>
            </a:custGeom>
            <a:grpFill/>
            <a:ln w="3175">
              <a:solidFill>
                <a:schemeClr val="tx2"/>
              </a:solidFill>
              <a:round/>
              <a:headEnd/>
              <a:tailEnd/>
            </a:ln>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343" name="Freeform 45"/>
            <p:cNvSpPr>
              <a:spLocks/>
            </p:cNvSpPr>
            <p:nvPr/>
          </p:nvSpPr>
          <p:spPr bwMode="auto">
            <a:xfrm>
              <a:off x="-1422419" y="-770563"/>
              <a:ext cx="415114" cy="424072"/>
            </a:xfrm>
            <a:custGeom>
              <a:avLst/>
              <a:gdLst>
                <a:gd name="T0" fmla="*/ 2086 w 2090"/>
                <a:gd name="T1" fmla="*/ 1 h 2119"/>
                <a:gd name="T2" fmla="*/ 2063 w 2090"/>
                <a:gd name="T3" fmla="*/ 8 h 2119"/>
                <a:gd name="T4" fmla="*/ 2023 w 2090"/>
                <a:gd name="T5" fmla="*/ 20 h 2119"/>
                <a:gd name="T6" fmla="*/ 1964 w 2090"/>
                <a:gd name="T7" fmla="*/ 35 h 2119"/>
                <a:gd name="T8" fmla="*/ 1887 w 2090"/>
                <a:gd name="T9" fmla="*/ 53 h 2119"/>
                <a:gd name="T10" fmla="*/ 1790 w 2090"/>
                <a:gd name="T11" fmla="*/ 73 h 2119"/>
                <a:gd name="T12" fmla="*/ 1673 w 2090"/>
                <a:gd name="T13" fmla="*/ 96 h 2119"/>
                <a:gd name="T14" fmla="*/ 1536 w 2090"/>
                <a:gd name="T15" fmla="*/ 119 h 2119"/>
                <a:gd name="T16" fmla="*/ 1298 w 2090"/>
                <a:gd name="T17" fmla="*/ 152 h 2119"/>
                <a:gd name="T18" fmla="*/ 1061 w 2090"/>
                <a:gd name="T19" fmla="*/ 171 h 2119"/>
                <a:gd name="T20" fmla="*/ 859 w 2090"/>
                <a:gd name="T21" fmla="*/ 192 h 2119"/>
                <a:gd name="T22" fmla="*/ 693 w 2090"/>
                <a:gd name="T23" fmla="*/ 233 h 2119"/>
                <a:gd name="T24" fmla="*/ 515 w 2090"/>
                <a:gd name="T25" fmla="*/ 347 h 2119"/>
                <a:gd name="T26" fmla="*/ 365 w 2090"/>
                <a:gd name="T27" fmla="*/ 513 h 2119"/>
                <a:gd name="T28" fmla="*/ 248 w 2090"/>
                <a:gd name="T29" fmla="*/ 723 h 2119"/>
                <a:gd name="T30" fmla="*/ 150 w 2090"/>
                <a:gd name="T31" fmla="*/ 986 h 2119"/>
                <a:gd name="T32" fmla="*/ 77 w 2090"/>
                <a:gd name="T33" fmla="*/ 1239 h 2119"/>
                <a:gd name="T34" fmla="*/ 19 w 2090"/>
                <a:gd name="T35" fmla="*/ 1600 h 2119"/>
                <a:gd name="T36" fmla="*/ 7 w 2090"/>
                <a:gd name="T37" fmla="*/ 1765 h 2119"/>
                <a:gd name="T38" fmla="*/ 1 w 2090"/>
                <a:gd name="T39" fmla="*/ 1907 h 2119"/>
                <a:gd name="T40" fmla="*/ 1 w 2090"/>
                <a:gd name="T41" fmla="*/ 2019 h 2119"/>
                <a:gd name="T42" fmla="*/ 2 w 2090"/>
                <a:gd name="T43" fmla="*/ 2093 h 2119"/>
                <a:gd name="T44" fmla="*/ 3 w 2090"/>
                <a:gd name="T45" fmla="*/ 2119 h 2119"/>
                <a:gd name="T46" fmla="*/ 5 w 2090"/>
                <a:gd name="T47" fmla="*/ 2110 h 2119"/>
                <a:gd name="T48" fmla="*/ 12 w 2090"/>
                <a:gd name="T49" fmla="*/ 2082 h 2119"/>
                <a:gd name="T50" fmla="*/ 40 w 2090"/>
                <a:gd name="T51" fmla="*/ 1983 h 2119"/>
                <a:gd name="T52" fmla="*/ 83 w 2090"/>
                <a:gd name="T53" fmla="*/ 1837 h 2119"/>
                <a:gd name="T54" fmla="*/ 139 w 2090"/>
                <a:gd name="T55" fmla="*/ 1659 h 2119"/>
                <a:gd name="T56" fmla="*/ 260 w 2090"/>
                <a:gd name="T57" fmla="*/ 1325 h 2119"/>
                <a:gd name="T58" fmla="*/ 337 w 2090"/>
                <a:gd name="T59" fmla="*/ 1145 h 2119"/>
                <a:gd name="T60" fmla="*/ 419 w 2090"/>
                <a:gd name="T61" fmla="*/ 997 h 2119"/>
                <a:gd name="T62" fmla="*/ 481 w 2090"/>
                <a:gd name="T63" fmla="*/ 901 h 2119"/>
                <a:gd name="T64" fmla="*/ 565 w 2090"/>
                <a:gd name="T65" fmla="*/ 784 h 2119"/>
                <a:gd name="T66" fmla="*/ 636 w 2090"/>
                <a:gd name="T67" fmla="*/ 701 h 2119"/>
                <a:gd name="T68" fmla="*/ 679 w 2090"/>
                <a:gd name="T69" fmla="*/ 662 h 2119"/>
                <a:gd name="T70" fmla="*/ 687 w 2090"/>
                <a:gd name="T71" fmla="*/ 656 h 2119"/>
                <a:gd name="T72" fmla="*/ 675 w 2090"/>
                <a:gd name="T73" fmla="*/ 694 h 2119"/>
                <a:gd name="T74" fmla="*/ 657 w 2090"/>
                <a:gd name="T75" fmla="*/ 770 h 2119"/>
                <a:gd name="T76" fmla="*/ 648 w 2090"/>
                <a:gd name="T77" fmla="*/ 863 h 2119"/>
                <a:gd name="T78" fmla="*/ 663 w 2090"/>
                <a:gd name="T79" fmla="*/ 987 h 2119"/>
                <a:gd name="T80" fmla="*/ 699 w 2090"/>
                <a:gd name="T81" fmla="*/ 1175 h 2119"/>
                <a:gd name="T82" fmla="*/ 741 w 2090"/>
                <a:gd name="T83" fmla="*/ 1322 h 2119"/>
                <a:gd name="T84" fmla="*/ 767 w 2090"/>
                <a:gd name="T85" fmla="*/ 1395 h 2119"/>
                <a:gd name="T86" fmla="*/ 778 w 2090"/>
                <a:gd name="T87" fmla="*/ 1424 h 2119"/>
                <a:gd name="T88" fmla="*/ 782 w 2090"/>
                <a:gd name="T89" fmla="*/ 1434 h 2119"/>
                <a:gd name="T90" fmla="*/ 783 w 2090"/>
                <a:gd name="T91" fmla="*/ 1407 h 2119"/>
                <a:gd name="T92" fmla="*/ 790 w 2090"/>
                <a:gd name="T93" fmla="*/ 1337 h 2119"/>
                <a:gd name="T94" fmla="*/ 803 w 2090"/>
                <a:gd name="T95" fmla="*/ 1231 h 2119"/>
                <a:gd name="T96" fmla="*/ 824 w 2090"/>
                <a:gd name="T97" fmla="*/ 1102 h 2119"/>
                <a:gd name="T98" fmla="*/ 900 w 2090"/>
                <a:gd name="T99" fmla="*/ 816 h 2119"/>
                <a:gd name="T100" fmla="*/ 974 w 2090"/>
                <a:gd name="T101" fmla="*/ 647 h 2119"/>
                <a:gd name="T102" fmla="*/ 1055 w 2090"/>
                <a:gd name="T103" fmla="*/ 533 h 2119"/>
                <a:gd name="T104" fmla="*/ 1165 w 2090"/>
                <a:gd name="T105" fmla="*/ 433 h 2119"/>
                <a:gd name="T106" fmla="*/ 1295 w 2090"/>
                <a:gd name="T107" fmla="*/ 351 h 2119"/>
                <a:gd name="T108" fmla="*/ 1560 w 2090"/>
                <a:gd name="T109" fmla="*/ 249 h 2119"/>
                <a:gd name="T110" fmla="*/ 1736 w 2090"/>
                <a:gd name="T111" fmla="*/ 184 h 2119"/>
                <a:gd name="T112" fmla="*/ 1907 w 2090"/>
                <a:gd name="T113" fmla="*/ 101 h 2119"/>
                <a:gd name="T114" fmla="*/ 2012 w 2090"/>
                <a:gd name="T115" fmla="*/ 45 h 2119"/>
                <a:gd name="T116" fmla="*/ 2060 w 2090"/>
                <a:gd name="T117" fmla="*/ 18 h 2119"/>
                <a:gd name="T118" fmla="*/ 2087 w 2090"/>
                <a:gd name="T119" fmla="*/ 2 h 2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090" h="2119">
                  <a:moveTo>
                    <a:pt x="2090" y="0"/>
                  </a:moveTo>
                  <a:lnTo>
                    <a:pt x="2090" y="0"/>
                  </a:lnTo>
                  <a:lnTo>
                    <a:pt x="2088" y="1"/>
                  </a:lnTo>
                  <a:lnTo>
                    <a:pt x="2086" y="1"/>
                  </a:lnTo>
                  <a:lnTo>
                    <a:pt x="2082" y="3"/>
                  </a:lnTo>
                  <a:lnTo>
                    <a:pt x="2077" y="4"/>
                  </a:lnTo>
                  <a:lnTo>
                    <a:pt x="2070" y="6"/>
                  </a:lnTo>
                  <a:lnTo>
                    <a:pt x="2063" y="8"/>
                  </a:lnTo>
                  <a:lnTo>
                    <a:pt x="2055" y="10"/>
                  </a:lnTo>
                  <a:lnTo>
                    <a:pt x="2046" y="13"/>
                  </a:lnTo>
                  <a:lnTo>
                    <a:pt x="2034" y="17"/>
                  </a:lnTo>
                  <a:lnTo>
                    <a:pt x="2023" y="20"/>
                  </a:lnTo>
                  <a:lnTo>
                    <a:pt x="2009" y="23"/>
                  </a:lnTo>
                  <a:lnTo>
                    <a:pt x="1996" y="27"/>
                  </a:lnTo>
                  <a:lnTo>
                    <a:pt x="1981" y="31"/>
                  </a:lnTo>
                  <a:lnTo>
                    <a:pt x="1964" y="35"/>
                  </a:lnTo>
                  <a:lnTo>
                    <a:pt x="1946" y="39"/>
                  </a:lnTo>
                  <a:lnTo>
                    <a:pt x="1928" y="43"/>
                  </a:lnTo>
                  <a:lnTo>
                    <a:pt x="1907" y="48"/>
                  </a:lnTo>
                  <a:lnTo>
                    <a:pt x="1887" y="53"/>
                  </a:lnTo>
                  <a:lnTo>
                    <a:pt x="1864" y="58"/>
                  </a:lnTo>
                  <a:lnTo>
                    <a:pt x="1840" y="63"/>
                  </a:lnTo>
                  <a:lnTo>
                    <a:pt x="1815" y="68"/>
                  </a:lnTo>
                  <a:lnTo>
                    <a:pt x="1790" y="73"/>
                  </a:lnTo>
                  <a:lnTo>
                    <a:pt x="1762" y="79"/>
                  </a:lnTo>
                  <a:lnTo>
                    <a:pt x="1733" y="85"/>
                  </a:lnTo>
                  <a:lnTo>
                    <a:pt x="1704" y="90"/>
                  </a:lnTo>
                  <a:lnTo>
                    <a:pt x="1673" y="96"/>
                  </a:lnTo>
                  <a:lnTo>
                    <a:pt x="1640" y="102"/>
                  </a:lnTo>
                  <a:lnTo>
                    <a:pt x="1607" y="107"/>
                  </a:lnTo>
                  <a:lnTo>
                    <a:pt x="1572" y="113"/>
                  </a:lnTo>
                  <a:lnTo>
                    <a:pt x="1536" y="119"/>
                  </a:lnTo>
                  <a:lnTo>
                    <a:pt x="1498" y="125"/>
                  </a:lnTo>
                  <a:lnTo>
                    <a:pt x="1429" y="135"/>
                  </a:lnTo>
                  <a:lnTo>
                    <a:pt x="1362" y="144"/>
                  </a:lnTo>
                  <a:lnTo>
                    <a:pt x="1298" y="152"/>
                  </a:lnTo>
                  <a:lnTo>
                    <a:pt x="1235" y="158"/>
                  </a:lnTo>
                  <a:lnTo>
                    <a:pt x="1175" y="163"/>
                  </a:lnTo>
                  <a:lnTo>
                    <a:pt x="1118" y="167"/>
                  </a:lnTo>
                  <a:lnTo>
                    <a:pt x="1061" y="171"/>
                  </a:lnTo>
                  <a:lnTo>
                    <a:pt x="1007" y="175"/>
                  </a:lnTo>
                  <a:lnTo>
                    <a:pt x="957" y="180"/>
                  </a:lnTo>
                  <a:lnTo>
                    <a:pt x="907" y="185"/>
                  </a:lnTo>
                  <a:lnTo>
                    <a:pt x="859" y="192"/>
                  </a:lnTo>
                  <a:lnTo>
                    <a:pt x="815" y="199"/>
                  </a:lnTo>
                  <a:lnTo>
                    <a:pt x="772" y="208"/>
                  </a:lnTo>
                  <a:lnTo>
                    <a:pt x="731" y="219"/>
                  </a:lnTo>
                  <a:lnTo>
                    <a:pt x="693" y="233"/>
                  </a:lnTo>
                  <a:lnTo>
                    <a:pt x="657" y="249"/>
                  </a:lnTo>
                  <a:lnTo>
                    <a:pt x="606" y="279"/>
                  </a:lnTo>
                  <a:lnTo>
                    <a:pt x="559" y="312"/>
                  </a:lnTo>
                  <a:lnTo>
                    <a:pt x="515" y="347"/>
                  </a:lnTo>
                  <a:lnTo>
                    <a:pt x="473" y="384"/>
                  </a:lnTo>
                  <a:lnTo>
                    <a:pt x="435" y="424"/>
                  </a:lnTo>
                  <a:lnTo>
                    <a:pt x="399" y="468"/>
                  </a:lnTo>
                  <a:lnTo>
                    <a:pt x="365" y="513"/>
                  </a:lnTo>
                  <a:lnTo>
                    <a:pt x="334" y="561"/>
                  </a:lnTo>
                  <a:lnTo>
                    <a:pt x="304" y="612"/>
                  </a:lnTo>
                  <a:lnTo>
                    <a:pt x="275" y="667"/>
                  </a:lnTo>
                  <a:lnTo>
                    <a:pt x="248" y="723"/>
                  </a:lnTo>
                  <a:lnTo>
                    <a:pt x="224" y="784"/>
                  </a:lnTo>
                  <a:lnTo>
                    <a:pt x="199" y="848"/>
                  </a:lnTo>
                  <a:lnTo>
                    <a:pt x="174" y="915"/>
                  </a:lnTo>
                  <a:lnTo>
                    <a:pt x="150" y="986"/>
                  </a:lnTo>
                  <a:lnTo>
                    <a:pt x="128" y="1060"/>
                  </a:lnTo>
                  <a:lnTo>
                    <a:pt x="113" y="1104"/>
                  </a:lnTo>
                  <a:lnTo>
                    <a:pt x="100" y="1149"/>
                  </a:lnTo>
                  <a:lnTo>
                    <a:pt x="77" y="1239"/>
                  </a:lnTo>
                  <a:lnTo>
                    <a:pt x="57" y="1331"/>
                  </a:lnTo>
                  <a:lnTo>
                    <a:pt x="42" y="1423"/>
                  </a:lnTo>
                  <a:lnTo>
                    <a:pt x="29" y="1512"/>
                  </a:lnTo>
                  <a:lnTo>
                    <a:pt x="19" y="1600"/>
                  </a:lnTo>
                  <a:lnTo>
                    <a:pt x="15" y="1643"/>
                  </a:lnTo>
                  <a:lnTo>
                    <a:pt x="12" y="1684"/>
                  </a:lnTo>
                  <a:lnTo>
                    <a:pt x="9" y="1725"/>
                  </a:lnTo>
                  <a:lnTo>
                    <a:pt x="7" y="1765"/>
                  </a:lnTo>
                  <a:lnTo>
                    <a:pt x="5" y="1803"/>
                  </a:lnTo>
                  <a:lnTo>
                    <a:pt x="3" y="1839"/>
                  </a:lnTo>
                  <a:lnTo>
                    <a:pt x="2" y="1874"/>
                  </a:lnTo>
                  <a:lnTo>
                    <a:pt x="1" y="1907"/>
                  </a:lnTo>
                  <a:lnTo>
                    <a:pt x="1" y="1939"/>
                  </a:lnTo>
                  <a:lnTo>
                    <a:pt x="0" y="1967"/>
                  </a:lnTo>
                  <a:lnTo>
                    <a:pt x="0" y="1994"/>
                  </a:lnTo>
                  <a:lnTo>
                    <a:pt x="1" y="2019"/>
                  </a:lnTo>
                  <a:lnTo>
                    <a:pt x="1" y="2042"/>
                  </a:lnTo>
                  <a:lnTo>
                    <a:pt x="1" y="2061"/>
                  </a:lnTo>
                  <a:lnTo>
                    <a:pt x="1" y="2079"/>
                  </a:lnTo>
                  <a:lnTo>
                    <a:pt x="2" y="2093"/>
                  </a:lnTo>
                  <a:lnTo>
                    <a:pt x="2" y="2104"/>
                  </a:lnTo>
                  <a:lnTo>
                    <a:pt x="3" y="2113"/>
                  </a:lnTo>
                  <a:lnTo>
                    <a:pt x="3" y="2117"/>
                  </a:lnTo>
                  <a:lnTo>
                    <a:pt x="3" y="2119"/>
                  </a:lnTo>
                  <a:lnTo>
                    <a:pt x="3" y="2119"/>
                  </a:lnTo>
                  <a:lnTo>
                    <a:pt x="4" y="2117"/>
                  </a:lnTo>
                  <a:lnTo>
                    <a:pt x="4" y="2114"/>
                  </a:lnTo>
                  <a:lnTo>
                    <a:pt x="5" y="2110"/>
                  </a:lnTo>
                  <a:lnTo>
                    <a:pt x="7" y="2104"/>
                  </a:lnTo>
                  <a:lnTo>
                    <a:pt x="8" y="2098"/>
                  </a:lnTo>
                  <a:lnTo>
                    <a:pt x="10" y="2091"/>
                  </a:lnTo>
                  <a:lnTo>
                    <a:pt x="12" y="2082"/>
                  </a:lnTo>
                  <a:lnTo>
                    <a:pt x="18" y="2062"/>
                  </a:lnTo>
                  <a:lnTo>
                    <a:pt x="24" y="2040"/>
                  </a:lnTo>
                  <a:lnTo>
                    <a:pt x="32" y="2013"/>
                  </a:lnTo>
                  <a:lnTo>
                    <a:pt x="40" y="1983"/>
                  </a:lnTo>
                  <a:lnTo>
                    <a:pt x="49" y="1950"/>
                  </a:lnTo>
                  <a:lnTo>
                    <a:pt x="59" y="1914"/>
                  </a:lnTo>
                  <a:lnTo>
                    <a:pt x="71" y="1877"/>
                  </a:lnTo>
                  <a:lnTo>
                    <a:pt x="83" y="1837"/>
                  </a:lnTo>
                  <a:lnTo>
                    <a:pt x="96" y="1794"/>
                  </a:lnTo>
                  <a:lnTo>
                    <a:pt x="110" y="1751"/>
                  </a:lnTo>
                  <a:lnTo>
                    <a:pt x="123" y="1706"/>
                  </a:lnTo>
                  <a:lnTo>
                    <a:pt x="139" y="1659"/>
                  </a:lnTo>
                  <a:lnTo>
                    <a:pt x="171" y="1565"/>
                  </a:lnTo>
                  <a:lnTo>
                    <a:pt x="205" y="1468"/>
                  </a:lnTo>
                  <a:lnTo>
                    <a:pt x="241" y="1372"/>
                  </a:lnTo>
                  <a:lnTo>
                    <a:pt x="260" y="1325"/>
                  </a:lnTo>
                  <a:lnTo>
                    <a:pt x="278" y="1277"/>
                  </a:lnTo>
                  <a:lnTo>
                    <a:pt x="298" y="1232"/>
                  </a:lnTo>
                  <a:lnTo>
                    <a:pt x="317" y="1189"/>
                  </a:lnTo>
                  <a:lnTo>
                    <a:pt x="337" y="1145"/>
                  </a:lnTo>
                  <a:lnTo>
                    <a:pt x="358" y="1105"/>
                  </a:lnTo>
                  <a:lnTo>
                    <a:pt x="377" y="1066"/>
                  </a:lnTo>
                  <a:lnTo>
                    <a:pt x="398" y="1030"/>
                  </a:lnTo>
                  <a:lnTo>
                    <a:pt x="419" y="997"/>
                  </a:lnTo>
                  <a:lnTo>
                    <a:pt x="438" y="966"/>
                  </a:lnTo>
                  <a:lnTo>
                    <a:pt x="453" y="944"/>
                  </a:lnTo>
                  <a:lnTo>
                    <a:pt x="467" y="922"/>
                  </a:lnTo>
                  <a:lnTo>
                    <a:pt x="481" y="901"/>
                  </a:lnTo>
                  <a:lnTo>
                    <a:pt x="494" y="881"/>
                  </a:lnTo>
                  <a:lnTo>
                    <a:pt x="520" y="845"/>
                  </a:lnTo>
                  <a:lnTo>
                    <a:pt x="544" y="813"/>
                  </a:lnTo>
                  <a:lnTo>
                    <a:pt x="565" y="784"/>
                  </a:lnTo>
                  <a:lnTo>
                    <a:pt x="586" y="758"/>
                  </a:lnTo>
                  <a:lnTo>
                    <a:pt x="604" y="736"/>
                  </a:lnTo>
                  <a:lnTo>
                    <a:pt x="622" y="717"/>
                  </a:lnTo>
                  <a:lnTo>
                    <a:pt x="636" y="701"/>
                  </a:lnTo>
                  <a:lnTo>
                    <a:pt x="650" y="687"/>
                  </a:lnTo>
                  <a:lnTo>
                    <a:pt x="661" y="677"/>
                  </a:lnTo>
                  <a:lnTo>
                    <a:pt x="671" y="669"/>
                  </a:lnTo>
                  <a:lnTo>
                    <a:pt x="679" y="662"/>
                  </a:lnTo>
                  <a:lnTo>
                    <a:pt x="684" y="657"/>
                  </a:lnTo>
                  <a:lnTo>
                    <a:pt x="687" y="655"/>
                  </a:lnTo>
                  <a:lnTo>
                    <a:pt x="688" y="654"/>
                  </a:lnTo>
                  <a:lnTo>
                    <a:pt x="687" y="656"/>
                  </a:lnTo>
                  <a:lnTo>
                    <a:pt x="685" y="661"/>
                  </a:lnTo>
                  <a:lnTo>
                    <a:pt x="683" y="670"/>
                  </a:lnTo>
                  <a:lnTo>
                    <a:pt x="679" y="681"/>
                  </a:lnTo>
                  <a:lnTo>
                    <a:pt x="675" y="694"/>
                  </a:lnTo>
                  <a:lnTo>
                    <a:pt x="670" y="711"/>
                  </a:lnTo>
                  <a:lnTo>
                    <a:pt x="665" y="728"/>
                  </a:lnTo>
                  <a:lnTo>
                    <a:pt x="661" y="748"/>
                  </a:lnTo>
                  <a:lnTo>
                    <a:pt x="657" y="770"/>
                  </a:lnTo>
                  <a:lnTo>
                    <a:pt x="653" y="791"/>
                  </a:lnTo>
                  <a:lnTo>
                    <a:pt x="650" y="815"/>
                  </a:lnTo>
                  <a:lnTo>
                    <a:pt x="649" y="839"/>
                  </a:lnTo>
                  <a:lnTo>
                    <a:pt x="648" y="863"/>
                  </a:lnTo>
                  <a:lnTo>
                    <a:pt x="649" y="887"/>
                  </a:lnTo>
                  <a:lnTo>
                    <a:pt x="652" y="912"/>
                  </a:lnTo>
                  <a:lnTo>
                    <a:pt x="657" y="935"/>
                  </a:lnTo>
                  <a:lnTo>
                    <a:pt x="663" y="987"/>
                  </a:lnTo>
                  <a:lnTo>
                    <a:pt x="672" y="1037"/>
                  </a:lnTo>
                  <a:lnTo>
                    <a:pt x="680" y="1085"/>
                  </a:lnTo>
                  <a:lnTo>
                    <a:pt x="689" y="1131"/>
                  </a:lnTo>
                  <a:lnTo>
                    <a:pt x="699" y="1175"/>
                  </a:lnTo>
                  <a:lnTo>
                    <a:pt x="710" y="1216"/>
                  </a:lnTo>
                  <a:lnTo>
                    <a:pt x="720" y="1255"/>
                  </a:lnTo>
                  <a:lnTo>
                    <a:pt x="731" y="1290"/>
                  </a:lnTo>
                  <a:lnTo>
                    <a:pt x="741" y="1322"/>
                  </a:lnTo>
                  <a:lnTo>
                    <a:pt x="750" y="1349"/>
                  </a:lnTo>
                  <a:lnTo>
                    <a:pt x="759" y="1374"/>
                  </a:lnTo>
                  <a:lnTo>
                    <a:pt x="762" y="1385"/>
                  </a:lnTo>
                  <a:lnTo>
                    <a:pt x="767" y="1395"/>
                  </a:lnTo>
                  <a:lnTo>
                    <a:pt x="770" y="1404"/>
                  </a:lnTo>
                  <a:lnTo>
                    <a:pt x="773" y="1411"/>
                  </a:lnTo>
                  <a:lnTo>
                    <a:pt x="776" y="1418"/>
                  </a:lnTo>
                  <a:lnTo>
                    <a:pt x="778" y="1424"/>
                  </a:lnTo>
                  <a:lnTo>
                    <a:pt x="779" y="1428"/>
                  </a:lnTo>
                  <a:lnTo>
                    <a:pt x="781" y="1431"/>
                  </a:lnTo>
                  <a:lnTo>
                    <a:pt x="781" y="1433"/>
                  </a:lnTo>
                  <a:lnTo>
                    <a:pt x="782" y="1434"/>
                  </a:lnTo>
                  <a:lnTo>
                    <a:pt x="782" y="1432"/>
                  </a:lnTo>
                  <a:lnTo>
                    <a:pt x="782" y="1427"/>
                  </a:lnTo>
                  <a:lnTo>
                    <a:pt x="783" y="1418"/>
                  </a:lnTo>
                  <a:lnTo>
                    <a:pt x="783" y="1407"/>
                  </a:lnTo>
                  <a:lnTo>
                    <a:pt x="784" y="1394"/>
                  </a:lnTo>
                  <a:lnTo>
                    <a:pt x="786" y="1377"/>
                  </a:lnTo>
                  <a:lnTo>
                    <a:pt x="788" y="1358"/>
                  </a:lnTo>
                  <a:lnTo>
                    <a:pt x="790" y="1337"/>
                  </a:lnTo>
                  <a:lnTo>
                    <a:pt x="792" y="1313"/>
                  </a:lnTo>
                  <a:lnTo>
                    <a:pt x="795" y="1288"/>
                  </a:lnTo>
                  <a:lnTo>
                    <a:pt x="799" y="1261"/>
                  </a:lnTo>
                  <a:lnTo>
                    <a:pt x="803" y="1231"/>
                  </a:lnTo>
                  <a:lnTo>
                    <a:pt x="808" y="1201"/>
                  </a:lnTo>
                  <a:lnTo>
                    <a:pt x="813" y="1169"/>
                  </a:lnTo>
                  <a:lnTo>
                    <a:pt x="818" y="1136"/>
                  </a:lnTo>
                  <a:lnTo>
                    <a:pt x="824" y="1102"/>
                  </a:lnTo>
                  <a:lnTo>
                    <a:pt x="839" y="1032"/>
                  </a:lnTo>
                  <a:lnTo>
                    <a:pt x="856" y="960"/>
                  </a:lnTo>
                  <a:lnTo>
                    <a:pt x="876" y="888"/>
                  </a:lnTo>
                  <a:lnTo>
                    <a:pt x="900" y="816"/>
                  </a:lnTo>
                  <a:lnTo>
                    <a:pt x="927" y="746"/>
                  </a:lnTo>
                  <a:lnTo>
                    <a:pt x="942" y="712"/>
                  </a:lnTo>
                  <a:lnTo>
                    <a:pt x="958" y="679"/>
                  </a:lnTo>
                  <a:lnTo>
                    <a:pt x="974" y="647"/>
                  </a:lnTo>
                  <a:lnTo>
                    <a:pt x="993" y="617"/>
                  </a:lnTo>
                  <a:lnTo>
                    <a:pt x="1011" y="588"/>
                  </a:lnTo>
                  <a:lnTo>
                    <a:pt x="1031" y="561"/>
                  </a:lnTo>
                  <a:lnTo>
                    <a:pt x="1055" y="533"/>
                  </a:lnTo>
                  <a:lnTo>
                    <a:pt x="1080" y="506"/>
                  </a:lnTo>
                  <a:lnTo>
                    <a:pt x="1107" y="480"/>
                  </a:lnTo>
                  <a:lnTo>
                    <a:pt x="1136" y="455"/>
                  </a:lnTo>
                  <a:lnTo>
                    <a:pt x="1165" y="433"/>
                  </a:lnTo>
                  <a:lnTo>
                    <a:pt x="1196" y="410"/>
                  </a:lnTo>
                  <a:lnTo>
                    <a:pt x="1228" y="389"/>
                  </a:lnTo>
                  <a:lnTo>
                    <a:pt x="1261" y="370"/>
                  </a:lnTo>
                  <a:lnTo>
                    <a:pt x="1295" y="351"/>
                  </a:lnTo>
                  <a:lnTo>
                    <a:pt x="1330" y="334"/>
                  </a:lnTo>
                  <a:lnTo>
                    <a:pt x="1403" y="302"/>
                  </a:lnTo>
                  <a:lnTo>
                    <a:pt x="1481" y="274"/>
                  </a:lnTo>
                  <a:lnTo>
                    <a:pt x="1560" y="249"/>
                  </a:lnTo>
                  <a:lnTo>
                    <a:pt x="1603" y="236"/>
                  </a:lnTo>
                  <a:lnTo>
                    <a:pt x="1646" y="221"/>
                  </a:lnTo>
                  <a:lnTo>
                    <a:pt x="1690" y="203"/>
                  </a:lnTo>
                  <a:lnTo>
                    <a:pt x="1736" y="184"/>
                  </a:lnTo>
                  <a:lnTo>
                    <a:pt x="1780" y="164"/>
                  </a:lnTo>
                  <a:lnTo>
                    <a:pt x="1825" y="143"/>
                  </a:lnTo>
                  <a:lnTo>
                    <a:pt x="1867" y="122"/>
                  </a:lnTo>
                  <a:lnTo>
                    <a:pt x="1907" y="101"/>
                  </a:lnTo>
                  <a:lnTo>
                    <a:pt x="1945" y="81"/>
                  </a:lnTo>
                  <a:lnTo>
                    <a:pt x="1981" y="63"/>
                  </a:lnTo>
                  <a:lnTo>
                    <a:pt x="1996" y="54"/>
                  </a:lnTo>
                  <a:lnTo>
                    <a:pt x="2012" y="45"/>
                  </a:lnTo>
                  <a:lnTo>
                    <a:pt x="2026" y="37"/>
                  </a:lnTo>
                  <a:lnTo>
                    <a:pt x="2038" y="30"/>
                  </a:lnTo>
                  <a:lnTo>
                    <a:pt x="2050" y="24"/>
                  </a:lnTo>
                  <a:lnTo>
                    <a:pt x="2060" y="18"/>
                  </a:lnTo>
                  <a:lnTo>
                    <a:pt x="2069" y="12"/>
                  </a:lnTo>
                  <a:lnTo>
                    <a:pt x="2077" y="8"/>
                  </a:lnTo>
                  <a:lnTo>
                    <a:pt x="2083" y="4"/>
                  </a:lnTo>
                  <a:lnTo>
                    <a:pt x="2087" y="2"/>
                  </a:lnTo>
                  <a:lnTo>
                    <a:pt x="2090" y="0"/>
                  </a:lnTo>
                  <a:lnTo>
                    <a:pt x="2090" y="0"/>
                  </a:lnTo>
                  <a:close/>
                </a:path>
              </a:pathLst>
            </a:custGeom>
            <a:grpFill/>
            <a:ln w="3175">
              <a:solidFill>
                <a:schemeClr val="tx2"/>
              </a:solidFill>
              <a:round/>
              <a:headEnd/>
              <a:tailEnd/>
            </a:ln>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grpSp>
      <p:grpSp>
        <p:nvGrpSpPr>
          <p:cNvPr id="9" name="Group 8"/>
          <p:cNvGrpSpPr/>
          <p:nvPr/>
        </p:nvGrpSpPr>
        <p:grpSpPr>
          <a:xfrm>
            <a:off x="4854516" y="4156886"/>
            <a:ext cx="442978" cy="463428"/>
            <a:chOff x="4854516" y="4156886"/>
            <a:chExt cx="442978" cy="463428"/>
          </a:xfrm>
        </p:grpSpPr>
        <p:sp>
          <p:nvSpPr>
            <p:cNvPr id="347" name="CompanyDirectory_EF0D" title="Icon of a directory or logbook">
              <a:extLst>
                <a:ext uri="{FF2B5EF4-FFF2-40B4-BE49-F238E27FC236}">
                  <a16:creationId xmlns:a16="http://schemas.microsoft.com/office/drawing/2014/main" id="{0FD6C1B6-AE6E-4981-AB90-3F65E408F259}"/>
                </a:ext>
              </a:extLst>
            </p:cNvPr>
            <p:cNvSpPr>
              <a:spLocks noChangeAspect="1" noEditPoints="1"/>
            </p:cNvSpPr>
            <p:nvPr/>
          </p:nvSpPr>
          <p:spPr bwMode="auto">
            <a:xfrm>
              <a:off x="4854516" y="4156886"/>
              <a:ext cx="329149" cy="365760"/>
            </a:xfrm>
            <a:custGeom>
              <a:avLst/>
              <a:gdLst>
                <a:gd name="T0" fmla="*/ 374 w 3371"/>
                <a:gd name="T1" fmla="*/ 3746 h 3746"/>
                <a:gd name="T2" fmla="*/ 374 w 3371"/>
                <a:gd name="T3" fmla="*/ 0 h 3746"/>
                <a:gd name="T4" fmla="*/ 3371 w 3371"/>
                <a:gd name="T5" fmla="*/ 0 h 3746"/>
                <a:gd name="T6" fmla="*/ 3371 w 3371"/>
                <a:gd name="T7" fmla="*/ 3746 h 3746"/>
                <a:gd name="T8" fmla="*/ 374 w 3371"/>
                <a:gd name="T9" fmla="*/ 3746 h 3746"/>
                <a:gd name="T10" fmla="*/ 0 w 3371"/>
                <a:gd name="T11" fmla="*/ 501 h 3746"/>
                <a:gd name="T12" fmla="*/ 367 w 3371"/>
                <a:gd name="T13" fmla="*/ 501 h 3746"/>
                <a:gd name="T14" fmla="*/ 0 w 3371"/>
                <a:gd name="T15" fmla="*/ 1251 h 3746"/>
                <a:gd name="T16" fmla="*/ 367 w 3371"/>
                <a:gd name="T17" fmla="*/ 1251 h 3746"/>
                <a:gd name="T18" fmla="*/ 0 w 3371"/>
                <a:gd name="T19" fmla="*/ 2500 h 3746"/>
                <a:gd name="T20" fmla="*/ 367 w 3371"/>
                <a:gd name="T21" fmla="*/ 2500 h 3746"/>
                <a:gd name="T22" fmla="*/ 0 w 3371"/>
                <a:gd name="T23" fmla="*/ 3250 h 3746"/>
                <a:gd name="T24" fmla="*/ 367 w 3371"/>
                <a:gd name="T25" fmla="*/ 3250 h 3746"/>
                <a:gd name="T26" fmla="*/ 1748 w 3371"/>
                <a:gd name="T27" fmla="*/ 749 h 3746"/>
                <a:gd name="T28" fmla="*/ 2997 w 3371"/>
                <a:gd name="T29" fmla="*/ 749 h 3746"/>
                <a:gd name="T30" fmla="*/ 1748 w 3371"/>
                <a:gd name="T31" fmla="*/ 1249 h 3746"/>
                <a:gd name="T32" fmla="*/ 2997 w 3371"/>
                <a:gd name="T33" fmla="*/ 1249 h 3746"/>
                <a:gd name="T34" fmla="*/ 1748 w 3371"/>
                <a:gd name="T35" fmla="*/ 2497 h 3746"/>
                <a:gd name="T36" fmla="*/ 2997 w 3371"/>
                <a:gd name="T37" fmla="*/ 2497 h 3746"/>
                <a:gd name="T38" fmla="*/ 1748 w 3371"/>
                <a:gd name="T39" fmla="*/ 2997 h 3746"/>
                <a:gd name="T40" fmla="*/ 2997 w 3371"/>
                <a:gd name="T41" fmla="*/ 2997 h 3746"/>
                <a:gd name="T42" fmla="*/ 1122 w 3371"/>
                <a:gd name="T43" fmla="*/ 753 h 3746"/>
                <a:gd name="T44" fmla="*/ 874 w 3371"/>
                <a:gd name="T45" fmla="*/ 1001 h 3746"/>
                <a:gd name="T46" fmla="*/ 1122 w 3371"/>
                <a:gd name="T47" fmla="*/ 1249 h 3746"/>
                <a:gd name="T48" fmla="*/ 1369 w 3371"/>
                <a:gd name="T49" fmla="*/ 1001 h 3746"/>
                <a:gd name="T50" fmla="*/ 1122 w 3371"/>
                <a:gd name="T51" fmla="*/ 753 h 3746"/>
                <a:gd name="T52" fmla="*/ 1122 w 3371"/>
                <a:gd name="T53" fmla="*/ 2499 h 3746"/>
                <a:gd name="T54" fmla="*/ 874 w 3371"/>
                <a:gd name="T55" fmla="*/ 2747 h 3746"/>
                <a:gd name="T56" fmla="*/ 1122 w 3371"/>
                <a:gd name="T57" fmla="*/ 2995 h 3746"/>
                <a:gd name="T58" fmla="*/ 1369 w 3371"/>
                <a:gd name="T59" fmla="*/ 2747 h 3746"/>
                <a:gd name="T60" fmla="*/ 1122 w 3371"/>
                <a:gd name="T61" fmla="*/ 2499 h 37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71" h="3746">
                  <a:moveTo>
                    <a:pt x="374" y="3746"/>
                  </a:moveTo>
                  <a:cubicBezTo>
                    <a:pt x="374" y="0"/>
                    <a:pt x="374" y="0"/>
                    <a:pt x="374" y="0"/>
                  </a:cubicBezTo>
                  <a:cubicBezTo>
                    <a:pt x="3371" y="0"/>
                    <a:pt x="3371" y="0"/>
                    <a:pt x="3371" y="0"/>
                  </a:cubicBezTo>
                  <a:cubicBezTo>
                    <a:pt x="3371" y="3746"/>
                    <a:pt x="3371" y="3746"/>
                    <a:pt x="3371" y="3746"/>
                  </a:cubicBezTo>
                  <a:lnTo>
                    <a:pt x="374" y="3746"/>
                  </a:lnTo>
                  <a:close/>
                  <a:moveTo>
                    <a:pt x="0" y="501"/>
                  </a:moveTo>
                  <a:cubicBezTo>
                    <a:pt x="367" y="501"/>
                    <a:pt x="367" y="501"/>
                    <a:pt x="367" y="501"/>
                  </a:cubicBezTo>
                  <a:moveTo>
                    <a:pt x="0" y="1251"/>
                  </a:moveTo>
                  <a:cubicBezTo>
                    <a:pt x="367" y="1251"/>
                    <a:pt x="367" y="1251"/>
                    <a:pt x="367" y="1251"/>
                  </a:cubicBezTo>
                  <a:moveTo>
                    <a:pt x="0" y="2500"/>
                  </a:moveTo>
                  <a:cubicBezTo>
                    <a:pt x="367" y="2500"/>
                    <a:pt x="367" y="2500"/>
                    <a:pt x="367" y="2500"/>
                  </a:cubicBezTo>
                  <a:moveTo>
                    <a:pt x="0" y="3250"/>
                  </a:moveTo>
                  <a:cubicBezTo>
                    <a:pt x="367" y="3250"/>
                    <a:pt x="367" y="3250"/>
                    <a:pt x="367" y="3250"/>
                  </a:cubicBezTo>
                  <a:moveTo>
                    <a:pt x="1748" y="749"/>
                  </a:moveTo>
                  <a:cubicBezTo>
                    <a:pt x="2997" y="749"/>
                    <a:pt x="2997" y="749"/>
                    <a:pt x="2997" y="749"/>
                  </a:cubicBezTo>
                  <a:moveTo>
                    <a:pt x="1748" y="1249"/>
                  </a:moveTo>
                  <a:cubicBezTo>
                    <a:pt x="2997" y="1249"/>
                    <a:pt x="2997" y="1249"/>
                    <a:pt x="2997" y="1249"/>
                  </a:cubicBezTo>
                  <a:moveTo>
                    <a:pt x="1748" y="2497"/>
                  </a:moveTo>
                  <a:cubicBezTo>
                    <a:pt x="2997" y="2497"/>
                    <a:pt x="2997" y="2497"/>
                    <a:pt x="2997" y="2497"/>
                  </a:cubicBezTo>
                  <a:moveTo>
                    <a:pt x="1748" y="2997"/>
                  </a:moveTo>
                  <a:cubicBezTo>
                    <a:pt x="2997" y="2997"/>
                    <a:pt x="2997" y="2997"/>
                    <a:pt x="2997" y="2997"/>
                  </a:cubicBezTo>
                  <a:moveTo>
                    <a:pt x="1122" y="753"/>
                  </a:moveTo>
                  <a:cubicBezTo>
                    <a:pt x="985" y="753"/>
                    <a:pt x="874" y="864"/>
                    <a:pt x="874" y="1001"/>
                  </a:cubicBezTo>
                  <a:cubicBezTo>
                    <a:pt x="874" y="1138"/>
                    <a:pt x="985" y="1249"/>
                    <a:pt x="1122" y="1249"/>
                  </a:cubicBezTo>
                  <a:cubicBezTo>
                    <a:pt x="1258" y="1249"/>
                    <a:pt x="1369" y="1138"/>
                    <a:pt x="1369" y="1001"/>
                  </a:cubicBezTo>
                  <a:cubicBezTo>
                    <a:pt x="1369" y="864"/>
                    <a:pt x="1258" y="753"/>
                    <a:pt x="1122" y="753"/>
                  </a:cubicBezTo>
                  <a:close/>
                  <a:moveTo>
                    <a:pt x="1122" y="2499"/>
                  </a:moveTo>
                  <a:cubicBezTo>
                    <a:pt x="985" y="2499"/>
                    <a:pt x="874" y="2610"/>
                    <a:pt x="874" y="2747"/>
                  </a:cubicBezTo>
                  <a:cubicBezTo>
                    <a:pt x="874" y="2884"/>
                    <a:pt x="985" y="2995"/>
                    <a:pt x="1122" y="2995"/>
                  </a:cubicBezTo>
                  <a:cubicBezTo>
                    <a:pt x="1258" y="2995"/>
                    <a:pt x="1369" y="2884"/>
                    <a:pt x="1369" y="2747"/>
                  </a:cubicBezTo>
                  <a:cubicBezTo>
                    <a:pt x="1369" y="2610"/>
                    <a:pt x="1258" y="2499"/>
                    <a:pt x="1122" y="2499"/>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48" name="Cylinder 828">
              <a:extLst>
                <a:ext uri="{FF2B5EF4-FFF2-40B4-BE49-F238E27FC236}">
                  <a16:creationId xmlns:a16="http://schemas.microsoft.com/office/drawing/2014/main" id="{8B3D60E1-1E16-4F9F-99CB-F45A1F6DBEE6}"/>
                </a:ext>
              </a:extLst>
            </p:cNvPr>
            <p:cNvSpPr/>
            <p:nvPr/>
          </p:nvSpPr>
          <p:spPr bwMode="auto">
            <a:xfrm>
              <a:off x="5069835" y="4321224"/>
              <a:ext cx="227659" cy="299090"/>
            </a:xfrm>
            <a:prstGeom prst="can">
              <a:avLst>
                <a:gd name="adj" fmla="val 39530"/>
              </a:avLst>
            </a:prstGeom>
            <a:solidFill>
              <a:schemeClr val="bg1"/>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78D7"/>
                </a:solidFill>
                <a:effectLst/>
                <a:uLnTx/>
                <a:uFillTx/>
                <a:latin typeface="Segoe UI Light"/>
                <a:ea typeface="Segoe UI" pitchFamily="34" charset="0"/>
                <a:cs typeface="Segoe UI" pitchFamily="34" charset="0"/>
              </a:endParaRPr>
            </a:p>
          </p:txBody>
        </p:sp>
      </p:grpSp>
      <p:grpSp>
        <p:nvGrpSpPr>
          <p:cNvPr id="11" name="Group 10"/>
          <p:cNvGrpSpPr/>
          <p:nvPr/>
        </p:nvGrpSpPr>
        <p:grpSpPr>
          <a:xfrm>
            <a:off x="4991272" y="2781593"/>
            <a:ext cx="457200" cy="335501"/>
            <a:chOff x="4991272" y="2781593"/>
            <a:chExt cx="457200" cy="335501"/>
          </a:xfrm>
        </p:grpSpPr>
        <p:sp>
          <p:nvSpPr>
            <p:cNvPr id="345" name="LightningBolt_E945" title="Icon of a lightning bolt">
              <a:extLst>
                <a:ext uri="{FF2B5EF4-FFF2-40B4-BE49-F238E27FC236}">
                  <a16:creationId xmlns:a16="http://schemas.microsoft.com/office/drawing/2014/main" id="{2F045775-79AA-42AD-988C-2684CEA1E801}"/>
                </a:ext>
              </a:extLst>
            </p:cNvPr>
            <p:cNvSpPr>
              <a:spLocks noChangeAspect="1"/>
            </p:cNvSpPr>
            <p:nvPr/>
          </p:nvSpPr>
          <p:spPr bwMode="auto">
            <a:xfrm>
              <a:off x="5154672" y="2876445"/>
              <a:ext cx="143484" cy="200228"/>
            </a:xfrm>
            <a:custGeom>
              <a:avLst/>
              <a:gdLst>
                <a:gd name="T0" fmla="*/ 481 w 2961"/>
                <a:gd name="T1" fmla="*/ 4132 h 4132"/>
                <a:gd name="T2" fmla="*/ 2961 w 2961"/>
                <a:gd name="T3" fmla="*/ 1653 h 4132"/>
                <a:gd name="T4" fmla="*/ 1652 w 2961"/>
                <a:gd name="T5" fmla="*/ 1653 h 4132"/>
                <a:gd name="T6" fmla="*/ 2479 w 2961"/>
                <a:gd name="T7" fmla="*/ 0 h 4132"/>
                <a:gd name="T8" fmla="*/ 1239 w 2961"/>
                <a:gd name="T9" fmla="*/ 0 h 4132"/>
                <a:gd name="T10" fmla="*/ 0 w 2961"/>
                <a:gd name="T11" fmla="*/ 2479 h 4132"/>
                <a:gd name="T12" fmla="*/ 964 w 2961"/>
                <a:gd name="T13" fmla="*/ 2479 h 4132"/>
                <a:gd name="T14" fmla="*/ 137 w 2961"/>
                <a:gd name="T15" fmla="*/ 4132 h 4132"/>
                <a:gd name="T16" fmla="*/ 481 w 2961"/>
                <a:gd name="T17" fmla="*/ 4132 h 4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61" h="4132">
                  <a:moveTo>
                    <a:pt x="481" y="4132"/>
                  </a:moveTo>
                  <a:lnTo>
                    <a:pt x="2961" y="1653"/>
                  </a:lnTo>
                  <a:lnTo>
                    <a:pt x="1652" y="1653"/>
                  </a:lnTo>
                  <a:lnTo>
                    <a:pt x="2479" y="0"/>
                  </a:lnTo>
                  <a:lnTo>
                    <a:pt x="1239" y="0"/>
                  </a:lnTo>
                  <a:lnTo>
                    <a:pt x="0" y="2479"/>
                  </a:lnTo>
                  <a:lnTo>
                    <a:pt x="964" y="2479"/>
                  </a:lnTo>
                  <a:lnTo>
                    <a:pt x="137" y="4132"/>
                  </a:lnTo>
                  <a:lnTo>
                    <a:pt x="481" y="4132"/>
                  </a:lnTo>
                  <a:close/>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349" name="FolderHorizontal_F12B" title="Icon of a folder">
              <a:extLst>
                <a:ext uri="{FF2B5EF4-FFF2-40B4-BE49-F238E27FC236}">
                  <a16:creationId xmlns:a16="http://schemas.microsoft.com/office/drawing/2014/main" id="{E9CF2D18-5312-40BB-93EB-36E9B18BDEE6}"/>
                </a:ext>
              </a:extLst>
            </p:cNvPr>
            <p:cNvSpPr>
              <a:spLocks noChangeAspect="1" noEditPoints="1"/>
            </p:cNvSpPr>
            <p:nvPr/>
          </p:nvSpPr>
          <p:spPr bwMode="auto">
            <a:xfrm>
              <a:off x="4991272" y="2781593"/>
              <a:ext cx="457200" cy="335501"/>
            </a:xfrm>
            <a:custGeom>
              <a:avLst/>
              <a:gdLst>
                <a:gd name="T0" fmla="*/ 0 w 3758"/>
                <a:gd name="T1" fmla="*/ 126 h 2756"/>
                <a:gd name="T2" fmla="*/ 126 w 3758"/>
                <a:gd name="T3" fmla="*/ 0 h 2756"/>
                <a:gd name="T4" fmla="*/ 1065 w 3758"/>
                <a:gd name="T5" fmla="*/ 0 h 2756"/>
                <a:gd name="T6" fmla="*/ 1378 w 3758"/>
                <a:gd name="T7" fmla="*/ 126 h 2756"/>
                <a:gd name="T8" fmla="*/ 1691 w 3758"/>
                <a:gd name="T9" fmla="*/ 251 h 2756"/>
                <a:gd name="T10" fmla="*/ 3633 w 3758"/>
                <a:gd name="T11" fmla="*/ 251 h 2756"/>
                <a:gd name="T12" fmla="*/ 3758 w 3758"/>
                <a:gd name="T13" fmla="*/ 376 h 2756"/>
                <a:gd name="T14" fmla="*/ 3758 w 3758"/>
                <a:gd name="T15" fmla="*/ 2756 h 2756"/>
                <a:gd name="T16" fmla="*/ 0 w 3758"/>
                <a:gd name="T17" fmla="*/ 2756 h 2756"/>
                <a:gd name="T18" fmla="*/ 0 w 3758"/>
                <a:gd name="T19" fmla="*/ 126 h 2756"/>
                <a:gd name="T20" fmla="*/ 0 w 3758"/>
                <a:gd name="T21" fmla="*/ 501 h 2756"/>
                <a:gd name="T22" fmla="*/ 1065 w 3758"/>
                <a:gd name="T23" fmla="*/ 501 h 2756"/>
                <a:gd name="T24" fmla="*/ 1378 w 3758"/>
                <a:gd name="T25" fmla="*/ 376 h 2756"/>
                <a:gd name="T26" fmla="*/ 1691 w 3758"/>
                <a:gd name="T27" fmla="*/ 251 h 2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8" h="2756">
                  <a:moveTo>
                    <a:pt x="0" y="126"/>
                  </a:moveTo>
                  <a:cubicBezTo>
                    <a:pt x="0" y="56"/>
                    <a:pt x="56" y="0"/>
                    <a:pt x="126" y="0"/>
                  </a:cubicBezTo>
                  <a:cubicBezTo>
                    <a:pt x="1065" y="0"/>
                    <a:pt x="1065" y="0"/>
                    <a:pt x="1065" y="0"/>
                  </a:cubicBezTo>
                  <a:cubicBezTo>
                    <a:pt x="1187" y="0"/>
                    <a:pt x="1298" y="48"/>
                    <a:pt x="1378" y="126"/>
                  </a:cubicBezTo>
                  <a:cubicBezTo>
                    <a:pt x="1458" y="203"/>
                    <a:pt x="1569" y="251"/>
                    <a:pt x="1691" y="251"/>
                  </a:cubicBezTo>
                  <a:cubicBezTo>
                    <a:pt x="3633" y="251"/>
                    <a:pt x="3633" y="251"/>
                    <a:pt x="3633" y="251"/>
                  </a:cubicBezTo>
                  <a:cubicBezTo>
                    <a:pt x="3702" y="251"/>
                    <a:pt x="3758" y="307"/>
                    <a:pt x="3758" y="376"/>
                  </a:cubicBezTo>
                  <a:cubicBezTo>
                    <a:pt x="3758" y="2756"/>
                    <a:pt x="3758" y="2756"/>
                    <a:pt x="3758" y="2756"/>
                  </a:cubicBezTo>
                  <a:cubicBezTo>
                    <a:pt x="0" y="2756"/>
                    <a:pt x="0" y="2756"/>
                    <a:pt x="0" y="2756"/>
                  </a:cubicBezTo>
                  <a:lnTo>
                    <a:pt x="0" y="126"/>
                  </a:lnTo>
                  <a:close/>
                  <a:moveTo>
                    <a:pt x="0" y="501"/>
                  </a:moveTo>
                  <a:cubicBezTo>
                    <a:pt x="1065" y="501"/>
                    <a:pt x="1065" y="501"/>
                    <a:pt x="1065" y="501"/>
                  </a:cubicBezTo>
                  <a:cubicBezTo>
                    <a:pt x="1187" y="501"/>
                    <a:pt x="1298" y="453"/>
                    <a:pt x="1378" y="376"/>
                  </a:cubicBezTo>
                  <a:cubicBezTo>
                    <a:pt x="1458" y="299"/>
                    <a:pt x="1569" y="251"/>
                    <a:pt x="1691" y="251"/>
                  </a:cubicBezTo>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350" name="Shield_EA18" title="Icon of a shield">
            <a:extLst>
              <a:ext uri="{FF2B5EF4-FFF2-40B4-BE49-F238E27FC236}">
                <a16:creationId xmlns:a16="http://schemas.microsoft.com/office/drawing/2014/main" id="{9FFCFEAB-269C-49F9-B8E0-89FEFBC6C4C6}"/>
              </a:ext>
            </a:extLst>
          </p:cNvPr>
          <p:cNvSpPr>
            <a:spLocks noChangeAspect="1"/>
          </p:cNvSpPr>
          <p:nvPr/>
        </p:nvSpPr>
        <p:spPr bwMode="auto">
          <a:xfrm>
            <a:off x="4430944" y="5353571"/>
            <a:ext cx="415732" cy="442616"/>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none" lIns="72000" tIns="10800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78D7"/>
                </a:solidFill>
                <a:effectLst/>
                <a:uLnTx/>
                <a:uFillTx/>
                <a:latin typeface="Segoe UI Semibold"/>
                <a:ea typeface="+mn-ea"/>
                <a:cs typeface="+mn-cs"/>
              </a:rPr>
              <a:t>NSG</a:t>
            </a:r>
          </a:p>
        </p:txBody>
      </p:sp>
      <p:sp>
        <p:nvSpPr>
          <p:cNvPr id="351" name="Page2_E7C3" title="Icon of a document">
            <a:extLst>
              <a:ext uri="{FF2B5EF4-FFF2-40B4-BE49-F238E27FC236}">
                <a16:creationId xmlns:a16="http://schemas.microsoft.com/office/drawing/2014/main" id="{1B1A2C5D-8B2D-4CD6-8C6F-CBA01F7F5475}"/>
              </a:ext>
            </a:extLst>
          </p:cNvPr>
          <p:cNvSpPr>
            <a:spLocks noChangeAspect="1" noEditPoints="1"/>
          </p:cNvSpPr>
          <p:nvPr/>
        </p:nvSpPr>
        <p:spPr bwMode="auto">
          <a:xfrm>
            <a:off x="781158" y="2385604"/>
            <a:ext cx="292714" cy="365760"/>
          </a:xfrm>
          <a:custGeom>
            <a:avLst/>
            <a:gdLst>
              <a:gd name="T0" fmla="*/ 3310 w 3310"/>
              <a:gd name="T1" fmla="*/ 1102 h 4136"/>
              <a:gd name="T2" fmla="*/ 2206 w 3310"/>
              <a:gd name="T3" fmla="*/ 1102 h 4136"/>
              <a:gd name="T4" fmla="*/ 2206 w 3310"/>
              <a:gd name="T5" fmla="*/ 0 h 4136"/>
              <a:gd name="T6" fmla="*/ 3310 w 3310"/>
              <a:gd name="T7" fmla="*/ 1102 h 4136"/>
              <a:gd name="T8" fmla="*/ 2206 w 3310"/>
              <a:gd name="T9" fmla="*/ 0 h 4136"/>
              <a:gd name="T10" fmla="*/ 0 w 3310"/>
              <a:gd name="T11" fmla="*/ 0 h 4136"/>
              <a:gd name="T12" fmla="*/ 0 w 3310"/>
              <a:gd name="T13" fmla="*/ 4136 h 4136"/>
              <a:gd name="T14" fmla="*/ 3310 w 3310"/>
              <a:gd name="T15" fmla="*/ 4136 h 4136"/>
              <a:gd name="T16" fmla="*/ 3310 w 3310"/>
              <a:gd name="T17" fmla="*/ 1102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10" h="4136">
                <a:moveTo>
                  <a:pt x="3310" y="1102"/>
                </a:moveTo>
                <a:lnTo>
                  <a:pt x="2206" y="1102"/>
                </a:lnTo>
                <a:lnTo>
                  <a:pt x="2206" y="0"/>
                </a:lnTo>
                <a:moveTo>
                  <a:pt x="3310" y="1102"/>
                </a:moveTo>
                <a:lnTo>
                  <a:pt x="2206" y="0"/>
                </a:lnTo>
                <a:lnTo>
                  <a:pt x="0" y="0"/>
                </a:lnTo>
                <a:lnTo>
                  <a:pt x="0" y="4136"/>
                </a:lnTo>
                <a:lnTo>
                  <a:pt x="3310" y="4136"/>
                </a:lnTo>
                <a:lnTo>
                  <a:pt x="3310" y="1102"/>
                </a:lnTo>
              </a:path>
            </a:pathLst>
          </a:custGeom>
          <a:noFill/>
          <a:ln w="19050"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none" lIns="3600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300" normalizeH="0" baseline="0" noProof="0" dirty="0">
                <a:ln>
                  <a:noFill/>
                </a:ln>
                <a:solidFill>
                  <a:srgbClr val="0078D7"/>
                </a:solidFill>
                <a:effectLst/>
                <a:uLnTx/>
                <a:uFillTx/>
                <a:latin typeface="Segoe UI Semibold"/>
                <a:ea typeface="+mn-ea"/>
                <a:cs typeface="+mn-cs"/>
              </a:rPr>
              <a:t>&gt;_</a:t>
            </a:r>
          </a:p>
        </p:txBody>
      </p:sp>
      <p:grpSp>
        <p:nvGrpSpPr>
          <p:cNvPr id="21" name="Group 20"/>
          <p:cNvGrpSpPr/>
          <p:nvPr/>
        </p:nvGrpSpPr>
        <p:grpSpPr>
          <a:xfrm>
            <a:off x="9321411" y="5410504"/>
            <a:ext cx="458188" cy="328750"/>
            <a:chOff x="8223568" y="6419706"/>
            <a:chExt cx="458188" cy="328750"/>
          </a:xfrm>
        </p:grpSpPr>
        <p:sp>
          <p:nvSpPr>
            <p:cNvPr id="344" name="bot_3" title="Icon of two chevron brackets with two dots between them">
              <a:extLst>
                <a:ext uri="{FF2B5EF4-FFF2-40B4-BE49-F238E27FC236}">
                  <a16:creationId xmlns:a16="http://schemas.microsoft.com/office/drawing/2014/main" id="{E159F089-FA69-4977-81B5-28313B3FD17E}"/>
                </a:ext>
              </a:extLst>
            </p:cNvPr>
            <p:cNvSpPr>
              <a:spLocks noChangeAspect="1" noEditPoints="1"/>
            </p:cNvSpPr>
            <p:nvPr/>
          </p:nvSpPr>
          <p:spPr bwMode="auto">
            <a:xfrm>
              <a:off x="8223568" y="6419706"/>
              <a:ext cx="458188" cy="328750"/>
            </a:xfrm>
            <a:custGeom>
              <a:avLst/>
              <a:gdLst>
                <a:gd name="T0" fmla="*/ 134 w 420"/>
                <a:gd name="T1" fmla="*/ 154 h 302"/>
                <a:gd name="T2" fmla="*/ 157 w 420"/>
                <a:gd name="T3" fmla="*/ 131 h 302"/>
                <a:gd name="T4" fmla="*/ 180 w 420"/>
                <a:gd name="T5" fmla="*/ 154 h 302"/>
                <a:gd name="T6" fmla="*/ 157 w 420"/>
                <a:gd name="T7" fmla="*/ 177 h 302"/>
                <a:gd name="T8" fmla="*/ 134 w 420"/>
                <a:gd name="T9" fmla="*/ 154 h 302"/>
                <a:gd name="T10" fmla="*/ 241 w 420"/>
                <a:gd name="T11" fmla="*/ 154 h 302"/>
                <a:gd name="T12" fmla="*/ 264 w 420"/>
                <a:gd name="T13" fmla="*/ 177 h 302"/>
                <a:gd name="T14" fmla="*/ 287 w 420"/>
                <a:gd name="T15" fmla="*/ 154 h 302"/>
                <a:gd name="T16" fmla="*/ 264 w 420"/>
                <a:gd name="T17" fmla="*/ 131 h 302"/>
                <a:gd name="T18" fmla="*/ 241 w 420"/>
                <a:gd name="T19" fmla="*/ 154 h 302"/>
                <a:gd name="T20" fmla="*/ 276 w 420"/>
                <a:gd name="T21" fmla="*/ 302 h 302"/>
                <a:gd name="T22" fmla="*/ 410 w 420"/>
                <a:gd name="T23" fmla="*/ 168 h 302"/>
                <a:gd name="T24" fmla="*/ 410 w 420"/>
                <a:gd name="T25" fmla="*/ 132 h 302"/>
                <a:gd name="T26" fmla="*/ 276 w 420"/>
                <a:gd name="T27" fmla="*/ 0 h 302"/>
                <a:gd name="T28" fmla="*/ 144 w 420"/>
                <a:gd name="T29" fmla="*/ 0 h 302"/>
                <a:gd name="T30" fmla="*/ 10 w 420"/>
                <a:gd name="T31" fmla="*/ 132 h 302"/>
                <a:gd name="T32" fmla="*/ 10 w 420"/>
                <a:gd name="T33" fmla="*/ 168 h 302"/>
                <a:gd name="T34" fmla="*/ 145 w 420"/>
                <a:gd name="T35" fmla="*/ 302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0" h="302">
                  <a:moveTo>
                    <a:pt x="134" y="154"/>
                  </a:moveTo>
                  <a:cubicBezTo>
                    <a:pt x="134" y="141"/>
                    <a:pt x="144" y="131"/>
                    <a:pt x="157" y="131"/>
                  </a:cubicBezTo>
                  <a:cubicBezTo>
                    <a:pt x="169" y="131"/>
                    <a:pt x="180" y="141"/>
                    <a:pt x="180" y="154"/>
                  </a:cubicBezTo>
                  <a:cubicBezTo>
                    <a:pt x="180" y="167"/>
                    <a:pt x="169" y="177"/>
                    <a:pt x="157" y="177"/>
                  </a:cubicBezTo>
                  <a:cubicBezTo>
                    <a:pt x="144" y="177"/>
                    <a:pt x="134" y="167"/>
                    <a:pt x="134" y="154"/>
                  </a:cubicBezTo>
                  <a:close/>
                  <a:moveTo>
                    <a:pt x="241" y="154"/>
                  </a:moveTo>
                  <a:cubicBezTo>
                    <a:pt x="241" y="167"/>
                    <a:pt x="251" y="177"/>
                    <a:pt x="264" y="177"/>
                  </a:cubicBezTo>
                  <a:cubicBezTo>
                    <a:pt x="276" y="177"/>
                    <a:pt x="287" y="167"/>
                    <a:pt x="287" y="154"/>
                  </a:cubicBezTo>
                  <a:cubicBezTo>
                    <a:pt x="287" y="141"/>
                    <a:pt x="276" y="131"/>
                    <a:pt x="264" y="131"/>
                  </a:cubicBezTo>
                  <a:cubicBezTo>
                    <a:pt x="251" y="131"/>
                    <a:pt x="241" y="141"/>
                    <a:pt x="241" y="154"/>
                  </a:cubicBezTo>
                  <a:close/>
                  <a:moveTo>
                    <a:pt x="276" y="302"/>
                  </a:moveTo>
                  <a:cubicBezTo>
                    <a:pt x="276" y="302"/>
                    <a:pt x="276" y="302"/>
                    <a:pt x="410" y="168"/>
                  </a:cubicBezTo>
                  <a:cubicBezTo>
                    <a:pt x="420" y="158"/>
                    <a:pt x="420" y="142"/>
                    <a:pt x="410" y="132"/>
                  </a:cubicBezTo>
                  <a:cubicBezTo>
                    <a:pt x="410" y="132"/>
                    <a:pt x="410" y="132"/>
                    <a:pt x="276" y="0"/>
                  </a:cubicBezTo>
                  <a:moveTo>
                    <a:pt x="144" y="0"/>
                  </a:moveTo>
                  <a:cubicBezTo>
                    <a:pt x="10" y="132"/>
                    <a:pt x="10" y="132"/>
                    <a:pt x="10" y="132"/>
                  </a:cubicBezTo>
                  <a:cubicBezTo>
                    <a:pt x="0" y="142"/>
                    <a:pt x="0" y="158"/>
                    <a:pt x="10" y="168"/>
                  </a:cubicBezTo>
                  <a:cubicBezTo>
                    <a:pt x="145" y="302"/>
                    <a:pt x="145" y="302"/>
                    <a:pt x="145" y="302"/>
                  </a:cubicBezTo>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 name="Rectangle 12"/>
            <p:cNvSpPr/>
            <p:nvPr/>
          </p:nvSpPr>
          <p:spPr bwMode="auto">
            <a:xfrm>
              <a:off x="8336826" y="6525897"/>
              <a:ext cx="241259" cy="982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2" name="LightningBolt_E945" title="Icon of a lightning bolt">
              <a:extLst>
                <a:ext uri="{FF2B5EF4-FFF2-40B4-BE49-F238E27FC236}">
                  <a16:creationId xmlns:a16="http://schemas.microsoft.com/office/drawing/2014/main" id="{2F045775-79AA-42AD-988C-2684CEA1E801}"/>
                </a:ext>
              </a:extLst>
            </p:cNvPr>
            <p:cNvSpPr>
              <a:spLocks noChangeAspect="1"/>
            </p:cNvSpPr>
            <p:nvPr/>
          </p:nvSpPr>
          <p:spPr bwMode="auto">
            <a:xfrm>
              <a:off x="8375866" y="6483967"/>
              <a:ext cx="143484" cy="200228"/>
            </a:xfrm>
            <a:custGeom>
              <a:avLst/>
              <a:gdLst>
                <a:gd name="T0" fmla="*/ 481 w 2961"/>
                <a:gd name="T1" fmla="*/ 4132 h 4132"/>
                <a:gd name="T2" fmla="*/ 2961 w 2961"/>
                <a:gd name="T3" fmla="*/ 1653 h 4132"/>
                <a:gd name="T4" fmla="*/ 1652 w 2961"/>
                <a:gd name="T5" fmla="*/ 1653 h 4132"/>
                <a:gd name="T6" fmla="*/ 2479 w 2961"/>
                <a:gd name="T7" fmla="*/ 0 h 4132"/>
                <a:gd name="T8" fmla="*/ 1239 w 2961"/>
                <a:gd name="T9" fmla="*/ 0 h 4132"/>
                <a:gd name="T10" fmla="*/ 0 w 2961"/>
                <a:gd name="T11" fmla="*/ 2479 h 4132"/>
                <a:gd name="T12" fmla="*/ 964 w 2961"/>
                <a:gd name="T13" fmla="*/ 2479 h 4132"/>
                <a:gd name="T14" fmla="*/ 137 w 2961"/>
                <a:gd name="T15" fmla="*/ 4132 h 4132"/>
                <a:gd name="T16" fmla="*/ 481 w 2961"/>
                <a:gd name="T17" fmla="*/ 4132 h 4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61" h="4132">
                  <a:moveTo>
                    <a:pt x="481" y="4132"/>
                  </a:moveTo>
                  <a:lnTo>
                    <a:pt x="2961" y="1653"/>
                  </a:lnTo>
                  <a:lnTo>
                    <a:pt x="1652" y="1653"/>
                  </a:lnTo>
                  <a:lnTo>
                    <a:pt x="2479" y="0"/>
                  </a:lnTo>
                  <a:lnTo>
                    <a:pt x="1239" y="0"/>
                  </a:lnTo>
                  <a:lnTo>
                    <a:pt x="0" y="2479"/>
                  </a:lnTo>
                  <a:lnTo>
                    <a:pt x="964" y="2479"/>
                  </a:lnTo>
                  <a:lnTo>
                    <a:pt x="137" y="4132"/>
                  </a:lnTo>
                  <a:lnTo>
                    <a:pt x="481" y="4132"/>
                  </a:lnTo>
                  <a:close/>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23" name="Group 22"/>
          <p:cNvGrpSpPr/>
          <p:nvPr/>
        </p:nvGrpSpPr>
        <p:grpSpPr>
          <a:xfrm>
            <a:off x="1084931" y="5545411"/>
            <a:ext cx="432158" cy="259164"/>
            <a:chOff x="1599052" y="5494747"/>
            <a:chExt cx="550831" cy="330332"/>
          </a:xfrm>
        </p:grpSpPr>
        <p:sp>
          <p:nvSpPr>
            <p:cNvPr id="22" name="Isosceles Triangle 21"/>
            <p:cNvSpPr/>
            <p:nvPr/>
          </p:nvSpPr>
          <p:spPr bwMode="auto">
            <a:xfrm>
              <a:off x="1650000" y="5550546"/>
              <a:ext cx="440564" cy="222559"/>
            </a:xfrm>
            <a:prstGeom prst="triangle">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3" name="Oval 352"/>
            <p:cNvSpPr/>
            <p:nvPr/>
          </p:nvSpPr>
          <p:spPr bwMode="auto">
            <a:xfrm>
              <a:off x="1819334" y="5494747"/>
              <a:ext cx="101896" cy="101896"/>
            </a:xfrm>
            <a:prstGeom prst="ellipse">
              <a:avLst/>
            </a:prstGeom>
            <a:solidFill>
              <a:schemeClr val="bg1"/>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54" name="Oval 353"/>
            <p:cNvSpPr/>
            <p:nvPr/>
          </p:nvSpPr>
          <p:spPr bwMode="auto">
            <a:xfrm>
              <a:off x="1599052" y="5722157"/>
              <a:ext cx="101896" cy="101896"/>
            </a:xfrm>
            <a:prstGeom prst="ellipse">
              <a:avLst/>
            </a:prstGeom>
            <a:solidFill>
              <a:schemeClr val="bg1"/>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55" name="Oval 354"/>
            <p:cNvSpPr/>
            <p:nvPr/>
          </p:nvSpPr>
          <p:spPr bwMode="auto">
            <a:xfrm>
              <a:off x="2047987" y="5723183"/>
              <a:ext cx="101896" cy="101896"/>
            </a:xfrm>
            <a:prstGeom prst="ellipse">
              <a:avLst/>
            </a:prstGeom>
            <a:solidFill>
              <a:schemeClr val="bg1"/>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359" name="Group 358">
            <a:extLst>
              <a:ext uri="{FF2B5EF4-FFF2-40B4-BE49-F238E27FC236}">
                <a16:creationId xmlns:a16="http://schemas.microsoft.com/office/drawing/2014/main" id="{39A59C1F-2E15-40D1-98F2-308B76D66F62}"/>
              </a:ext>
            </a:extLst>
          </p:cNvPr>
          <p:cNvGrpSpPr/>
          <p:nvPr/>
        </p:nvGrpSpPr>
        <p:grpSpPr>
          <a:xfrm>
            <a:off x="8199128" y="2790311"/>
            <a:ext cx="408284" cy="333108"/>
            <a:chOff x="5818113" y="2550840"/>
            <a:chExt cx="529278" cy="431824"/>
          </a:xfrm>
        </p:grpSpPr>
        <p:sp>
          <p:nvSpPr>
            <p:cNvPr id="360" name="Diamond 359">
              <a:extLst>
                <a:ext uri="{FF2B5EF4-FFF2-40B4-BE49-F238E27FC236}">
                  <a16:creationId xmlns:a16="http://schemas.microsoft.com/office/drawing/2014/main" id="{B2175F1A-E8AA-4E00-81DD-12DCBA3D41B6}"/>
                </a:ext>
              </a:extLst>
            </p:cNvPr>
            <p:cNvSpPr/>
            <p:nvPr/>
          </p:nvSpPr>
          <p:spPr bwMode="auto">
            <a:xfrm>
              <a:off x="5818113" y="2550840"/>
              <a:ext cx="529278" cy="274527"/>
            </a:xfrm>
            <a:prstGeom prst="diamond">
              <a:avLst/>
            </a:pr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61" name="Freeform: Shape 206">
              <a:extLst>
                <a:ext uri="{FF2B5EF4-FFF2-40B4-BE49-F238E27FC236}">
                  <a16:creationId xmlns:a16="http://schemas.microsoft.com/office/drawing/2014/main" id="{47CF3F1F-40E0-4E42-8CC6-DF0B7B0083D4}"/>
                </a:ext>
              </a:extLst>
            </p:cNvPr>
            <p:cNvSpPr/>
            <p:nvPr/>
          </p:nvSpPr>
          <p:spPr bwMode="auto">
            <a:xfrm>
              <a:off x="5818113" y="2797200"/>
              <a:ext cx="529278" cy="185464"/>
            </a:xfrm>
            <a:custGeom>
              <a:avLst/>
              <a:gdLst>
                <a:gd name="connsiteX0" fmla="*/ 92930 w 529278"/>
                <a:gd name="connsiteY0" fmla="*/ 0 h 185464"/>
                <a:gd name="connsiteX1" fmla="*/ 264639 w 529278"/>
                <a:gd name="connsiteY1" fmla="*/ 89062 h 185464"/>
                <a:gd name="connsiteX2" fmla="*/ 436348 w 529278"/>
                <a:gd name="connsiteY2" fmla="*/ 0 h 185464"/>
                <a:gd name="connsiteX3" fmla="*/ 529278 w 529278"/>
                <a:gd name="connsiteY3" fmla="*/ 48201 h 185464"/>
                <a:gd name="connsiteX4" fmla="*/ 264639 w 529278"/>
                <a:gd name="connsiteY4" fmla="*/ 185464 h 185464"/>
                <a:gd name="connsiteX5" fmla="*/ 0 w 529278"/>
                <a:gd name="connsiteY5" fmla="*/ 48201 h 185464"/>
                <a:gd name="connsiteX6" fmla="*/ 92930 w 529278"/>
                <a:gd name="connsiteY6" fmla="*/ 0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6" fmla="*/ 356079 w 529278"/>
                <a:gd name="connsiteY6" fmla="*/ 180502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0" fmla="*/ 436348 w 529278"/>
                <a:gd name="connsiteY0" fmla="*/ 0 h 185464"/>
                <a:gd name="connsiteX1" fmla="*/ 529278 w 529278"/>
                <a:gd name="connsiteY1" fmla="*/ 48201 h 185464"/>
                <a:gd name="connsiteX2" fmla="*/ 264639 w 529278"/>
                <a:gd name="connsiteY2" fmla="*/ 185464 h 185464"/>
                <a:gd name="connsiteX3" fmla="*/ 0 w 529278"/>
                <a:gd name="connsiteY3" fmla="*/ 48201 h 185464"/>
                <a:gd name="connsiteX4" fmla="*/ 92930 w 529278"/>
                <a:gd name="connsiteY4" fmla="*/ 0 h 185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278" h="185464">
                  <a:moveTo>
                    <a:pt x="436348" y="0"/>
                  </a:moveTo>
                  <a:lnTo>
                    <a:pt x="529278" y="48201"/>
                  </a:lnTo>
                  <a:lnTo>
                    <a:pt x="264639" y="185464"/>
                  </a:lnTo>
                  <a:lnTo>
                    <a:pt x="0" y="48201"/>
                  </a:lnTo>
                  <a:lnTo>
                    <a:pt x="92930" y="0"/>
                  </a:lnTo>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362" name="Group 361">
            <a:extLst>
              <a:ext uri="{FF2B5EF4-FFF2-40B4-BE49-F238E27FC236}">
                <a16:creationId xmlns:a16="http://schemas.microsoft.com/office/drawing/2014/main" id="{39A59C1F-2E15-40D1-98F2-308B76D66F62}"/>
              </a:ext>
            </a:extLst>
          </p:cNvPr>
          <p:cNvGrpSpPr/>
          <p:nvPr/>
        </p:nvGrpSpPr>
        <p:grpSpPr>
          <a:xfrm>
            <a:off x="8189172" y="4137661"/>
            <a:ext cx="408284" cy="333108"/>
            <a:chOff x="5818113" y="2550840"/>
            <a:chExt cx="529278" cy="431824"/>
          </a:xfrm>
        </p:grpSpPr>
        <p:sp>
          <p:nvSpPr>
            <p:cNvPr id="363" name="Diamond 362">
              <a:extLst>
                <a:ext uri="{FF2B5EF4-FFF2-40B4-BE49-F238E27FC236}">
                  <a16:creationId xmlns:a16="http://schemas.microsoft.com/office/drawing/2014/main" id="{B2175F1A-E8AA-4E00-81DD-12DCBA3D41B6}"/>
                </a:ext>
              </a:extLst>
            </p:cNvPr>
            <p:cNvSpPr/>
            <p:nvPr/>
          </p:nvSpPr>
          <p:spPr bwMode="auto">
            <a:xfrm>
              <a:off x="5818113" y="2550840"/>
              <a:ext cx="529278" cy="274527"/>
            </a:xfrm>
            <a:prstGeom prst="diamond">
              <a:avLst/>
            </a:pr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64" name="Freeform: Shape 206">
              <a:extLst>
                <a:ext uri="{FF2B5EF4-FFF2-40B4-BE49-F238E27FC236}">
                  <a16:creationId xmlns:a16="http://schemas.microsoft.com/office/drawing/2014/main" id="{47CF3F1F-40E0-4E42-8CC6-DF0B7B0083D4}"/>
                </a:ext>
              </a:extLst>
            </p:cNvPr>
            <p:cNvSpPr/>
            <p:nvPr/>
          </p:nvSpPr>
          <p:spPr bwMode="auto">
            <a:xfrm>
              <a:off x="5818113" y="2797200"/>
              <a:ext cx="529278" cy="185464"/>
            </a:xfrm>
            <a:custGeom>
              <a:avLst/>
              <a:gdLst>
                <a:gd name="connsiteX0" fmla="*/ 92930 w 529278"/>
                <a:gd name="connsiteY0" fmla="*/ 0 h 185464"/>
                <a:gd name="connsiteX1" fmla="*/ 264639 w 529278"/>
                <a:gd name="connsiteY1" fmla="*/ 89062 h 185464"/>
                <a:gd name="connsiteX2" fmla="*/ 436348 w 529278"/>
                <a:gd name="connsiteY2" fmla="*/ 0 h 185464"/>
                <a:gd name="connsiteX3" fmla="*/ 529278 w 529278"/>
                <a:gd name="connsiteY3" fmla="*/ 48201 h 185464"/>
                <a:gd name="connsiteX4" fmla="*/ 264639 w 529278"/>
                <a:gd name="connsiteY4" fmla="*/ 185464 h 185464"/>
                <a:gd name="connsiteX5" fmla="*/ 0 w 529278"/>
                <a:gd name="connsiteY5" fmla="*/ 48201 h 185464"/>
                <a:gd name="connsiteX6" fmla="*/ 92930 w 529278"/>
                <a:gd name="connsiteY6" fmla="*/ 0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6" fmla="*/ 356079 w 529278"/>
                <a:gd name="connsiteY6" fmla="*/ 180502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0" fmla="*/ 436348 w 529278"/>
                <a:gd name="connsiteY0" fmla="*/ 0 h 185464"/>
                <a:gd name="connsiteX1" fmla="*/ 529278 w 529278"/>
                <a:gd name="connsiteY1" fmla="*/ 48201 h 185464"/>
                <a:gd name="connsiteX2" fmla="*/ 264639 w 529278"/>
                <a:gd name="connsiteY2" fmla="*/ 185464 h 185464"/>
                <a:gd name="connsiteX3" fmla="*/ 0 w 529278"/>
                <a:gd name="connsiteY3" fmla="*/ 48201 h 185464"/>
                <a:gd name="connsiteX4" fmla="*/ 92930 w 529278"/>
                <a:gd name="connsiteY4" fmla="*/ 0 h 185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278" h="185464">
                  <a:moveTo>
                    <a:pt x="436348" y="0"/>
                  </a:moveTo>
                  <a:lnTo>
                    <a:pt x="529278" y="48201"/>
                  </a:lnTo>
                  <a:lnTo>
                    <a:pt x="264639" y="185464"/>
                  </a:lnTo>
                  <a:lnTo>
                    <a:pt x="0" y="48201"/>
                  </a:lnTo>
                  <a:lnTo>
                    <a:pt x="92930" y="0"/>
                  </a:lnTo>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365" name="Group 364">
            <a:extLst>
              <a:ext uri="{FF2B5EF4-FFF2-40B4-BE49-F238E27FC236}">
                <a16:creationId xmlns:a16="http://schemas.microsoft.com/office/drawing/2014/main" id="{39A59C1F-2E15-40D1-98F2-308B76D66F62}"/>
              </a:ext>
            </a:extLst>
          </p:cNvPr>
          <p:cNvGrpSpPr/>
          <p:nvPr/>
        </p:nvGrpSpPr>
        <p:grpSpPr>
          <a:xfrm>
            <a:off x="11210191" y="2805835"/>
            <a:ext cx="408284" cy="333108"/>
            <a:chOff x="5818113" y="2550840"/>
            <a:chExt cx="529278" cy="431824"/>
          </a:xfrm>
        </p:grpSpPr>
        <p:sp>
          <p:nvSpPr>
            <p:cNvPr id="366" name="Diamond 365">
              <a:extLst>
                <a:ext uri="{FF2B5EF4-FFF2-40B4-BE49-F238E27FC236}">
                  <a16:creationId xmlns:a16="http://schemas.microsoft.com/office/drawing/2014/main" id="{B2175F1A-E8AA-4E00-81DD-12DCBA3D41B6}"/>
                </a:ext>
              </a:extLst>
            </p:cNvPr>
            <p:cNvSpPr/>
            <p:nvPr/>
          </p:nvSpPr>
          <p:spPr bwMode="auto">
            <a:xfrm>
              <a:off x="5818113" y="2550840"/>
              <a:ext cx="529278" cy="274527"/>
            </a:xfrm>
            <a:prstGeom prst="diamond">
              <a:avLst/>
            </a:pr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67" name="Freeform: Shape 206">
              <a:extLst>
                <a:ext uri="{FF2B5EF4-FFF2-40B4-BE49-F238E27FC236}">
                  <a16:creationId xmlns:a16="http://schemas.microsoft.com/office/drawing/2014/main" id="{47CF3F1F-40E0-4E42-8CC6-DF0B7B0083D4}"/>
                </a:ext>
              </a:extLst>
            </p:cNvPr>
            <p:cNvSpPr/>
            <p:nvPr/>
          </p:nvSpPr>
          <p:spPr bwMode="auto">
            <a:xfrm>
              <a:off x="5818113" y="2797200"/>
              <a:ext cx="529278" cy="185464"/>
            </a:xfrm>
            <a:custGeom>
              <a:avLst/>
              <a:gdLst>
                <a:gd name="connsiteX0" fmla="*/ 92930 w 529278"/>
                <a:gd name="connsiteY0" fmla="*/ 0 h 185464"/>
                <a:gd name="connsiteX1" fmla="*/ 264639 w 529278"/>
                <a:gd name="connsiteY1" fmla="*/ 89062 h 185464"/>
                <a:gd name="connsiteX2" fmla="*/ 436348 w 529278"/>
                <a:gd name="connsiteY2" fmla="*/ 0 h 185464"/>
                <a:gd name="connsiteX3" fmla="*/ 529278 w 529278"/>
                <a:gd name="connsiteY3" fmla="*/ 48201 h 185464"/>
                <a:gd name="connsiteX4" fmla="*/ 264639 w 529278"/>
                <a:gd name="connsiteY4" fmla="*/ 185464 h 185464"/>
                <a:gd name="connsiteX5" fmla="*/ 0 w 529278"/>
                <a:gd name="connsiteY5" fmla="*/ 48201 h 185464"/>
                <a:gd name="connsiteX6" fmla="*/ 92930 w 529278"/>
                <a:gd name="connsiteY6" fmla="*/ 0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6" fmla="*/ 356079 w 529278"/>
                <a:gd name="connsiteY6" fmla="*/ 180502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0" fmla="*/ 436348 w 529278"/>
                <a:gd name="connsiteY0" fmla="*/ 0 h 185464"/>
                <a:gd name="connsiteX1" fmla="*/ 529278 w 529278"/>
                <a:gd name="connsiteY1" fmla="*/ 48201 h 185464"/>
                <a:gd name="connsiteX2" fmla="*/ 264639 w 529278"/>
                <a:gd name="connsiteY2" fmla="*/ 185464 h 185464"/>
                <a:gd name="connsiteX3" fmla="*/ 0 w 529278"/>
                <a:gd name="connsiteY3" fmla="*/ 48201 h 185464"/>
                <a:gd name="connsiteX4" fmla="*/ 92930 w 529278"/>
                <a:gd name="connsiteY4" fmla="*/ 0 h 185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278" h="185464">
                  <a:moveTo>
                    <a:pt x="436348" y="0"/>
                  </a:moveTo>
                  <a:lnTo>
                    <a:pt x="529278" y="48201"/>
                  </a:lnTo>
                  <a:lnTo>
                    <a:pt x="264639" y="185464"/>
                  </a:lnTo>
                  <a:lnTo>
                    <a:pt x="0" y="48201"/>
                  </a:lnTo>
                  <a:lnTo>
                    <a:pt x="92930" y="0"/>
                  </a:lnTo>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368" name="key" title="Icon of a key">
            <a:extLst>
              <a:ext uri="{FF2B5EF4-FFF2-40B4-BE49-F238E27FC236}">
                <a16:creationId xmlns:a16="http://schemas.microsoft.com/office/drawing/2014/main" id="{78632BF9-C9E7-4538-A0F0-858D4EA2D6AB}"/>
              </a:ext>
            </a:extLst>
          </p:cNvPr>
          <p:cNvSpPr>
            <a:spLocks noChangeAspect="1" noEditPoints="1"/>
          </p:cNvSpPr>
          <p:nvPr/>
        </p:nvSpPr>
        <p:spPr bwMode="auto">
          <a:xfrm>
            <a:off x="6082545" y="5376629"/>
            <a:ext cx="367646" cy="365760"/>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Tree>
    <p:custDataLst>
      <p:tags r:id="rId1"/>
    </p:custDataLst>
    <p:extLst>
      <p:ext uri="{BB962C8B-B14F-4D97-AF65-F5344CB8AC3E}">
        <p14:creationId xmlns:p14="http://schemas.microsoft.com/office/powerpoint/2010/main" val="1847926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01"/>
                                        </p:tgtEl>
                                        <p:attrNameLst>
                                          <p:attrName>style.visibility</p:attrName>
                                        </p:attrNameLst>
                                      </p:cBhvr>
                                      <p:to>
                                        <p:strVal val="visible"/>
                                      </p:to>
                                    </p:set>
                                    <p:anim calcmode="lin" valueType="num">
                                      <p:cBhvr>
                                        <p:cTn id="7" dur="500" fill="hold"/>
                                        <p:tgtEl>
                                          <p:spTgt spid="201"/>
                                        </p:tgtEl>
                                        <p:attrNameLst>
                                          <p:attrName>ppt_w</p:attrName>
                                        </p:attrNameLst>
                                      </p:cBhvr>
                                      <p:tavLst>
                                        <p:tav tm="0">
                                          <p:val>
                                            <p:fltVal val="0"/>
                                          </p:val>
                                        </p:tav>
                                        <p:tav tm="100000">
                                          <p:val>
                                            <p:strVal val="#ppt_w"/>
                                          </p:val>
                                        </p:tav>
                                      </p:tavLst>
                                    </p:anim>
                                    <p:anim calcmode="lin" valueType="num">
                                      <p:cBhvr>
                                        <p:cTn id="8" dur="500" fill="hold"/>
                                        <p:tgtEl>
                                          <p:spTgt spid="201"/>
                                        </p:tgtEl>
                                        <p:attrNameLst>
                                          <p:attrName>ppt_h</p:attrName>
                                        </p:attrNameLst>
                                      </p:cBhvr>
                                      <p:tavLst>
                                        <p:tav tm="0">
                                          <p:val>
                                            <p:fltVal val="0"/>
                                          </p:val>
                                        </p:tav>
                                        <p:tav tm="100000">
                                          <p:val>
                                            <p:strVal val="#ppt_h"/>
                                          </p:val>
                                        </p:tav>
                                      </p:tavLst>
                                    </p:anim>
                                    <p:animEffect transition="in" filter="fade">
                                      <p:cBhvr>
                                        <p:cTn id="9" dur="500"/>
                                        <p:tgtEl>
                                          <p:spTgt spid="201"/>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208"/>
                                        </p:tgtEl>
                                        <p:attrNameLst>
                                          <p:attrName>style.visibility</p:attrName>
                                        </p:attrNameLst>
                                      </p:cBhvr>
                                      <p:to>
                                        <p:strVal val="visible"/>
                                      </p:to>
                                    </p:set>
                                    <p:anim calcmode="lin" valueType="num">
                                      <p:cBhvr>
                                        <p:cTn id="14" dur="500" fill="hold"/>
                                        <p:tgtEl>
                                          <p:spTgt spid="208"/>
                                        </p:tgtEl>
                                        <p:attrNameLst>
                                          <p:attrName>ppt_w</p:attrName>
                                        </p:attrNameLst>
                                      </p:cBhvr>
                                      <p:tavLst>
                                        <p:tav tm="0">
                                          <p:val>
                                            <p:fltVal val="0"/>
                                          </p:val>
                                        </p:tav>
                                        <p:tav tm="100000">
                                          <p:val>
                                            <p:strVal val="#ppt_w"/>
                                          </p:val>
                                        </p:tav>
                                      </p:tavLst>
                                    </p:anim>
                                    <p:anim calcmode="lin" valueType="num">
                                      <p:cBhvr>
                                        <p:cTn id="15" dur="500" fill="hold"/>
                                        <p:tgtEl>
                                          <p:spTgt spid="208"/>
                                        </p:tgtEl>
                                        <p:attrNameLst>
                                          <p:attrName>ppt_h</p:attrName>
                                        </p:attrNameLst>
                                      </p:cBhvr>
                                      <p:tavLst>
                                        <p:tav tm="0">
                                          <p:val>
                                            <p:fltVal val="0"/>
                                          </p:val>
                                        </p:tav>
                                        <p:tav tm="100000">
                                          <p:val>
                                            <p:strVal val="#ppt_h"/>
                                          </p:val>
                                        </p:tav>
                                      </p:tavLst>
                                    </p:anim>
                                    <p:animEffect transition="in" filter="fade">
                                      <p:cBhvr>
                                        <p:cTn id="16" dur="500"/>
                                        <p:tgtEl>
                                          <p:spTgt spid="208"/>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214"/>
                                        </p:tgtEl>
                                        <p:attrNameLst>
                                          <p:attrName>style.visibility</p:attrName>
                                        </p:attrNameLst>
                                      </p:cBhvr>
                                      <p:to>
                                        <p:strVal val="visible"/>
                                      </p:to>
                                    </p:set>
                                    <p:anim calcmode="lin" valueType="num">
                                      <p:cBhvr>
                                        <p:cTn id="21" dur="500" fill="hold"/>
                                        <p:tgtEl>
                                          <p:spTgt spid="214"/>
                                        </p:tgtEl>
                                        <p:attrNameLst>
                                          <p:attrName>ppt_w</p:attrName>
                                        </p:attrNameLst>
                                      </p:cBhvr>
                                      <p:tavLst>
                                        <p:tav tm="0">
                                          <p:val>
                                            <p:fltVal val="0"/>
                                          </p:val>
                                        </p:tav>
                                        <p:tav tm="100000">
                                          <p:val>
                                            <p:strVal val="#ppt_w"/>
                                          </p:val>
                                        </p:tav>
                                      </p:tavLst>
                                    </p:anim>
                                    <p:anim calcmode="lin" valueType="num">
                                      <p:cBhvr>
                                        <p:cTn id="22" dur="500" fill="hold"/>
                                        <p:tgtEl>
                                          <p:spTgt spid="214"/>
                                        </p:tgtEl>
                                        <p:attrNameLst>
                                          <p:attrName>ppt_h</p:attrName>
                                        </p:attrNameLst>
                                      </p:cBhvr>
                                      <p:tavLst>
                                        <p:tav tm="0">
                                          <p:val>
                                            <p:fltVal val="0"/>
                                          </p:val>
                                        </p:tav>
                                        <p:tav tm="100000">
                                          <p:val>
                                            <p:strVal val="#ppt_h"/>
                                          </p:val>
                                        </p:tav>
                                      </p:tavLst>
                                    </p:anim>
                                    <p:animEffect transition="in" filter="fade">
                                      <p:cBhvr>
                                        <p:cTn id="23" dur="500"/>
                                        <p:tgtEl>
                                          <p:spTgt spid="214"/>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grpId="0" nodeType="clickEffect">
                                  <p:stCondLst>
                                    <p:cond delay="0"/>
                                  </p:stCondLst>
                                  <p:childTnLst>
                                    <p:set>
                                      <p:cBhvr>
                                        <p:cTn id="27" dur="1" fill="hold">
                                          <p:stCondLst>
                                            <p:cond delay="0"/>
                                          </p:stCondLst>
                                        </p:cTn>
                                        <p:tgtEl>
                                          <p:spTgt spid="218"/>
                                        </p:tgtEl>
                                        <p:attrNameLst>
                                          <p:attrName>style.visibility</p:attrName>
                                        </p:attrNameLst>
                                      </p:cBhvr>
                                      <p:to>
                                        <p:strVal val="visible"/>
                                      </p:to>
                                    </p:set>
                                    <p:anim calcmode="lin" valueType="num">
                                      <p:cBhvr>
                                        <p:cTn id="28" dur="500" fill="hold"/>
                                        <p:tgtEl>
                                          <p:spTgt spid="218"/>
                                        </p:tgtEl>
                                        <p:attrNameLst>
                                          <p:attrName>ppt_w</p:attrName>
                                        </p:attrNameLst>
                                      </p:cBhvr>
                                      <p:tavLst>
                                        <p:tav tm="0">
                                          <p:val>
                                            <p:fltVal val="0"/>
                                          </p:val>
                                        </p:tav>
                                        <p:tav tm="100000">
                                          <p:val>
                                            <p:strVal val="#ppt_w"/>
                                          </p:val>
                                        </p:tav>
                                      </p:tavLst>
                                    </p:anim>
                                    <p:anim calcmode="lin" valueType="num">
                                      <p:cBhvr>
                                        <p:cTn id="29" dur="500" fill="hold"/>
                                        <p:tgtEl>
                                          <p:spTgt spid="218"/>
                                        </p:tgtEl>
                                        <p:attrNameLst>
                                          <p:attrName>ppt_h</p:attrName>
                                        </p:attrNameLst>
                                      </p:cBhvr>
                                      <p:tavLst>
                                        <p:tav tm="0">
                                          <p:val>
                                            <p:fltVal val="0"/>
                                          </p:val>
                                        </p:tav>
                                        <p:tav tm="100000">
                                          <p:val>
                                            <p:strVal val="#ppt_h"/>
                                          </p:val>
                                        </p:tav>
                                      </p:tavLst>
                                    </p:anim>
                                    <p:animEffect transition="in" filter="fade">
                                      <p:cBhvr>
                                        <p:cTn id="30" dur="500"/>
                                        <p:tgtEl>
                                          <p:spTgt spid="218"/>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grpId="0" nodeType="clickEffect">
                                  <p:stCondLst>
                                    <p:cond delay="0"/>
                                  </p:stCondLst>
                                  <p:childTnLst>
                                    <p:set>
                                      <p:cBhvr>
                                        <p:cTn id="34" dur="1" fill="hold">
                                          <p:stCondLst>
                                            <p:cond delay="0"/>
                                          </p:stCondLst>
                                        </p:cTn>
                                        <p:tgtEl>
                                          <p:spTgt spid="248"/>
                                        </p:tgtEl>
                                        <p:attrNameLst>
                                          <p:attrName>style.visibility</p:attrName>
                                        </p:attrNameLst>
                                      </p:cBhvr>
                                      <p:to>
                                        <p:strVal val="visible"/>
                                      </p:to>
                                    </p:set>
                                    <p:anim calcmode="lin" valueType="num">
                                      <p:cBhvr>
                                        <p:cTn id="35" dur="500" fill="hold"/>
                                        <p:tgtEl>
                                          <p:spTgt spid="248"/>
                                        </p:tgtEl>
                                        <p:attrNameLst>
                                          <p:attrName>ppt_w</p:attrName>
                                        </p:attrNameLst>
                                      </p:cBhvr>
                                      <p:tavLst>
                                        <p:tav tm="0">
                                          <p:val>
                                            <p:fltVal val="0"/>
                                          </p:val>
                                        </p:tav>
                                        <p:tav tm="100000">
                                          <p:val>
                                            <p:strVal val="#ppt_w"/>
                                          </p:val>
                                        </p:tav>
                                      </p:tavLst>
                                    </p:anim>
                                    <p:anim calcmode="lin" valueType="num">
                                      <p:cBhvr>
                                        <p:cTn id="36" dur="500" fill="hold"/>
                                        <p:tgtEl>
                                          <p:spTgt spid="248"/>
                                        </p:tgtEl>
                                        <p:attrNameLst>
                                          <p:attrName>ppt_h</p:attrName>
                                        </p:attrNameLst>
                                      </p:cBhvr>
                                      <p:tavLst>
                                        <p:tav tm="0">
                                          <p:val>
                                            <p:fltVal val="0"/>
                                          </p:val>
                                        </p:tav>
                                        <p:tav tm="100000">
                                          <p:val>
                                            <p:strVal val="#ppt_h"/>
                                          </p:val>
                                        </p:tav>
                                      </p:tavLst>
                                    </p:anim>
                                    <p:animEffect transition="in" filter="fade">
                                      <p:cBhvr>
                                        <p:cTn id="37" dur="500"/>
                                        <p:tgtEl>
                                          <p:spTgt spid="248"/>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grpId="0" nodeType="clickEffect">
                                  <p:stCondLst>
                                    <p:cond delay="0"/>
                                  </p:stCondLst>
                                  <p:childTnLst>
                                    <p:set>
                                      <p:cBhvr>
                                        <p:cTn id="41" dur="1" fill="hold">
                                          <p:stCondLst>
                                            <p:cond delay="0"/>
                                          </p:stCondLst>
                                        </p:cTn>
                                        <p:tgtEl>
                                          <p:spTgt spid="182"/>
                                        </p:tgtEl>
                                        <p:attrNameLst>
                                          <p:attrName>style.visibility</p:attrName>
                                        </p:attrNameLst>
                                      </p:cBhvr>
                                      <p:to>
                                        <p:strVal val="visible"/>
                                      </p:to>
                                    </p:set>
                                    <p:anim calcmode="lin" valueType="num">
                                      <p:cBhvr>
                                        <p:cTn id="42" dur="500" fill="hold"/>
                                        <p:tgtEl>
                                          <p:spTgt spid="182"/>
                                        </p:tgtEl>
                                        <p:attrNameLst>
                                          <p:attrName>ppt_w</p:attrName>
                                        </p:attrNameLst>
                                      </p:cBhvr>
                                      <p:tavLst>
                                        <p:tav tm="0">
                                          <p:val>
                                            <p:fltVal val="0"/>
                                          </p:val>
                                        </p:tav>
                                        <p:tav tm="100000">
                                          <p:val>
                                            <p:strVal val="#ppt_w"/>
                                          </p:val>
                                        </p:tav>
                                      </p:tavLst>
                                    </p:anim>
                                    <p:anim calcmode="lin" valueType="num">
                                      <p:cBhvr>
                                        <p:cTn id="43" dur="500" fill="hold"/>
                                        <p:tgtEl>
                                          <p:spTgt spid="182"/>
                                        </p:tgtEl>
                                        <p:attrNameLst>
                                          <p:attrName>ppt_h</p:attrName>
                                        </p:attrNameLst>
                                      </p:cBhvr>
                                      <p:tavLst>
                                        <p:tav tm="0">
                                          <p:val>
                                            <p:fltVal val="0"/>
                                          </p:val>
                                        </p:tav>
                                        <p:tav tm="100000">
                                          <p:val>
                                            <p:strVal val="#ppt_h"/>
                                          </p:val>
                                        </p:tav>
                                      </p:tavLst>
                                    </p:anim>
                                    <p:animEffect transition="in" filter="fade">
                                      <p:cBhvr>
                                        <p:cTn id="44" dur="500"/>
                                        <p:tgtEl>
                                          <p:spTgt spid="182"/>
                                        </p:tgtEl>
                                      </p:cBhvr>
                                    </p:animEffect>
                                  </p:childTnLst>
                                </p:cTn>
                              </p:par>
                            </p:childTnLst>
                          </p:cTn>
                        </p:par>
                      </p:childTnLst>
                    </p:cTn>
                  </p:par>
                  <p:par>
                    <p:cTn id="45" fill="hold">
                      <p:stCondLst>
                        <p:cond delay="indefinite"/>
                      </p:stCondLst>
                      <p:childTnLst>
                        <p:par>
                          <p:cTn id="46" fill="hold">
                            <p:stCondLst>
                              <p:cond delay="0"/>
                            </p:stCondLst>
                            <p:childTnLst>
                              <p:par>
                                <p:cTn id="47" presetID="53" presetClass="entr" presetSubtype="16" fill="hold" grpId="0" nodeType="clickEffect">
                                  <p:stCondLst>
                                    <p:cond delay="0"/>
                                  </p:stCondLst>
                                  <p:childTnLst>
                                    <p:set>
                                      <p:cBhvr>
                                        <p:cTn id="48" dur="1" fill="hold">
                                          <p:stCondLst>
                                            <p:cond delay="0"/>
                                          </p:stCondLst>
                                        </p:cTn>
                                        <p:tgtEl>
                                          <p:spTgt spid="262"/>
                                        </p:tgtEl>
                                        <p:attrNameLst>
                                          <p:attrName>style.visibility</p:attrName>
                                        </p:attrNameLst>
                                      </p:cBhvr>
                                      <p:to>
                                        <p:strVal val="visible"/>
                                      </p:to>
                                    </p:set>
                                    <p:anim calcmode="lin" valueType="num">
                                      <p:cBhvr>
                                        <p:cTn id="49" dur="500" fill="hold"/>
                                        <p:tgtEl>
                                          <p:spTgt spid="262"/>
                                        </p:tgtEl>
                                        <p:attrNameLst>
                                          <p:attrName>ppt_w</p:attrName>
                                        </p:attrNameLst>
                                      </p:cBhvr>
                                      <p:tavLst>
                                        <p:tav tm="0">
                                          <p:val>
                                            <p:fltVal val="0"/>
                                          </p:val>
                                        </p:tav>
                                        <p:tav tm="100000">
                                          <p:val>
                                            <p:strVal val="#ppt_w"/>
                                          </p:val>
                                        </p:tav>
                                      </p:tavLst>
                                    </p:anim>
                                    <p:anim calcmode="lin" valueType="num">
                                      <p:cBhvr>
                                        <p:cTn id="50" dur="500" fill="hold"/>
                                        <p:tgtEl>
                                          <p:spTgt spid="262"/>
                                        </p:tgtEl>
                                        <p:attrNameLst>
                                          <p:attrName>ppt_h</p:attrName>
                                        </p:attrNameLst>
                                      </p:cBhvr>
                                      <p:tavLst>
                                        <p:tav tm="0">
                                          <p:val>
                                            <p:fltVal val="0"/>
                                          </p:val>
                                        </p:tav>
                                        <p:tav tm="100000">
                                          <p:val>
                                            <p:strVal val="#ppt_h"/>
                                          </p:val>
                                        </p:tav>
                                      </p:tavLst>
                                    </p:anim>
                                    <p:animEffect transition="in" filter="fade">
                                      <p:cBhvr>
                                        <p:cTn id="51" dur="500"/>
                                        <p:tgtEl>
                                          <p:spTgt spid="262"/>
                                        </p:tgtEl>
                                      </p:cBhvr>
                                    </p:animEffect>
                                  </p:childTnLst>
                                </p:cTn>
                              </p:par>
                            </p:childTnLst>
                          </p:cTn>
                        </p:par>
                      </p:childTnLst>
                    </p:cTn>
                  </p:par>
                  <p:par>
                    <p:cTn id="52" fill="hold">
                      <p:stCondLst>
                        <p:cond delay="indefinite"/>
                      </p:stCondLst>
                      <p:childTnLst>
                        <p:par>
                          <p:cTn id="53" fill="hold">
                            <p:stCondLst>
                              <p:cond delay="0"/>
                            </p:stCondLst>
                            <p:childTnLst>
                              <p:par>
                                <p:cTn id="54" presetID="53" presetClass="entr" presetSubtype="16" fill="hold" grpId="0" nodeType="clickEffect">
                                  <p:stCondLst>
                                    <p:cond delay="0"/>
                                  </p:stCondLst>
                                  <p:childTnLst>
                                    <p:set>
                                      <p:cBhvr>
                                        <p:cTn id="55" dur="1" fill="hold">
                                          <p:stCondLst>
                                            <p:cond delay="0"/>
                                          </p:stCondLst>
                                        </p:cTn>
                                        <p:tgtEl>
                                          <p:spTgt spid="213"/>
                                        </p:tgtEl>
                                        <p:attrNameLst>
                                          <p:attrName>style.visibility</p:attrName>
                                        </p:attrNameLst>
                                      </p:cBhvr>
                                      <p:to>
                                        <p:strVal val="visible"/>
                                      </p:to>
                                    </p:set>
                                    <p:anim calcmode="lin" valueType="num">
                                      <p:cBhvr>
                                        <p:cTn id="56" dur="500" fill="hold"/>
                                        <p:tgtEl>
                                          <p:spTgt spid="213"/>
                                        </p:tgtEl>
                                        <p:attrNameLst>
                                          <p:attrName>ppt_w</p:attrName>
                                        </p:attrNameLst>
                                      </p:cBhvr>
                                      <p:tavLst>
                                        <p:tav tm="0">
                                          <p:val>
                                            <p:fltVal val="0"/>
                                          </p:val>
                                        </p:tav>
                                        <p:tav tm="100000">
                                          <p:val>
                                            <p:strVal val="#ppt_w"/>
                                          </p:val>
                                        </p:tav>
                                      </p:tavLst>
                                    </p:anim>
                                    <p:anim calcmode="lin" valueType="num">
                                      <p:cBhvr>
                                        <p:cTn id="57" dur="500" fill="hold"/>
                                        <p:tgtEl>
                                          <p:spTgt spid="213"/>
                                        </p:tgtEl>
                                        <p:attrNameLst>
                                          <p:attrName>ppt_h</p:attrName>
                                        </p:attrNameLst>
                                      </p:cBhvr>
                                      <p:tavLst>
                                        <p:tav tm="0">
                                          <p:val>
                                            <p:fltVal val="0"/>
                                          </p:val>
                                        </p:tav>
                                        <p:tav tm="100000">
                                          <p:val>
                                            <p:strVal val="#ppt_h"/>
                                          </p:val>
                                        </p:tav>
                                      </p:tavLst>
                                    </p:anim>
                                    <p:animEffect transition="in" filter="fade">
                                      <p:cBhvr>
                                        <p:cTn id="58" dur="500"/>
                                        <p:tgtEl>
                                          <p:spTgt spid="213"/>
                                        </p:tgtEl>
                                      </p:cBhvr>
                                    </p:animEffect>
                                  </p:childTnLst>
                                </p:cTn>
                              </p:par>
                            </p:childTnLst>
                          </p:cTn>
                        </p:par>
                      </p:childTnLst>
                    </p:cTn>
                  </p:par>
                  <p:par>
                    <p:cTn id="59" fill="hold">
                      <p:stCondLst>
                        <p:cond delay="indefinite"/>
                      </p:stCondLst>
                      <p:childTnLst>
                        <p:par>
                          <p:cTn id="60" fill="hold">
                            <p:stCondLst>
                              <p:cond delay="0"/>
                            </p:stCondLst>
                            <p:childTnLst>
                              <p:par>
                                <p:cTn id="61" presetID="53" presetClass="entr" presetSubtype="16" fill="hold" grpId="0" nodeType="clickEffect">
                                  <p:stCondLst>
                                    <p:cond delay="0"/>
                                  </p:stCondLst>
                                  <p:childTnLst>
                                    <p:set>
                                      <p:cBhvr>
                                        <p:cTn id="62" dur="1" fill="hold">
                                          <p:stCondLst>
                                            <p:cond delay="0"/>
                                          </p:stCondLst>
                                        </p:cTn>
                                        <p:tgtEl>
                                          <p:spTgt spid="275"/>
                                        </p:tgtEl>
                                        <p:attrNameLst>
                                          <p:attrName>style.visibility</p:attrName>
                                        </p:attrNameLst>
                                      </p:cBhvr>
                                      <p:to>
                                        <p:strVal val="visible"/>
                                      </p:to>
                                    </p:set>
                                    <p:anim calcmode="lin" valueType="num">
                                      <p:cBhvr>
                                        <p:cTn id="63" dur="500" fill="hold"/>
                                        <p:tgtEl>
                                          <p:spTgt spid="275"/>
                                        </p:tgtEl>
                                        <p:attrNameLst>
                                          <p:attrName>ppt_w</p:attrName>
                                        </p:attrNameLst>
                                      </p:cBhvr>
                                      <p:tavLst>
                                        <p:tav tm="0">
                                          <p:val>
                                            <p:fltVal val="0"/>
                                          </p:val>
                                        </p:tav>
                                        <p:tav tm="100000">
                                          <p:val>
                                            <p:strVal val="#ppt_w"/>
                                          </p:val>
                                        </p:tav>
                                      </p:tavLst>
                                    </p:anim>
                                    <p:anim calcmode="lin" valueType="num">
                                      <p:cBhvr>
                                        <p:cTn id="64" dur="500" fill="hold"/>
                                        <p:tgtEl>
                                          <p:spTgt spid="275"/>
                                        </p:tgtEl>
                                        <p:attrNameLst>
                                          <p:attrName>ppt_h</p:attrName>
                                        </p:attrNameLst>
                                      </p:cBhvr>
                                      <p:tavLst>
                                        <p:tav tm="0">
                                          <p:val>
                                            <p:fltVal val="0"/>
                                          </p:val>
                                        </p:tav>
                                        <p:tav tm="100000">
                                          <p:val>
                                            <p:strVal val="#ppt_h"/>
                                          </p:val>
                                        </p:tav>
                                      </p:tavLst>
                                    </p:anim>
                                    <p:animEffect transition="in" filter="fade">
                                      <p:cBhvr>
                                        <p:cTn id="65" dur="500"/>
                                        <p:tgtEl>
                                          <p:spTgt spid="275"/>
                                        </p:tgtEl>
                                      </p:cBhvr>
                                    </p:animEffect>
                                  </p:childTnLst>
                                </p:cTn>
                              </p:par>
                            </p:childTnLst>
                          </p:cTn>
                        </p:par>
                      </p:childTnLst>
                    </p:cTn>
                  </p:par>
                  <p:par>
                    <p:cTn id="66" fill="hold">
                      <p:stCondLst>
                        <p:cond delay="indefinite"/>
                      </p:stCondLst>
                      <p:childTnLst>
                        <p:par>
                          <p:cTn id="67" fill="hold">
                            <p:stCondLst>
                              <p:cond delay="0"/>
                            </p:stCondLst>
                            <p:childTnLst>
                              <p:par>
                                <p:cTn id="68" presetID="53" presetClass="entr" presetSubtype="16" fill="hold" grpId="0" nodeType="clickEffect">
                                  <p:stCondLst>
                                    <p:cond delay="0"/>
                                  </p:stCondLst>
                                  <p:childTnLst>
                                    <p:set>
                                      <p:cBhvr>
                                        <p:cTn id="69" dur="1" fill="hold">
                                          <p:stCondLst>
                                            <p:cond delay="0"/>
                                          </p:stCondLst>
                                        </p:cTn>
                                        <p:tgtEl>
                                          <p:spTgt spid="283"/>
                                        </p:tgtEl>
                                        <p:attrNameLst>
                                          <p:attrName>style.visibility</p:attrName>
                                        </p:attrNameLst>
                                      </p:cBhvr>
                                      <p:to>
                                        <p:strVal val="visible"/>
                                      </p:to>
                                    </p:set>
                                    <p:anim calcmode="lin" valueType="num">
                                      <p:cBhvr>
                                        <p:cTn id="70" dur="500" fill="hold"/>
                                        <p:tgtEl>
                                          <p:spTgt spid="283"/>
                                        </p:tgtEl>
                                        <p:attrNameLst>
                                          <p:attrName>ppt_w</p:attrName>
                                        </p:attrNameLst>
                                      </p:cBhvr>
                                      <p:tavLst>
                                        <p:tav tm="0">
                                          <p:val>
                                            <p:fltVal val="0"/>
                                          </p:val>
                                        </p:tav>
                                        <p:tav tm="100000">
                                          <p:val>
                                            <p:strVal val="#ppt_w"/>
                                          </p:val>
                                        </p:tav>
                                      </p:tavLst>
                                    </p:anim>
                                    <p:anim calcmode="lin" valueType="num">
                                      <p:cBhvr>
                                        <p:cTn id="71" dur="500" fill="hold"/>
                                        <p:tgtEl>
                                          <p:spTgt spid="283"/>
                                        </p:tgtEl>
                                        <p:attrNameLst>
                                          <p:attrName>ppt_h</p:attrName>
                                        </p:attrNameLst>
                                      </p:cBhvr>
                                      <p:tavLst>
                                        <p:tav tm="0">
                                          <p:val>
                                            <p:fltVal val="0"/>
                                          </p:val>
                                        </p:tav>
                                        <p:tav tm="100000">
                                          <p:val>
                                            <p:strVal val="#ppt_h"/>
                                          </p:val>
                                        </p:tav>
                                      </p:tavLst>
                                    </p:anim>
                                    <p:animEffect transition="in" filter="fade">
                                      <p:cBhvr>
                                        <p:cTn id="72" dur="500"/>
                                        <p:tgtEl>
                                          <p:spTgt spid="283"/>
                                        </p:tgtEl>
                                      </p:cBhvr>
                                    </p:animEffect>
                                  </p:childTnLst>
                                </p:cTn>
                              </p:par>
                            </p:childTnLst>
                          </p:cTn>
                        </p:par>
                      </p:childTnLst>
                    </p:cTn>
                  </p:par>
                  <p:par>
                    <p:cTn id="73" fill="hold">
                      <p:stCondLst>
                        <p:cond delay="indefinite"/>
                      </p:stCondLst>
                      <p:childTnLst>
                        <p:par>
                          <p:cTn id="74" fill="hold">
                            <p:stCondLst>
                              <p:cond delay="0"/>
                            </p:stCondLst>
                            <p:childTnLst>
                              <p:par>
                                <p:cTn id="75" presetID="53" presetClass="entr" presetSubtype="16" fill="hold" grpId="0" nodeType="clickEffect">
                                  <p:stCondLst>
                                    <p:cond delay="0"/>
                                  </p:stCondLst>
                                  <p:childTnLst>
                                    <p:set>
                                      <p:cBhvr>
                                        <p:cTn id="76" dur="1" fill="hold">
                                          <p:stCondLst>
                                            <p:cond delay="0"/>
                                          </p:stCondLst>
                                        </p:cTn>
                                        <p:tgtEl>
                                          <p:spTgt spid="249"/>
                                        </p:tgtEl>
                                        <p:attrNameLst>
                                          <p:attrName>style.visibility</p:attrName>
                                        </p:attrNameLst>
                                      </p:cBhvr>
                                      <p:to>
                                        <p:strVal val="visible"/>
                                      </p:to>
                                    </p:set>
                                    <p:anim calcmode="lin" valueType="num">
                                      <p:cBhvr>
                                        <p:cTn id="77" dur="500" fill="hold"/>
                                        <p:tgtEl>
                                          <p:spTgt spid="249"/>
                                        </p:tgtEl>
                                        <p:attrNameLst>
                                          <p:attrName>ppt_w</p:attrName>
                                        </p:attrNameLst>
                                      </p:cBhvr>
                                      <p:tavLst>
                                        <p:tav tm="0">
                                          <p:val>
                                            <p:fltVal val="0"/>
                                          </p:val>
                                        </p:tav>
                                        <p:tav tm="100000">
                                          <p:val>
                                            <p:strVal val="#ppt_w"/>
                                          </p:val>
                                        </p:tav>
                                      </p:tavLst>
                                    </p:anim>
                                    <p:anim calcmode="lin" valueType="num">
                                      <p:cBhvr>
                                        <p:cTn id="78" dur="500" fill="hold"/>
                                        <p:tgtEl>
                                          <p:spTgt spid="249"/>
                                        </p:tgtEl>
                                        <p:attrNameLst>
                                          <p:attrName>ppt_h</p:attrName>
                                        </p:attrNameLst>
                                      </p:cBhvr>
                                      <p:tavLst>
                                        <p:tav tm="0">
                                          <p:val>
                                            <p:fltVal val="0"/>
                                          </p:val>
                                        </p:tav>
                                        <p:tav tm="100000">
                                          <p:val>
                                            <p:strVal val="#ppt_h"/>
                                          </p:val>
                                        </p:tav>
                                      </p:tavLst>
                                    </p:anim>
                                    <p:animEffect transition="in" filter="fade">
                                      <p:cBhvr>
                                        <p:cTn id="79" dur="500"/>
                                        <p:tgtEl>
                                          <p:spTgt spid="249"/>
                                        </p:tgtEl>
                                      </p:cBhvr>
                                    </p:animEffect>
                                  </p:childTnLst>
                                </p:cTn>
                              </p:par>
                            </p:childTnLst>
                          </p:cTn>
                        </p:par>
                      </p:childTnLst>
                    </p:cTn>
                  </p:par>
                  <p:par>
                    <p:cTn id="80" fill="hold">
                      <p:stCondLst>
                        <p:cond delay="indefinite"/>
                      </p:stCondLst>
                      <p:childTnLst>
                        <p:par>
                          <p:cTn id="81" fill="hold">
                            <p:stCondLst>
                              <p:cond delay="0"/>
                            </p:stCondLst>
                            <p:childTnLst>
                              <p:par>
                                <p:cTn id="82" presetID="53" presetClass="entr" presetSubtype="16" fill="hold" grpId="0" nodeType="clickEffect">
                                  <p:stCondLst>
                                    <p:cond delay="0"/>
                                  </p:stCondLst>
                                  <p:childTnLst>
                                    <p:set>
                                      <p:cBhvr>
                                        <p:cTn id="83" dur="1" fill="hold">
                                          <p:stCondLst>
                                            <p:cond delay="0"/>
                                          </p:stCondLst>
                                        </p:cTn>
                                        <p:tgtEl>
                                          <p:spTgt spid="216"/>
                                        </p:tgtEl>
                                        <p:attrNameLst>
                                          <p:attrName>style.visibility</p:attrName>
                                        </p:attrNameLst>
                                      </p:cBhvr>
                                      <p:to>
                                        <p:strVal val="visible"/>
                                      </p:to>
                                    </p:set>
                                    <p:anim calcmode="lin" valueType="num">
                                      <p:cBhvr>
                                        <p:cTn id="84" dur="500" fill="hold"/>
                                        <p:tgtEl>
                                          <p:spTgt spid="216"/>
                                        </p:tgtEl>
                                        <p:attrNameLst>
                                          <p:attrName>ppt_w</p:attrName>
                                        </p:attrNameLst>
                                      </p:cBhvr>
                                      <p:tavLst>
                                        <p:tav tm="0">
                                          <p:val>
                                            <p:fltVal val="0"/>
                                          </p:val>
                                        </p:tav>
                                        <p:tav tm="100000">
                                          <p:val>
                                            <p:strVal val="#ppt_w"/>
                                          </p:val>
                                        </p:tav>
                                      </p:tavLst>
                                    </p:anim>
                                    <p:anim calcmode="lin" valueType="num">
                                      <p:cBhvr>
                                        <p:cTn id="85" dur="500" fill="hold"/>
                                        <p:tgtEl>
                                          <p:spTgt spid="216"/>
                                        </p:tgtEl>
                                        <p:attrNameLst>
                                          <p:attrName>ppt_h</p:attrName>
                                        </p:attrNameLst>
                                      </p:cBhvr>
                                      <p:tavLst>
                                        <p:tav tm="0">
                                          <p:val>
                                            <p:fltVal val="0"/>
                                          </p:val>
                                        </p:tav>
                                        <p:tav tm="100000">
                                          <p:val>
                                            <p:strVal val="#ppt_h"/>
                                          </p:val>
                                        </p:tav>
                                      </p:tavLst>
                                    </p:anim>
                                    <p:animEffect transition="in" filter="fade">
                                      <p:cBhvr>
                                        <p:cTn id="86" dur="500"/>
                                        <p:tgtEl>
                                          <p:spTgt spid="2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1" grpId="0" animBg="1"/>
      <p:bldP spid="283" grpId="0" animBg="1"/>
      <p:bldP spid="249" grpId="0" animBg="1"/>
      <p:bldP spid="216" grpId="0" animBg="1"/>
      <p:bldP spid="218" grpId="0" animBg="1"/>
      <p:bldP spid="182" grpId="0" animBg="1"/>
      <p:bldP spid="214" grpId="0" animBg="1"/>
      <p:bldP spid="208" grpId="0" animBg="1"/>
      <p:bldP spid="213" grpId="0" animBg="1"/>
      <p:bldP spid="248" grpId="0" animBg="1"/>
      <p:bldP spid="262" grpId="0" animBg="1"/>
      <p:bldP spid="275"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70DCE95-D91D-48A5-B083-CF29421FB80B}"/>
              </a:ext>
            </a:extLst>
          </p:cNvPr>
          <p:cNvSpPr>
            <a:spLocks noGrp="1"/>
          </p:cNvSpPr>
          <p:nvPr>
            <p:ph type="title"/>
          </p:nvPr>
        </p:nvSpPr>
        <p:spPr>
          <a:xfrm>
            <a:off x="457200" y="95250"/>
            <a:ext cx="11277599" cy="712379"/>
          </a:xfrm>
        </p:spPr>
        <p:txBody>
          <a:bodyPr anchor="ctr"/>
          <a:lstStyle/>
          <a:p>
            <a:r>
              <a:rPr lang="en-US" dirty="0"/>
              <a:t>Additional Resources – Blogs, Whitepapers, Cloud Workshops</a:t>
            </a:r>
          </a:p>
        </p:txBody>
      </p:sp>
      <p:sp>
        <p:nvSpPr>
          <p:cNvPr id="7" name="TextBox 6">
            <a:extLst>
              <a:ext uri="{FF2B5EF4-FFF2-40B4-BE49-F238E27FC236}">
                <a16:creationId xmlns:a16="http://schemas.microsoft.com/office/drawing/2014/main" id="{0F10ED3D-E97F-425F-ACC0-22D116073696}"/>
              </a:ext>
            </a:extLst>
          </p:cNvPr>
          <p:cNvSpPr txBox="1"/>
          <p:nvPr/>
        </p:nvSpPr>
        <p:spPr>
          <a:xfrm>
            <a:off x="457200" y="807629"/>
            <a:ext cx="11277599" cy="2215991"/>
          </a:xfrm>
          <a:prstGeom prst="rect">
            <a:avLst/>
          </a:prstGeom>
        </p:spPr>
        <p:txBody>
          <a:bodyPr wrap="square" lIns="0" tIns="0" rIns="0" bIns="0" rtlCol="0" anchor="t" anchorCtr="0">
            <a:spAutoFit/>
          </a:bodyPr>
          <a:lstStyle/>
          <a:p>
            <a:r>
              <a:rPr lang="en-US" dirty="0">
                <a:hlinkClick r:id="rId2"/>
              </a:rPr>
              <a:t>https://www.microsoft.com/trustcenter</a:t>
            </a:r>
          </a:p>
          <a:p>
            <a:r>
              <a:rPr lang="en-US" dirty="0">
                <a:hlinkClick r:id="rId2"/>
              </a:rPr>
              <a:t>https://www.microsoft.com/learn</a:t>
            </a:r>
          </a:p>
          <a:p>
            <a:endParaRPr lang="en-US" dirty="0">
              <a:hlinkClick r:id="rId2"/>
            </a:endParaRPr>
          </a:p>
          <a:p>
            <a:r>
              <a:rPr lang="en-US" dirty="0">
                <a:hlinkClick r:id="rId2"/>
              </a:rPr>
              <a:t>https://azure.microsoft.com/blog/implementation-patterns-for-big-data-and-data-warehouse-on-azure</a:t>
            </a:r>
            <a:endParaRPr lang="en-US" dirty="0"/>
          </a:p>
          <a:p>
            <a:r>
              <a:rPr lang="en-US" dirty="0">
                <a:hlinkClick r:id="rId3"/>
              </a:rPr>
              <a:t>https://azure.microsoft.com/blog/near-real-time-analytics-in-azure-sql-data-warehouse</a:t>
            </a:r>
            <a:endParaRPr lang="en-US" dirty="0"/>
          </a:p>
          <a:p>
            <a:endParaRPr lang="en-US" dirty="0"/>
          </a:p>
          <a:p>
            <a:r>
              <a:rPr lang="en-US" dirty="0">
                <a:hlinkClick r:id="rId4"/>
              </a:rPr>
              <a:t>https://github.com/Microsoft/MCW-Big-data-and-visualization</a:t>
            </a:r>
            <a:endParaRPr lang="en-US" dirty="0"/>
          </a:p>
          <a:p>
            <a:endParaRPr lang="en-US" dirty="0"/>
          </a:p>
        </p:txBody>
      </p:sp>
    </p:spTree>
    <p:extLst>
      <p:ext uri="{BB962C8B-B14F-4D97-AF65-F5344CB8AC3E}">
        <p14:creationId xmlns:p14="http://schemas.microsoft.com/office/powerpoint/2010/main" val="1013379020"/>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7769574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DD4A301D-95F0-439A-A5C9-854E9A18BF35}"/>
              </a:ext>
            </a:extLst>
          </p:cNvPr>
          <p:cNvSpPr>
            <a:spLocks noGrp="1"/>
          </p:cNvSpPr>
          <p:nvPr>
            <p:ph idx="1"/>
          </p:nvPr>
        </p:nvSpPr>
        <p:spPr>
          <a:xfrm>
            <a:off x="457201" y="316523"/>
            <a:ext cx="2907322" cy="6295291"/>
          </a:xfrm>
        </p:spPr>
        <p:txBody>
          <a:bodyPr anchor="ctr"/>
          <a:lstStyle/>
          <a:p>
            <a:r>
              <a:rPr lang="en-US" dirty="0"/>
              <a:t>About Today</a:t>
            </a:r>
          </a:p>
        </p:txBody>
      </p:sp>
      <p:sp>
        <p:nvSpPr>
          <p:cNvPr id="11" name="Content Placeholder 10">
            <a:extLst>
              <a:ext uri="{FF2B5EF4-FFF2-40B4-BE49-F238E27FC236}">
                <a16:creationId xmlns:a16="http://schemas.microsoft.com/office/drawing/2014/main" id="{C73FB05B-C4C1-458A-893A-EE4EADF5F860}"/>
              </a:ext>
            </a:extLst>
          </p:cNvPr>
          <p:cNvSpPr>
            <a:spLocks noGrp="1"/>
          </p:cNvSpPr>
          <p:nvPr>
            <p:ph idx="26"/>
          </p:nvPr>
        </p:nvSpPr>
        <p:spPr>
          <a:xfrm>
            <a:off x="3857625" y="316524"/>
            <a:ext cx="7877176" cy="6295290"/>
          </a:xfrm>
        </p:spPr>
        <p:txBody>
          <a:bodyPr anchor="ctr"/>
          <a:lstStyle/>
          <a:p>
            <a:pPr marL="457200" indent="-457200">
              <a:buClr>
                <a:schemeClr val="tx1"/>
              </a:buClr>
              <a:buFont typeface="Arial" panose="020B0604020202020204" pitchFamily="34" charset="0"/>
              <a:buChar char="•"/>
            </a:pPr>
            <a:r>
              <a:rPr lang="en-US" dirty="0"/>
              <a:t>You:</a:t>
            </a:r>
          </a:p>
          <a:p>
            <a:pPr marL="746125" lvl="2" indent="-457200">
              <a:buClr>
                <a:schemeClr val="tx1"/>
              </a:buClr>
              <a:buFont typeface="Arial" panose="020B0604020202020204" pitchFamily="34" charset="0"/>
              <a:buChar char="•"/>
            </a:pPr>
            <a:r>
              <a:rPr lang="en-US" dirty="0"/>
              <a:t>Are Technical; data, dev, architect, …</a:t>
            </a:r>
          </a:p>
          <a:p>
            <a:pPr marL="746125" lvl="2" indent="-457200">
              <a:buClr>
                <a:schemeClr val="tx1"/>
              </a:buClr>
              <a:buFont typeface="Arial" panose="020B0604020202020204" pitchFamily="34" charset="0"/>
              <a:buChar char="•"/>
            </a:pPr>
            <a:r>
              <a:rPr lang="en-US" dirty="0"/>
              <a:t>Do NOT need to be an Azure expert</a:t>
            </a:r>
          </a:p>
          <a:p>
            <a:pPr marL="457200" indent="-457200">
              <a:buClr>
                <a:schemeClr val="tx1"/>
              </a:buClr>
              <a:buFont typeface="Arial" panose="020B0604020202020204" pitchFamily="34" charset="0"/>
              <a:buChar char="•"/>
            </a:pPr>
            <a:r>
              <a:rPr lang="en-US" dirty="0"/>
              <a:t>Pre-Requisites: None</a:t>
            </a:r>
          </a:p>
          <a:p>
            <a:pPr marL="746125" lvl="2" indent="-457200">
              <a:buClr>
                <a:schemeClr val="tx1"/>
              </a:buClr>
              <a:buFont typeface="Arial" panose="020B0604020202020204" pitchFamily="34" charset="0"/>
              <a:buChar char="•"/>
            </a:pPr>
            <a:r>
              <a:rPr lang="en-US" dirty="0"/>
              <a:t>We will provide you with Azure resources (or use your own)</a:t>
            </a:r>
          </a:p>
          <a:p>
            <a:pPr marL="746125" lvl="2" indent="-457200">
              <a:buClr>
                <a:schemeClr val="tx1"/>
              </a:buClr>
              <a:buFont typeface="Arial" panose="020B0604020202020204" pitchFamily="34" charset="0"/>
              <a:buChar char="•"/>
            </a:pPr>
            <a:r>
              <a:rPr lang="en-US" dirty="0"/>
              <a:t>There is nothing to install on your laptop</a:t>
            </a:r>
          </a:p>
          <a:p>
            <a:pPr marL="457200" indent="-457200">
              <a:buClr>
                <a:schemeClr val="tx1"/>
              </a:buClr>
              <a:buFont typeface="Arial" panose="020B0604020202020204" pitchFamily="34" charset="0"/>
              <a:buChar char="•"/>
            </a:pPr>
            <a:r>
              <a:rPr lang="en-US" dirty="0"/>
              <a:t>Format: 25% Presentation / 75% Hands-On</a:t>
            </a:r>
          </a:p>
          <a:p>
            <a:pPr marL="457200" indent="-457200">
              <a:buClr>
                <a:schemeClr val="tx1"/>
              </a:buClr>
              <a:buFont typeface="Arial" panose="020B0604020202020204" pitchFamily="34" charset="0"/>
              <a:buChar char="•"/>
            </a:pPr>
            <a:r>
              <a:rPr lang="en-US" dirty="0"/>
              <a:t>Lab docs = very detailed guidance</a:t>
            </a:r>
          </a:p>
          <a:p>
            <a:pPr marL="457200" indent="-457200">
              <a:buClr>
                <a:schemeClr val="tx1"/>
              </a:buClr>
              <a:buFont typeface="Arial" panose="020B0604020202020204" pitchFamily="34" charset="0"/>
              <a:buChar char="•"/>
            </a:pPr>
            <a:r>
              <a:rPr lang="en-US" dirty="0"/>
              <a:t>Several proctors are here to help</a:t>
            </a:r>
          </a:p>
        </p:txBody>
      </p:sp>
    </p:spTree>
    <p:extLst>
      <p:ext uri="{BB962C8B-B14F-4D97-AF65-F5344CB8AC3E}">
        <p14:creationId xmlns:p14="http://schemas.microsoft.com/office/powerpoint/2010/main" val="13542253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10">
            <a:extLst>
              <a:ext uri="{FF2B5EF4-FFF2-40B4-BE49-F238E27FC236}">
                <a16:creationId xmlns:a16="http://schemas.microsoft.com/office/drawing/2014/main" id="{C73FB05B-C4C1-458A-893A-EE4EADF5F860}"/>
              </a:ext>
            </a:extLst>
          </p:cNvPr>
          <p:cNvSpPr>
            <a:spLocks noGrp="1"/>
          </p:cNvSpPr>
          <p:nvPr>
            <p:ph idx="26"/>
          </p:nvPr>
        </p:nvSpPr>
        <p:spPr>
          <a:xfrm>
            <a:off x="1371599" y="105508"/>
            <a:ext cx="10703170" cy="6611815"/>
          </a:xfrm>
        </p:spPr>
        <p:txBody>
          <a:bodyPr anchor="ctr"/>
          <a:lstStyle/>
          <a:p>
            <a:pPr>
              <a:buClr>
                <a:schemeClr val="tx1"/>
              </a:buClr>
            </a:pPr>
            <a:r>
              <a:rPr lang="en-US" dirty="0"/>
              <a:t>All materials for today (docs, labs):</a:t>
            </a:r>
          </a:p>
          <a:p>
            <a:pPr>
              <a:buClr>
                <a:schemeClr val="tx1"/>
              </a:buClr>
            </a:pPr>
            <a:r>
              <a:rPr lang="en-US" sz="2400" dirty="0">
                <a:solidFill>
                  <a:schemeClr val="accent2"/>
                </a:solidFill>
              </a:rPr>
              <a:t>https://</a:t>
            </a:r>
            <a:r>
              <a:rPr lang="en-US" sz="7200" dirty="0">
                <a:solidFill>
                  <a:schemeClr val="accent2"/>
                </a:solidFill>
              </a:rPr>
              <a:t>aka.ms/danrt</a:t>
            </a:r>
            <a:endParaRPr lang="en-US" sz="8000" dirty="0">
              <a:solidFill>
                <a:schemeClr val="accent2"/>
              </a:solidFill>
            </a:endParaRPr>
          </a:p>
          <a:p>
            <a:pPr>
              <a:buClr>
                <a:schemeClr val="tx1"/>
              </a:buClr>
            </a:pPr>
            <a:endParaRPr lang="en-US" dirty="0"/>
          </a:p>
          <a:p>
            <a:pPr>
              <a:buClr>
                <a:schemeClr val="tx1"/>
              </a:buClr>
            </a:pPr>
            <a:r>
              <a:rPr lang="en-US" dirty="0"/>
              <a:t>Provision Azure environment for labs:</a:t>
            </a:r>
          </a:p>
          <a:p>
            <a:pPr>
              <a:buClr>
                <a:schemeClr val="tx1"/>
              </a:buClr>
            </a:pPr>
            <a:r>
              <a:rPr lang="en-US" sz="2400" dirty="0">
                <a:solidFill>
                  <a:schemeClr val="accent2"/>
                </a:solidFill>
              </a:rPr>
              <a:t>https://</a:t>
            </a:r>
            <a:r>
              <a:rPr lang="en-US" sz="6600" dirty="0">
                <a:solidFill>
                  <a:schemeClr val="accent2"/>
                </a:solidFill>
              </a:rPr>
              <a:t>aka.ms/danrt-0129</a:t>
            </a:r>
          </a:p>
          <a:p>
            <a:pPr>
              <a:buClr>
                <a:schemeClr val="tx1"/>
              </a:buClr>
            </a:pPr>
            <a:r>
              <a:rPr lang="en-US" sz="1800" dirty="0">
                <a:sym typeface="Wingdings" panose="05000000000000000000" pitchFamily="2" charset="2"/>
              </a:rPr>
              <a:t></a:t>
            </a:r>
            <a:r>
              <a:rPr lang="en-US" sz="1800" dirty="0"/>
              <a:t> </a:t>
            </a:r>
            <a:r>
              <a:rPr lang="en-US" sz="1800" dirty="0">
                <a:solidFill>
                  <a:srgbClr val="FFC000"/>
                </a:solidFill>
              </a:rPr>
              <a:t>Please note</a:t>
            </a:r>
            <a:r>
              <a:rPr lang="en-US" sz="1800" dirty="0"/>
              <a:t>: lab environments will be </a:t>
            </a:r>
            <a:r>
              <a:rPr lang="en-US" sz="1800" dirty="0">
                <a:solidFill>
                  <a:srgbClr val="FF0000"/>
                </a:solidFill>
              </a:rPr>
              <a:t>deleted</a:t>
            </a:r>
            <a:r>
              <a:rPr lang="en-US" sz="1800" dirty="0"/>
              <a:t> after 10 hours.</a:t>
            </a:r>
          </a:p>
          <a:p>
            <a:pPr>
              <a:buClr>
                <a:schemeClr val="tx1"/>
              </a:buClr>
            </a:pPr>
            <a:r>
              <a:rPr lang="en-US" sz="1600" dirty="0"/>
              <a:t>If you have an existing Azure subscription and want to keep what you build today, you do not need to work in the lab environment. If you work in your own Azure environment, please ensure you are complying with your organization’s applicable policies and constraints.</a:t>
            </a:r>
          </a:p>
        </p:txBody>
      </p:sp>
    </p:spTree>
    <p:extLst>
      <p:ext uri="{BB962C8B-B14F-4D97-AF65-F5344CB8AC3E}">
        <p14:creationId xmlns:p14="http://schemas.microsoft.com/office/powerpoint/2010/main" val="14917487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15325C4-1A49-4223-89FF-FC956153BE42}"/>
              </a:ext>
            </a:extLst>
          </p:cNvPr>
          <p:cNvSpPr>
            <a:spLocks noGrp="1"/>
          </p:cNvSpPr>
          <p:nvPr>
            <p:ph type="title"/>
          </p:nvPr>
        </p:nvSpPr>
        <p:spPr>
          <a:xfrm>
            <a:off x="457200" y="179873"/>
            <a:ext cx="11277599" cy="594360"/>
          </a:xfrm>
        </p:spPr>
        <p:txBody>
          <a:bodyPr>
            <a:normAutofit fontScale="90000"/>
          </a:bodyPr>
          <a:lstStyle/>
          <a:p>
            <a:r>
              <a:rPr lang="en-US" dirty="0"/>
              <a:t>Lab Scenario (</a:t>
            </a:r>
            <a:r>
              <a:rPr lang="en-US" dirty="0">
                <a:solidFill>
                  <a:srgbClr val="FFFF00"/>
                </a:solidFill>
              </a:rPr>
              <a:t>fictional</a:t>
            </a:r>
            <a:r>
              <a:rPr lang="en-US" dirty="0"/>
              <a:t>!)</a:t>
            </a:r>
          </a:p>
        </p:txBody>
      </p:sp>
      <p:sp>
        <p:nvSpPr>
          <p:cNvPr id="8" name="Content Placeholder 7">
            <a:extLst>
              <a:ext uri="{FF2B5EF4-FFF2-40B4-BE49-F238E27FC236}">
                <a16:creationId xmlns:a16="http://schemas.microsoft.com/office/drawing/2014/main" id="{65B88B95-65DC-4EC6-B083-151CC3A4A35E}"/>
              </a:ext>
            </a:extLst>
          </p:cNvPr>
          <p:cNvSpPr>
            <a:spLocks noGrp="1"/>
          </p:cNvSpPr>
          <p:nvPr>
            <p:ph idx="1"/>
          </p:nvPr>
        </p:nvSpPr>
        <p:spPr>
          <a:xfrm>
            <a:off x="457200" y="774234"/>
            <a:ext cx="11277599" cy="5606714"/>
          </a:xfrm>
        </p:spPr>
        <p:txBody>
          <a:bodyPr anchor="ctr"/>
          <a:lstStyle/>
          <a:p>
            <a:pPr marL="342900" indent="-342900">
              <a:lnSpc>
                <a:spcPct val="100000"/>
              </a:lnSpc>
              <a:buClr>
                <a:schemeClr val="tx1"/>
              </a:buClr>
              <a:buFont typeface="Arial" panose="020B0604020202020204" pitchFamily="34" charset="0"/>
              <a:buChar char="•"/>
            </a:pPr>
            <a:r>
              <a:rPr lang="en-US" sz="2400" b="0" dirty="0">
                <a:latin typeface="Segoe UI" panose="020B0502040204020203" pitchFamily="34" charset="0"/>
                <a:cs typeface="Segoe UI" panose="020B0502040204020203" pitchFamily="34" charset="0"/>
              </a:rPr>
              <a:t>Two taxi companies (Yellow and Green)</a:t>
            </a:r>
          </a:p>
          <a:p>
            <a:pPr marL="342900" indent="-342900">
              <a:lnSpc>
                <a:spcPct val="100000"/>
              </a:lnSpc>
              <a:buClr>
                <a:schemeClr val="tx1"/>
              </a:buClr>
              <a:buFont typeface="Arial" panose="020B0604020202020204" pitchFamily="34" charset="0"/>
              <a:buChar char="•"/>
            </a:pPr>
            <a:r>
              <a:rPr lang="en-US" sz="2400" b="0" dirty="0">
                <a:latin typeface="Segoe UI" panose="020B0502040204020203" pitchFamily="34" charset="0"/>
                <a:cs typeface="Segoe UI" panose="020B0502040204020203" pitchFamily="34" charset="0"/>
              </a:rPr>
              <a:t>Years of historical trip data as CSV; always received in batch, long after trip</a:t>
            </a:r>
          </a:p>
          <a:p>
            <a:pPr marL="342900" indent="-342900">
              <a:lnSpc>
                <a:spcPct val="100000"/>
              </a:lnSpc>
              <a:buClr>
                <a:schemeClr val="tx1"/>
              </a:buClr>
              <a:buFont typeface="Arial" panose="020B0604020202020204" pitchFamily="34" charset="0"/>
              <a:buChar char="•"/>
            </a:pPr>
            <a:r>
              <a:rPr lang="en-US" sz="2400" b="0" dirty="0">
                <a:latin typeface="Segoe UI" panose="020B0502040204020203" pitchFamily="34" charset="0"/>
                <a:cs typeface="Segoe UI" panose="020B0502040204020203" pitchFamily="34" charset="0"/>
              </a:rPr>
              <a:t>No connection to customers, no way to address negative experiences</a:t>
            </a:r>
          </a:p>
          <a:p>
            <a:pPr marL="342900" indent="-342900">
              <a:lnSpc>
                <a:spcPct val="100000"/>
              </a:lnSpc>
              <a:buClr>
                <a:schemeClr val="tx1"/>
              </a:buClr>
              <a:buFont typeface="Arial" panose="020B0604020202020204" pitchFamily="34" charset="0"/>
              <a:buChar char="•"/>
            </a:pPr>
            <a:r>
              <a:rPr lang="en-US" sz="2400" b="0" dirty="0">
                <a:latin typeface="Segoe UI" panose="020B0502040204020203" pitchFamily="34" charset="0"/>
                <a:cs typeface="Segoe UI" panose="020B0502040204020203" pitchFamily="34" charset="0"/>
              </a:rPr>
              <a:t>Decision to do Proof of Concept (</a:t>
            </a:r>
            <a:r>
              <a:rPr lang="en-US" sz="2400" b="0" dirty="0" err="1">
                <a:latin typeface="Segoe UI" panose="020B0502040204020203" pitchFamily="34" charset="0"/>
                <a:cs typeface="Segoe UI" panose="020B0502040204020203" pitchFamily="34" charset="0"/>
              </a:rPr>
              <a:t>PoC</a:t>
            </a:r>
            <a:r>
              <a:rPr lang="en-US" sz="2400" b="0" dirty="0">
                <a:latin typeface="Segoe UI" panose="020B0502040204020203" pitchFamily="34" charset="0"/>
                <a:cs typeface="Segoe UI" panose="020B0502040204020203" pitchFamily="34" charset="0"/>
              </a:rPr>
              <a:t>):</a:t>
            </a:r>
          </a:p>
          <a:p>
            <a:pPr marL="746125" lvl="2" indent="-457200">
              <a:lnSpc>
                <a:spcPct val="100000"/>
              </a:lnSpc>
              <a:buClr>
                <a:schemeClr val="tx1"/>
              </a:buClr>
              <a:buFont typeface="+mj-lt"/>
              <a:buAutoNum type="arabicPeriod"/>
            </a:pPr>
            <a:r>
              <a:rPr lang="en-US" b="0" dirty="0">
                <a:latin typeface="Segoe UI" panose="020B0502040204020203" pitchFamily="34" charset="0"/>
                <a:cs typeface="Segoe UI" panose="020B0502040204020203" pitchFamily="34" charset="0"/>
              </a:rPr>
              <a:t>Deploy connected devices to taxis (use a device stream simulator in the </a:t>
            </a:r>
            <a:r>
              <a:rPr lang="en-US" b="0" dirty="0" err="1">
                <a:latin typeface="Segoe UI" panose="020B0502040204020203" pitchFamily="34" charset="0"/>
                <a:cs typeface="Segoe UI" panose="020B0502040204020203" pitchFamily="34" charset="0"/>
              </a:rPr>
              <a:t>PoC</a:t>
            </a:r>
            <a:r>
              <a:rPr lang="en-US" b="0" dirty="0">
                <a:latin typeface="Segoe UI" panose="020B0502040204020203" pitchFamily="34" charset="0"/>
                <a:cs typeface="Segoe UI" panose="020B0502040204020203" pitchFamily="34" charset="0"/>
              </a:rPr>
              <a:t>)</a:t>
            </a:r>
          </a:p>
          <a:p>
            <a:pPr marL="746125" lvl="2" indent="-457200">
              <a:lnSpc>
                <a:spcPct val="100000"/>
              </a:lnSpc>
              <a:buClr>
                <a:schemeClr val="tx1"/>
              </a:buClr>
              <a:buFont typeface="+mj-lt"/>
              <a:buAutoNum type="arabicPeriod"/>
            </a:pPr>
            <a:r>
              <a:rPr lang="en-US" b="0" dirty="0">
                <a:latin typeface="Segoe UI" panose="020B0502040204020203" pitchFamily="34" charset="0"/>
                <a:cs typeface="Segoe UI" panose="020B0502040204020203" pitchFamily="34" charset="0"/>
              </a:rPr>
              <a:t>Stream trip data – no more CSVs/batches</a:t>
            </a:r>
          </a:p>
          <a:p>
            <a:pPr marL="746125" lvl="2" indent="-457200">
              <a:lnSpc>
                <a:spcPct val="100000"/>
              </a:lnSpc>
              <a:buClr>
                <a:schemeClr val="tx1"/>
              </a:buClr>
              <a:buFont typeface="+mj-lt"/>
              <a:buAutoNum type="arabicPeriod"/>
            </a:pPr>
            <a:r>
              <a:rPr lang="en-US" b="0" dirty="0">
                <a:latin typeface="Segoe UI" panose="020B0502040204020203" pitchFamily="34" charset="0"/>
                <a:cs typeface="Segoe UI" panose="020B0502040204020203" pitchFamily="34" charset="0"/>
              </a:rPr>
              <a:t>Get customer feedback with payment</a:t>
            </a:r>
          </a:p>
          <a:p>
            <a:pPr marL="746125" lvl="2" indent="-457200">
              <a:lnSpc>
                <a:spcPct val="100000"/>
              </a:lnSpc>
              <a:buClr>
                <a:schemeClr val="tx1"/>
              </a:buClr>
              <a:buFont typeface="+mj-lt"/>
              <a:buAutoNum type="arabicPeriod"/>
            </a:pPr>
            <a:r>
              <a:rPr lang="en-US" dirty="0">
                <a:latin typeface="Segoe UI" panose="020B0502040204020203" pitchFamily="34" charset="0"/>
                <a:cs typeface="Segoe UI" panose="020B0502040204020203" pitchFamily="34" charset="0"/>
              </a:rPr>
              <a:t>See negative customer experiences right away to enable quick response</a:t>
            </a:r>
            <a:endParaRPr lang="en-US" b="0" dirty="0">
              <a:latin typeface="Segoe UI" panose="020B0502040204020203" pitchFamily="34" charset="0"/>
              <a:cs typeface="Segoe UI" panose="020B0502040204020203" pitchFamily="34" charset="0"/>
            </a:endParaRPr>
          </a:p>
          <a:p>
            <a:pPr marL="746125" lvl="2" indent="-457200">
              <a:lnSpc>
                <a:spcPct val="100000"/>
              </a:lnSpc>
              <a:buClr>
                <a:schemeClr val="tx1"/>
              </a:buClr>
              <a:buFont typeface="+mj-lt"/>
              <a:buAutoNum type="arabicPeriod"/>
            </a:pPr>
            <a:r>
              <a:rPr lang="en-US" dirty="0">
                <a:latin typeface="Segoe UI" panose="020B0502040204020203" pitchFamily="34" charset="0"/>
                <a:cs typeface="Segoe UI" panose="020B0502040204020203" pitchFamily="34" charset="0"/>
              </a:rPr>
              <a:t>Enable unified analytics on historical and new streaming data</a:t>
            </a:r>
            <a:endParaRPr lang="en-US" b="0" dirty="0">
              <a:latin typeface="Segoe UI" panose="020B0502040204020203" pitchFamily="34" charset="0"/>
              <a:cs typeface="Segoe UI" panose="020B0502040204020203" pitchFamily="34" charset="0"/>
            </a:endParaRPr>
          </a:p>
          <a:p>
            <a:pPr marL="746125" lvl="2" indent="-457200">
              <a:lnSpc>
                <a:spcPct val="100000"/>
              </a:lnSpc>
              <a:buClr>
                <a:schemeClr val="tx1"/>
              </a:buClr>
              <a:buFont typeface="+mj-lt"/>
              <a:buAutoNum type="arabicPeriod"/>
            </a:pPr>
            <a:r>
              <a:rPr lang="en-US" b="0" dirty="0">
                <a:latin typeface="Segoe UI" panose="020B0502040204020203" pitchFamily="34" charset="0"/>
                <a:cs typeface="Segoe UI" panose="020B0502040204020203" pitchFamily="34" charset="0"/>
              </a:rPr>
              <a:t>Minimize operational, admin, infrastructure overhead – cloud and PaaS</a:t>
            </a:r>
          </a:p>
          <a:p>
            <a:pPr marL="342900" indent="-342900">
              <a:lnSpc>
                <a:spcPct val="100000"/>
              </a:lnSpc>
              <a:buClr>
                <a:schemeClr val="tx1"/>
              </a:buClr>
              <a:buFont typeface="Arial" panose="020B0604020202020204" pitchFamily="34" charset="0"/>
              <a:buChar char="•"/>
            </a:pPr>
            <a:r>
              <a:rPr lang="en-US" sz="2400" b="0" dirty="0">
                <a:latin typeface="Segoe UI" panose="020B0502040204020203" pitchFamily="34" charset="0"/>
                <a:cs typeface="Segoe UI" panose="020B0502040204020203" pitchFamily="34" charset="0"/>
              </a:rPr>
              <a:t>Your mission: deploy a functional all-PaaS architecture for this scenario</a:t>
            </a:r>
            <a:endParaRPr lang="en-US" sz="2000" b="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7738544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15325C4-1A49-4223-89FF-FC956153BE42}"/>
              </a:ext>
            </a:extLst>
          </p:cNvPr>
          <p:cNvSpPr>
            <a:spLocks noGrp="1"/>
          </p:cNvSpPr>
          <p:nvPr>
            <p:ph type="title"/>
          </p:nvPr>
        </p:nvSpPr>
        <p:spPr>
          <a:xfrm>
            <a:off x="457200" y="179873"/>
            <a:ext cx="11277599" cy="594360"/>
          </a:xfrm>
        </p:spPr>
        <p:txBody>
          <a:bodyPr>
            <a:normAutofit fontScale="90000"/>
          </a:bodyPr>
          <a:lstStyle/>
          <a:p>
            <a:r>
              <a:rPr lang="en-US" dirty="0"/>
              <a:t>Lab Overview</a:t>
            </a:r>
          </a:p>
        </p:txBody>
      </p:sp>
      <p:sp>
        <p:nvSpPr>
          <p:cNvPr id="8" name="Content Placeholder 7">
            <a:extLst>
              <a:ext uri="{FF2B5EF4-FFF2-40B4-BE49-F238E27FC236}">
                <a16:creationId xmlns:a16="http://schemas.microsoft.com/office/drawing/2014/main" id="{65B88B95-65DC-4EC6-B083-151CC3A4A35E}"/>
              </a:ext>
            </a:extLst>
          </p:cNvPr>
          <p:cNvSpPr>
            <a:spLocks noGrp="1"/>
          </p:cNvSpPr>
          <p:nvPr>
            <p:ph idx="1"/>
          </p:nvPr>
        </p:nvSpPr>
        <p:spPr>
          <a:xfrm>
            <a:off x="457200" y="774234"/>
            <a:ext cx="11277599" cy="5606714"/>
          </a:xfrm>
        </p:spPr>
        <p:txBody>
          <a:bodyPr anchor="ctr"/>
          <a:lstStyle/>
          <a:p>
            <a:pPr marL="457200" indent="-457200">
              <a:buClr>
                <a:schemeClr val="tx1"/>
              </a:buClr>
              <a:buFont typeface="Arial" panose="020B0604020202020204" pitchFamily="34" charset="0"/>
              <a:buChar char="•"/>
            </a:pPr>
            <a:r>
              <a:rPr lang="en-US" b="0" dirty="0">
                <a:latin typeface="+mn-lt"/>
              </a:rPr>
              <a:t>You will build a simple, end-to-end lambda architecture</a:t>
            </a:r>
          </a:p>
          <a:p>
            <a:pPr marL="457200" indent="-457200">
              <a:buClr>
                <a:schemeClr val="tx1"/>
              </a:buClr>
              <a:buFont typeface="Arial" panose="020B0604020202020204" pitchFamily="34" charset="0"/>
              <a:buChar char="•"/>
            </a:pPr>
            <a:r>
              <a:rPr lang="en-US" b="0" dirty="0">
                <a:latin typeface="+mn-lt"/>
              </a:rPr>
              <a:t>You will work in Azure and Power BI</a:t>
            </a:r>
          </a:p>
          <a:p>
            <a:pPr marL="457200" indent="-457200">
              <a:buClr>
                <a:schemeClr val="tx1"/>
              </a:buClr>
              <a:buFont typeface="Arial" panose="020B0604020202020204" pitchFamily="34" charset="0"/>
              <a:buChar char="•"/>
            </a:pPr>
            <a:r>
              <a:rPr lang="en-US" b="0" dirty="0">
                <a:latin typeface="+mn-lt"/>
              </a:rPr>
              <a:t>You will gain experience with several Azure technologies</a:t>
            </a:r>
          </a:p>
          <a:p>
            <a:pPr marL="457200" indent="-457200">
              <a:buClr>
                <a:schemeClr val="tx1"/>
              </a:buClr>
              <a:buFont typeface="Arial" panose="020B0604020202020204" pitchFamily="34" charset="0"/>
              <a:buChar char="•"/>
            </a:pPr>
            <a:r>
              <a:rPr lang="en-US" b="0" dirty="0">
                <a:latin typeface="+mn-lt"/>
              </a:rPr>
              <a:t>Our goal: realistic to finish </a:t>
            </a:r>
            <a:r>
              <a:rPr lang="en-US" b="0" u="sng" dirty="0">
                <a:latin typeface="+mn-lt"/>
              </a:rPr>
              <a:t>all</a:t>
            </a:r>
            <a:r>
              <a:rPr lang="en-US" b="0" dirty="0">
                <a:latin typeface="+mn-lt"/>
              </a:rPr>
              <a:t> the labs today</a:t>
            </a:r>
          </a:p>
          <a:p>
            <a:pPr marL="746125" lvl="2" indent="-457200">
              <a:buClr>
                <a:schemeClr val="tx1"/>
              </a:buClr>
              <a:buFont typeface="Arial" panose="020B0604020202020204" pitchFamily="34" charset="0"/>
              <a:buChar char="•"/>
            </a:pPr>
            <a:r>
              <a:rPr lang="en-US" dirty="0">
                <a:latin typeface="+mn-lt"/>
              </a:rPr>
              <a:t>Labs are very detailed and step-by-step</a:t>
            </a:r>
          </a:p>
          <a:p>
            <a:pPr marL="746125" lvl="2" indent="-457200">
              <a:buClr>
                <a:schemeClr val="tx1"/>
              </a:buClr>
              <a:buFont typeface="Arial" panose="020B0604020202020204" pitchFamily="34" charset="0"/>
              <a:buChar char="•"/>
            </a:pPr>
            <a:r>
              <a:rPr lang="en-US" dirty="0">
                <a:latin typeface="+mn-lt"/>
              </a:rPr>
              <a:t>Not open-ended “from scratch, figure it out” hack event (we do those too!)</a:t>
            </a:r>
          </a:p>
          <a:p>
            <a:pPr marL="457200" indent="-457200">
              <a:buClr>
                <a:schemeClr val="tx1"/>
              </a:buClr>
              <a:buFont typeface="Arial" panose="020B0604020202020204" pitchFamily="34" charset="0"/>
              <a:buChar char="•"/>
            </a:pPr>
            <a:r>
              <a:rPr lang="en-US" b="0" dirty="0">
                <a:latin typeface="+mn-lt"/>
              </a:rPr>
              <a:t>After today: build on labs, experiment, try other technologies</a:t>
            </a:r>
          </a:p>
          <a:p>
            <a:pPr marL="457200" indent="-457200">
              <a:buClr>
                <a:schemeClr val="tx1"/>
              </a:buClr>
              <a:buFont typeface="Arial" panose="020B0604020202020204" pitchFamily="34" charset="0"/>
              <a:buChar char="•"/>
            </a:pPr>
            <a:r>
              <a:rPr lang="en-US" b="0" dirty="0">
                <a:latin typeface="+mn-lt"/>
              </a:rPr>
              <a:t>Made a lab better? How about submitting a Pull Request?</a:t>
            </a:r>
          </a:p>
        </p:txBody>
      </p:sp>
    </p:spTree>
    <p:extLst>
      <p:ext uri="{BB962C8B-B14F-4D97-AF65-F5344CB8AC3E}">
        <p14:creationId xmlns:p14="http://schemas.microsoft.com/office/powerpoint/2010/main" val="38341420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A1C95EE-97ED-4CBE-B729-79A14B46DB49}"/>
              </a:ext>
            </a:extLst>
          </p:cNvPr>
          <p:cNvPicPr>
            <a:picLocks noChangeAspect="1"/>
          </p:cNvPicPr>
          <p:nvPr/>
        </p:nvPicPr>
        <p:blipFill>
          <a:blip r:embed="rId3"/>
          <a:stretch>
            <a:fillRect/>
          </a:stretch>
        </p:blipFill>
        <p:spPr>
          <a:xfrm>
            <a:off x="3210678" y="0"/>
            <a:ext cx="8981322" cy="6858000"/>
          </a:xfrm>
          <a:prstGeom prst="rect">
            <a:avLst/>
          </a:prstGeom>
          <a:solidFill>
            <a:schemeClr val="tx1"/>
          </a:solidFill>
        </p:spPr>
      </p:pic>
      <p:sp>
        <p:nvSpPr>
          <p:cNvPr id="11" name="Content Placeholder 9">
            <a:extLst>
              <a:ext uri="{FF2B5EF4-FFF2-40B4-BE49-F238E27FC236}">
                <a16:creationId xmlns:a16="http://schemas.microsoft.com/office/drawing/2014/main" id="{850DFCD0-7BEA-4CD3-9249-6AC42BC5E296}"/>
              </a:ext>
            </a:extLst>
          </p:cNvPr>
          <p:cNvSpPr txBox="1">
            <a:spLocks/>
          </p:cNvSpPr>
          <p:nvPr/>
        </p:nvSpPr>
        <p:spPr>
          <a:xfrm>
            <a:off x="0" y="281354"/>
            <a:ext cx="2907322" cy="6295291"/>
          </a:xfrm>
          <a:prstGeom prst="rect">
            <a:avLst/>
          </a:prstGeom>
        </p:spPr>
        <p:txBody>
          <a:bodyPr anchor="ctr"/>
          <a:lstStyle>
            <a:lvl1pPr marL="0" indent="0" algn="l" defTabSz="914132" rtl="0" eaLnBrk="1" latinLnBrk="0" hangingPunct="1">
              <a:lnSpc>
                <a:spcPct val="110000"/>
              </a:lnSpc>
              <a:spcBef>
                <a:spcPts val="1200"/>
              </a:spcBef>
              <a:spcAft>
                <a:spcPts val="600"/>
              </a:spcAft>
              <a:buClr>
                <a:schemeClr val="bg1"/>
              </a:buClr>
              <a:buSzPct val="120000"/>
              <a:buFontTx/>
              <a:buNone/>
              <a:defRPr lang="en-US" sz="2800" b="1" i="0" kern="1200" dirty="0" smtClean="0">
                <a:solidFill>
                  <a:schemeClr val="tx1"/>
                </a:solidFill>
                <a:effectLst/>
                <a:latin typeface="Segoe UI Semibold" charset="0"/>
                <a:ea typeface="Segoe UI Semibold" charset="0"/>
                <a:cs typeface="Segoe UI Semibold" charset="0"/>
              </a:defRPr>
            </a:lvl1pPr>
            <a:lvl2pPr marL="0" indent="0" algn="l" defTabSz="914132" rtl="0" eaLnBrk="1" latinLnBrk="0" hangingPunct="1">
              <a:lnSpc>
                <a:spcPct val="110000"/>
              </a:lnSpc>
              <a:spcBef>
                <a:spcPts val="0"/>
              </a:spcBef>
              <a:spcAft>
                <a:spcPts val="600"/>
              </a:spcAft>
              <a:buClrTx/>
              <a:buSzPct val="110000"/>
              <a:buFont typeface="Arial" charset="0"/>
              <a:buNone/>
              <a:defRPr lang="en-US" sz="2000" b="0" i="0" kern="1200" dirty="0" smtClean="0">
                <a:solidFill>
                  <a:schemeClr val="tx1"/>
                </a:solidFill>
                <a:effectLst/>
                <a:latin typeface="Segoe UI" charset="0"/>
                <a:ea typeface="Segoe UI" charset="0"/>
                <a:cs typeface="Segoe UI" charset="0"/>
              </a:defRPr>
            </a:lvl2pPr>
            <a:lvl3pPr marL="288925" indent="-222250" algn="l" defTabSz="914132" rtl="0" eaLnBrk="1" latinLnBrk="0" hangingPunct="1">
              <a:lnSpc>
                <a:spcPct val="110000"/>
              </a:lnSpc>
              <a:spcBef>
                <a:spcPts val="0"/>
              </a:spcBef>
              <a:spcAft>
                <a:spcPts val="600"/>
              </a:spcAft>
              <a:buClrTx/>
              <a:buSzPct val="120000"/>
              <a:buFont typeface="Arial" charset="0"/>
              <a:buChar char="•"/>
              <a:defRPr lang="en-US" sz="2000" b="0" i="0" kern="1200" dirty="0" smtClean="0">
                <a:solidFill>
                  <a:schemeClr val="tx1"/>
                </a:solidFill>
                <a:effectLst/>
                <a:latin typeface="Segoe UI" charset="0"/>
                <a:ea typeface="Segoe UI" charset="0"/>
                <a:cs typeface="Segoe UI" charset="0"/>
              </a:defRPr>
            </a:lvl3pPr>
            <a:lvl4pPr marL="631825" indent="-182880" algn="l" defTabSz="914132" rtl="0" eaLnBrk="1" latinLnBrk="0" hangingPunct="1">
              <a:lnSpc>
                <a:spcPct val="110000"/>
              </a:lnSpc>
              <a:spcBef>
                <a:spcPts val="0"/>
              </a:spcBef>
              <a:spcAft>
                <a:spcPts val="600"/>
              </a:spcAft>
              <a:buClrTx/>
              <a:buFont typeface="Arial" charset="0"/>
              <a:buChar char="•"/>
              <a:tabLst/>
              <a:defRPr lang="en-US" sz="1800" b="0" i="0" kern="1200" dirty="0" smtClean="0">
                <a:solidFill>
                  <a:schemeClr val="tx1"/>
                </a:solidFill>
                <a:effectLst/>
                <a:latin typeface="Segoe UI" charset="0"/>
                <a:ea typeface="Segoe UI" charset="0"/>
                <a:cs typeface="Segoe UI" charset="0"/>
              </a:defRPr>
            </a:lvl4pPr>
            <a:lvl5pPr marL="1162685" indent="-194310" algn="l" defTabSz="914132" rtl="0" eaLnBrk="1" latinLnBrk="0" hangingPunct="1">
              <a:lnSpc>
                <a:spcPct val="100000"/>
              </a:lnSpc>
              <a:spcBef>
                <a:spcPts val="500"/>
              </a:spcBef>
              <a:buClr>
                <a:schemeClr val="bg2"/>
              </a:buClr>
              <a:buFont typeface="Arial"/>
              <a:buChar char="•"/>
              <a:defRPr lang="en-US" sz="1600" b="0" i="0" kern="1200" dirty="0">
                <a:solidFill>
                  <a:schemeClr val="tx1"/>
                </a:solidFill>
                <a:effectLst/>
                <a:latin typeface="Segoe UI" charset="0"/>
                <a:ea typeface="Segoe UI" charset="0"/>
                <a:cs typeface="Segoe UI" charset="0"/>
              </a:defRPr>
            </a:lvl5pPr>
            <a:lvl6pPr marL="1965221" indent="-228533" algn="l" defTabSz="914132"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r>
              <a:rPr lang="en-US" dirty="0"/>
              <a:t>Lab Architecture</a:t>
            </a:r>
          </a:p>
        </p:txBody>
      </p:sp>
    </p:spTree>
    <p:extLst>
      <p:ext uri="{BB962C8B-B14F-4D97-AF65-F5344CB8AC3E}">
        <p14:creationId xmlns:p14="http://schemas.microsoft.com/office/powerpoint/2010/main" val="628328276"/>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15325C4-1A49-4223-89FF-FC956153BE42}"/>
              </a:ext>
            </a:extLst>
          </p:cNvPr>
          <p:cNvSpPr>
            <a:spLocks noGrp="1"/>
          </p:cNvSpPr>
          <p:nvPr>
            <p:ph type="title"/>
          </p:nvPr>
        </p:nvSpPr>
        <p:spPr>
          <a:xfrm>
            <a:off x="457200" y="179873"/>
            <a:ext cx="11277599" cy="594360"/>
          </a:xfrm>
        </p:spPr>
        <p:txBody>
          <a:bodyPr>
            <a:normAutofit fontScale="90000"/>
          </a:bodyPr>
          <a:lstStyle/>
          <a:p>
            <a:r>
              <a:rPr lang="en-US" dirty="0"/>
              <a:t>Lab Environment</a:t>
            </a:r>
          </a:p>
        </p:txBody>
      </p:sp>
      <p:sp>
        <p:nvSpPr>
          <p:cNvPr id="8" name="Content Placeholder 7">
            <a:extLst>
              <a:ext uri="{FF2B5EF4-FFF2-40B4-BE49-F238E27FC236}">
                <a16:creationId xmlns:a16="http://schemas.microsoft.com/office/drawing/2014/main" id="{65B88B95-65DC-4EC6-B083-151CC3A4A35E}"/>
              </a:ext>
            </a:extLst>
          </p:cNvPr>
          <p:cNvSpPr>
            <a:spLocks noGrp="1"/>
          </p:cNvSpPr>
          <p:nvPr>
            <p:ph idx="1"/>
          </p:nvPr>
        </p:nvSpPr>
        <p:spPr>
          <a:xfrm>
            <a:off x="457200" y="774234"/>
            <a:ext cx="11277599" cy="5606714"/>
          </a:xfrm>
        </p:spPr>
        <p:txBody>
          <a:bodyPr anchor="ctr"/>
          <a:lstStyle/>
          <a:p>
            <a:pPr marL="457200" indent="-457200">
              <a:buClr>
                <a:schemeClr val="tx1"/>
              </a:buClr>
              <a:buFont typeface="Arial" panose="020B0604020202020204" pitchFamily="34" charset="0"/>
              <a:buChar char="•"/>
            </a:pPr>
            <a:r>
              <a:rPr lang="en-US" b="0" dirty="0">
                <a:latin typeface="+mn-lt"/>
              </a:rPr>
              <a:t>If you use the Azure environment provided for today:</a:t>
            </a:r>
          </a:p>
          <a:p>
            <a:pPr marL="457200" indent="-457200">
              <a:buClr>
                <a:schemeClr val="tx1"/>
              </a:buClr>
              <a:buFont typeface="Arial" panose="020B0604020202020204" pitchFamily="34" charset="0"/>
              <a:buChar char="•"/>
            </a:pPr>
            <a:r>
              <a:rPr lang="en-US" b="0" dirty="0">
                <a:latin typeface="+mn-lt"/>
              </a:rPr>
              <a:t>A Windows VM is provided – access via RDP</a:t>
            </a:r>
          </a:p>
          <a:p>
            <a:pPr marL="457200" indent="-457200">
              <a:buClr>
                <a:schemeClr val="tx1"/>
              </a:buClr>
              <a:buFont typeface="Arial" panose="020B0604020202020204" pitchFamily="34" charset="0"/>
              <a:buChar char="•"/>
            </a:pPr>
            <a:r>
              <a:rPr lang="en-US" b="0" dirty="0">
                <a:latin typeface="+mn-lt"/>
              </a:rPr>
              <a:t>You do not HAVE to use the VM but it can be useful for:</a:t>
            </a:r>
          </a:p>
          <a:p>
            <a:pPr marL="457200" lvl="1" indent="-457200">
              <a:buClr>
                <a:schemeClr val="tx1"/>
              </a:buClr>
              <a:buFont typeface="Arial" panose="020B0604020202020204" pitchFamily="34" charset="0"/>
              <a:buChar char="•"/>
            </a:pPr>
            <a:r>
              <a:rPr lang="en-US" dirty="0">
                <a:latin typeface="+mn-lt"/>
              </a:rPr>
              <a:t>Lab 2: if you decide to use SQL Server Management Studio instead of the Azure portal SQL query explorer, it is pre-installed on the Lab VM</a:t>
            </a:r>
          </a:p>
          <a:p>
            <a:pPr marL="457200" lvl="1" indent="-457200">
              <a:buClr>
                <a:schemeClr val="tx1"/>
              </a:buClr>
              <a:buFont typeface="Arial" panose="020B0604020202020204" pitchFamily="34" charset="0"/>
              <a:buChar char="•"/>
            </a:pPr>
            <a:r>
              <a:rPr lang="en-US" dirty="0">
                <a:latin typeface="+mn-lt"/>
              </a:rPr>
              <a:t>Lab 2: Power BI Desktop is pre-installed on the Lab VM</a:t>
            </a:r>
          </a:p>
          <a:p>
            <a:pPr marL="457200" lvl="1" indent="-457200">
              <a:buClr>
                <a:schemeClr val="tx1"/>
              </a:buClr>
              <a:buFont typeface="Arial" panose="020B0604020202020204" pitchFamily="34" charset="0"/>
              <a:buChar char="•"/>
            </a:pPr>
            <a:r>
              <a:rPr lang="en-US" dirty="0">
                <a:latin typeface="+mn-lt"/>
              </a:rPr>
              <a:t>Lab 3: deploy the device simulator to the Lab VM, not your laptop</a:t>
            </a:r>
          </a:p>
          <a:p>
            <a:pPr marL="457200" indent="-457200">
              <a:buClr>
                <a:schemeClr val="tx1"/>
              </a:buClr>
              <a:buFont typeface="Arial" panose="020B0604020202020204" pitchFamily="34" charset="0"/>
              <a:buChar char="•"/>
            </a:pPr>
            <a:r>
              <a:rPr lang="en-US" b="0" dirty="0">
                <a:latin typeface="+mn-lt"/>
              </a:rPr>
              <a:t>Remember: Azure lab environments will be </a:t>
            </a:r>
            <a:r>
              <a:rPr lang="en-US" b="0" dirty="0">
                <a:solidFill>
                  <a:srgbClr val="FF0000"/>
                </a:solidFill>
                <a:latin typeface="+mn-lt"/>
              </a:rPr>
              <a:t>deleted</a:t>
            </a:r>
            <a:r>
              <a:rPr lang="en-US" b="0" dirty="0">
                <a:latin typeface="+mn-lt"/>
              </a:rPr>
              <a:t> after 10 hours</a:t>
            </a:r>
          </a:p>
        </p:txBody>
      </p:sp>
    </p:spTree>
    <p:extLst>
      <p:ext uri="{BB962C8B-B14F-4D97-AF65-F5344CB8AC3E}">
        <p14:creationId xmlns:p14="http://schemas.microsoft.com/office/powerpoint/2010/main" val="8153164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1" name="Rectangle 10"/>
          <p:cNvSpPr/>
          <p:nvPr/>
        </p:nvSpPr>
        <p:spPr bwMode="auto">
          <a:xfrm flipH="1">
            <a:off x="-1" y="-1"/>
            <a:ext cx="12213772" cy="6865884"/>
          </a:xfrm>
          <a:prstGeom prst="rect">
            <a:avLst/>
          </a:prstGeom>
          <a:gradFill flip="none" rotWithShape="1">
            <a:gsLst>
              <a:gs pos="0">
                <a:srgbClr val="271D1F">
                  <a:alpha val="0"/>
                </a:srgbClr>
              </a:gs>
              <a:gs pos="99000">
                <a:srgbClr val="271D1F"/>
              </a:gs>
            </a:gsLst>
            <a:lin ang="60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solidFill>
                  <a:sysClr val="windowText" lastClr="000000"/>
                </a:solid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1"/>
          <p:cNvSpPr txBox="1">
            <a:spLocks/>
          </p:cNvSpPr>
          <p:nvPr/>
        </p:nvSpPr>
        <p:spPr bwMode="ltGray">
          <a:xfrm>
            <a:off x="6040582" y="2600694"/>
            <a:ext cx="5001492" cy="1298212"/>
          </a:xfrm>
          <a:prstGeom prst="rect">
            <a:avLst/>
          </a:prstGeom>
          <a:noFill/>
        </p:spPr>
        <p:txBody>
          <a:bodyPr lIns="146304" tIns="91440" rIns="146304" bIns="91440" anchor="t" anchorCtr="0"/>
          <a:lstStyle>
            <a:lvl1pPr algn="l" defTabSz="914367" rtl="0" eaLnBrk="1" latinLnBrk="0" hangingPunct="1">
              <a:lnSpc>
                <a:spcPct val="90000"/>
              </a:lnSpc>
              <a:spcBef>
                <a:spcPct val="0"/>
              </a:spcBef>
              <a:buNone/>
              <a:defRPr lang="en-US" sz="6000" b="0" kern="1200" cap="none" spc="-100" baseline="0">
                <a:ln w="3175">
                  <a:noFill/>
                </a:ln>
                <a:gradFill>
                  <a:gsLst>
                    <a:gs pos="0">
                      <a:srgbClr val="FFFFFF"/>
                    </a:gs>
                    <a:gs pos="100000">
                      <a:srgbClr val="FFFFFF"/>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ts val="8440"/>
              </a:lnSpc>
              <a:spcBef>
                <a:spcPct val="0"/>
              </a:spcBef>
              <a:spcAft>
                <a:spcPts val="0"/>
              </a:spcAft>
              <a:buClrTx/>
              <a:buSzTx/>
              <a:buFontTx/>
              <a:buNone/>
              <a:tabLst/>
              <a:defRPr/>
            </a:pPr>
            <a:r>
              <a:rPr kumimoji="0" lang="en-US" sz="3400" b="1" i="0" u="none" strike="noStrike" kern="1200" cap="none" spc="-100" normalizeH="0" baseline="0" noProof="0" dirty="0">
                <a:ln w="3175">
                  <a:noFill/>
                </a:ln>
                <a:solidFill>
                  <a:srgbClr val="FFFFFF"/>
                </a:solidFill>
                <a:effectLst/>
                <a:uLnTx/>
                <a:uFillTx/>
                <a:latin typeface="Segoe UI"/>
                <a:ea typeface="+mn-ea"/>
                <a:cs typeface="Segoe UI" pitchFamily="34" charset="0"/>
              </a:rPr>
              <a:t>Your vision. Your cloud.</a:t>
            </a:r>
          </a:p>
        </p:txBody>
      </p:sp>
      <p:pic>
        <p:nvPicPr>
          <p:cNvPr id="8" name="Picture 7">
            <a:extLst>
              <a:ext uri="{FF2B5EF4-FFF2-40B4-BE49-F238E27FC236}">
                <a16:creationId xmlns:a16="http://schemas.microsoft.com/office/drawing/2014/main" id="{70A795D3-2BC5-4531-BF6F-26CCCE9C2A71}"/>
              </a:ext>
            </a:extLst>
          </p:cNvPr>
          <p:cNvPicPr>
            <a:picLocks noChangeAspect="1"/>
          </p:cNvPicPr>
          <p:nvPr/>
        </p:nvPicPr>
        <p:blipFill>
          <a:blip r:embed="rId4"/>
          <a:stretch>
            <a:fillRect/>
          </a:stretch>
        </p:blipFill>
        <p:spPr>
          <a:xfrm>
            <a:off x="430467" y="2865652"/>
            <a:ext cx="2715346" cy="955974"/>
          </a:xfrm>
          <a:prstGeom prst="rect">
            <a:avLst/>
          </a:prstGeom>
        </p:spPr>
      </p:pic>
      <p:pic>
        <p:nvPicPr>
          <p:cNvPr id="9" name="Picture 8">
            <a:extLst>
              <a:ext uri="{FF2B5EF4-FFF2-40B4-BE49-F238E27FC236}">
                <a16:creationId xmlns:a16="http://schemas.microsoft.com/office/drawing/2014/main" id="{7AC2E7C8-9FF5-4FF8-A89D-68D8EF5F00B0}"/>
              </a:ext>
            </a:extLst>
          </p:cNvPr>
          <p:cNvPicPr>
            <a:picLocks noChangeAspect="1"/>
          </p:cNvPicPr>
          <p:nvPr/>
        </p:nvPicPr>
        <p:blipFill>
          <a:blip r:embed="rId5"/>
          <a:stretch>
            <a:fillRect/>
          </a:stretch>
        </p:blipFill>
        <p:spPr>
          <a:xfrm>
            <a:off x="10499090" y="6013341"/>
            <a:ext cx="1328146" cy="488549"/>
          </a:xfrm>
          <a:prstGeom prst="rect">
            <a:avLst/>
          </a:prstGeom>
        </p:spPr>
      </p:pic>
    </p:spTree>
    <p:extLst>
      <p:ext uri="{BB962C8B-B14F-4D97-AF65-F5344CB8AC3E}">
        <p14:creationId xmlns:p14="http://schemas.microsoft.com/office/powerpoint/2010/main" val="3093308614"/>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MT_TILE" val="YES"/>
</p:tagLst>
</file>

<file path=ppt/tags/tag2.xml><?xml version="1.0" encoding="utf-8"?>
<p:tagLst xmlns:a="http://schemas.openxmlformats.org/drawingml/2006/main" xmlns:r="http://schemas.openxmlformats.org/officeDocument/2006/relationships" xmlns:p="http://schemas.openxmlformats.org/presentationml/2006/main">
  <p:tag name="MT_TILE" val="YES"/>
</p:tagLst>
</file>

<file path=ppt/tags/tag3.xml><?xml version="1.0" encoding="utf-8"?>
<p:tagLst xmlns:a="http://schemas.openxmlformats.org/drawingml/2006/main" xmlns:r="http://schemas.openxmlformats.org/officeDocument/2006/relationships" xmlns:p="http://schemas.openxmlformats.org/presentationml/2006/main">
  <p:tag name="MT_TILE" val="YES"/>
</p:tagLst>
</file>

<file path=ppt/tags/tag4.xml><?xml version="1.0" encoding="utf-8"?>
<p:tagLst xmlns:a="http://schemas.openxmlformats.org/drawingml/2006/main" xmlns:r="http://schemas.openxmlformats.org/officeDocument/2006/relationships" xmlns:p="http://schemas.openxmlformats.org/presentationml/2006/main">
  <p:tag name="MT_TILE" val="YES"/>
</p:tagLst>
</file>

<file path=ppt/tags/tag5.xml><?xml version="1.0" encoding="utf-8"?>
<p:tagLst xmlns:a="http://schemas.openxmlformats.org/drawingml/2006/main" xmlns:r="http://schemas.openxmlformats.org/officeDocument/2006/relationships" xmlns:p="http://schemas.openxmlformats.org/presentationml/2006/main">
  <p:tag name="MT_TILE" val="YES"/>
</p:tagLst>
</file>

<file path=ppt/tags/tag6.xml><?xml version="1.0" encoding="utf-8"?>
<p:tagLst xmlns:a="http://schemas.openxmlformats.org/drawingml/2006/main" xmlns:r="http://schemas.openxmlformats.org/officeDocument/2006/relationships" xmlns:p="http://schemas.openxmlformats.org/presentationml/2006/main">
  <p:tag name="MT_TILE" val="YES"/>
</p:tagLst>
</file>

<file path=ppt/tags/tag7.xml><?xml version="1.0" encoding="utf-8"?>
<p:tagLst xmlns:a="http://schemas.openxmlformats.org/drawingml/2006/main" xmlns:r="http://schemas.openxmlformats.org/officeDocument/2006/relationships" xmlns:p="http://schemas.openxmlformats.org/presentationml/2006/main">
  <p:tag name="MT_TILE" val="YES"/>
</p:tagLst>
</file>

<file path=ppt/tags/tag8.xml><?xml version="1.0" encoding="utf-8"?>
<p:tagLst xmlns:a="http://schemas.openxmlformats.org/drawingml/2006/main" xmlns:r="http://schemas.openxmlformats.org/officeDocument/2006/relationships" xmlns:p="http://schemas.openxmlformats.org/presentationml/2006/main">
  <p:tag name="MT_TILE" val="YES"/>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Azure Dev Dark - 2018H2">
  <a:themeElements>
    <a:clrScheme name="Azure 2018 Q1">
      <a:dk1>
        <a:srgbClr val="FFFFFF"/>
      </a:dk1>
      <a:lt1>
        <a:srgbClr val="414241"/>
      </a:lt1>
      <a:dk2>
        <a:srgbClr val="000000"/>
      </a:dk2>
      <a:lt2>
        <a:srgbClr val="E9E9E9"/>
      </a:lt2>
      <a:accent1>
        <a:srgbClr val="0078D7"/>
      </a:accent1>
      <a:accent2>
        <a:srgbClr val="4DB0FF"/>
      </a:accent2>
      <a:accent3>
        <a:srgbClr val="B1D6F2"/>
      </a:accent3>
      <a:accent4>
        <a:srgbClr val="0359A0"/>
      </a:accent4>
      <a:accent5>
        <a:srgbClr val="8CCAFD"/>
      </a:accent5>
      <a:accent6>
        <a:srgbClr val="797979"/>
      </a:accent6>
      <a:hlink>
        <a:srgbClr val="4CAFFF"/>
      </a:hlink>
      <a:folHlink>
        <a:srgbClr val="0478D6"/>
      </a:folHlink>
    </a:clrScheme>
    <a:fontScheme name="Windows Fonts">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txDef>
      <a:spPr/>
      <a:bodyPr lIns="0" tIns="0" rIns="0" bIns="0" anchor="t" anchorCtr="0"/>
      <a:lstStyle>
        <a:defPPr>
          <a:defRPr smtClean="0"/>
        </a:defPPr>
      </a:lstStyle>
    </a:txDef>
  </a:objectDefaults>
  <a:extraClrSchemeLst/>
  <a:extLst>
    <a:ext uri="{05A4C25C-085E-4340-85A3-A5531E510DB2}">
      <thm15:themeFamily xmlns:thm15="http://schemas.microsoft.com/office/thememl/2012/main" name="Azure18_AzureDevPowerPoint_16x9.potx" id="{C0620CD2-E38F-4DEB-AE88-F41338761AAF}" vid="{C4259148-82E2-436D-A6F8-92D9483AB291}"/>
    </a:ext>
  </a:extLst>
</a:theme>
</file>

<file path=ppt/theme/theme2.xml><?xml version="1.0" encoding="utf-8"?>
<a:theme xmlns:a="http://schemas.openxmlformats.org/drawingml/2006/main" name="Azure Dev Titles and Headers - 2018H2">
  <a:themeElements>
    <a:clrScheme name="Azure 2018 Q1">
      <a:dk1>
        <a:srgbClr val="FFFFFF"/>
      </a:dk1>
      <a:lt1>
        <a:srgbClr val="414241"/>
      </a:lt1>
      <a:dk2>
        <a:srgbClr val="000000"/>
      </a:dk2>
      <a:lt2>
        <a:srgbClr val="E9E9E9"/>
      </a:lt2>
      <a:accent1>
        <a:srgbClr val="0078D7"/>
      </a:accent1>
      <a:accent2>
        <a:srgbClr val="4DB0FF"/>
      </a:accent2>
      <a:accent3>
        <a:srgbClr val="B1D6F2"/>
      </a:accent3>
      <a:accent4>
        <a:srgbClr val="0359A0"/>
      </a:accent4>
      <a:accent5>
        <a:srgbClr val="8CCAFD"/>
      </a:accent5>
      <a:accent6>
        <a:srgbClr val="797979"/>
      </a:accent6>
      <a:hlink>
        <a:srgbClr val="4CAFFF"/>
      </a:hlink>
      <a:folHlink>
        <a:srgbClr val="0478D6"/>
      </a:folHlink>
    </a:clrScheme>
    <a:fontScheme name="Windows Fonts">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txDef>
      <a:spPr/>
      <a:bodyPr lIns="0" tIns="0" rIns="0" bIns="0" anchor="t" anchorCtr="0"/>
      <a:lstStyle>
        <a:defPPr>
          <a:defRPr smtClean="0"/>
        </a:defPPr>
      </a:lstStyle>
    </a:txDef>
  </a:objectDefaults>
  <a:extraClrSchemeLst/>
  <a:extLst>
    <a:ext uri="{05A4C25C-085E-4340-85A3-A5531E510DB2}">
      <thm15:themeFamily xmlns:thm15="http://schemas.microsoft.com/office/thememl/2012/main" name="Azure18_AzureDevPowerPoint_16x9.potx" id="{C0620CD2-E38F-4DEB-AE88-F41338761AAF}" vid="{CA091631-B8AB-4E7E-A47B-F9865E4771C5}"/>
    </a:ext>
  </a:extLst>
</a:theme>
</file>

<file path=ppt/theme/theme3.xml><?xml version="1.0" encoding="utf-8"?>
<a:theme xmlns:a="http://schemas.openxmlformats.org/drawingml/2006/main" name="Azure Oct 2018">
  <a:themeElements>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570D7CADCFE5E348ACFAE3832C303840" ma:contentTypeVersion="2" ma:contentTypeDescription="Create a new document." ma:contentTypeScope="" ma:versionID="633b0979296f1ed1c69f243239c6b35f">
  <xsd:schema xmlns:xsd="http://www.w3.org/2001/XMLSchema" xmlns:xs="http://www.w3.org/2001/XMLSchema" xmlns:p="http://schemas.microsoft.com/office/2006/metadata/properties" xmlns:ns2="00e0c6ab-2e1e-446e-8cd4-dc4d1cc239d2" targetNamespace="http://schemas.microsoft.com/office/2006/metadata/properties" ma:root="true" ma:fieldsID="2fb82ef2dbc616c6e96786f58783f5ba" ns2:_="">
    <xsd:import namespace="00e0c6ab-2e1e-446e-8cd4-dc4d1cc239d2"/>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0e0c6ab-2e1e-446e-8cd4-dc4d1cc239d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B70D356-E601-4D10-90F6-536FDCA3FCED}">
  <ds:schemaRefs>
    <ds:schemaRef ds:uri="http://schemas.microsoft.com/office/2006/documentManagement/types"/>
    <ds:schemaRef ds:uri="http://schemas.microsoft.com/office/infopath/2007/PartnerControls"/>
    <ds:schemaRef ds:uri="http://purl.org/dc/elements/1.1/"/>
    <ds:schemaRef ds:uri="http://schemas.microsoft.com/office/2006/metadata/properties"/>
    <ds:schemaRef ds:uri="00e0c6ab-2e1e-446e-8cd4-dc4d1cc239d2"/>
    <ds:schemaRef ds:uri="http://purl.org/dc/terms/"/>
    <ds:schemaRef ds:uri="http://schemas.openxmlformats.org/package/2006/metadata/core-properties"/>
    <ds:schemaRef ds:uri="http://www.w3.org/XML/1998/namespace"/>
    <ds:schemaRef ds:uri="http://purl.org/dc/dcmitype/"/>
  </ds:schemaRefs>
</ds:datastoreItem>
</file>

<file path=customXml/itemProps2.xml><?xml version="1.0" encoding="utf-8"?>
<ds:datastoreItem xmlns:ds="http://schemas.openxmlformats.org/officeDocument/2006/customXml" ds:itemID="{7217DFBD-4751-428F-B38C-3EB5F02CAA3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0e0c6ab-2e1e-446e-8cd4-dc4d1cc239d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285C8949-12A8-4D3A-8B80-D82110DA804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Azure18_AzureDevPowerPoint_16x9</Template>
  <TotalTime>0</TotalTime>
  <Words>4787</Words>
  <Application>Microsoft Office PowerPoint</Application>
  <PresentationFormat>Widescreen</PresentationFormat>
  <Paragraphs>558</Paragraphs>
  <Slides>26</Slides>
  <Notes>22</Notes>
  <HiddenSlides>0</HiddenSlides>
  <MMClips>0</MMClips>
  <ScaleCrop>false</ScaleCrop>
  <HeadingPairs>
    <vt:vector size="6" baseType="variant">
      <vt:variant>
        <vt:lpstr>Fonts Used</vt:lpstr>
      </vt:variant>
      <vt:variant>
        <vt:i4>12</vt:i4>
      </vt:variant>
      <vt:variant>
        <vt:lpstr>Theme</vt:lpstr>
      </vt:variant>
      <vt:variant>
        <vt:i4>3</vt:i4>
      </vt:variant>
      <vt:variant>
        <vt:lpstr>Slide Titles</vt:lpstr>
      </vt:variant>
      <vt:variant>
        <vt:i4>26</vt:i4>
      </vt:variant>
    </vt:vector>
  </HeadingPairs>
  <TitlesOfParts>
    <vt:vector size="41" baseType="lpstr">
      <vt:lpstr>Arial</vt:lpstr>
      <vt:lpstr>Calibri</vt:lpstr>
      <vt:lpstr>Consolas</vt:lpstr>
      <vt:lpstr>Segoe Pro</vt:lpstr>
      <vt:lpstr>Segoe Pro Semibold</vt:lpstr>
      <vt:lpstr>Segoe Semibold</vt:lpstr>
      <vt:lpstr>Segoe UI</vt:lpstr>
      <vt:lpstr>Segoe UI Black</vt:lpstr>
      <vt:lpstr>Segoe UI Light</vt:lpstr>
      <vt:lpstr>Segoe UI Semibold</vt:lpstr>
      <vt:lpstr>Segoe UI Semilight</vt:lpstr>
      <vt:lpstr>Wingdings</vt:lpstr>
      <vt:lpstr>Azure Dev Dark - 2018H2</vt:lpstr>
      <vt:lpstr>Azure Dev Titles and Headers - 2018H2</vt:lpstr>
      <vt:lpstr>Azure Oct 2018</vt:lpstr>
      <vt:lpstr>Analytics with NRT Intelligence on Azure</vt:lpstr>
      <vt:lpstr>PowerPoint Presentation</vt:lpstr>
      <vt:lpstr>PowerPoint Presentation</vt:lpstr>
      <vt:lpstr>PowerPoint Presentation</vt:lpstr>
      <vt:lpstr>Lab Scenario (fictional!)</vt:lpstr>
      <vt:lpstr>Lab Overview</vt:lpstr>
      <vt:lpstr>PowerPoint Presentation</vt:lpstr>
      <vt:lpstr>Lab Environment</vt:lpstr>
      <vt:lpstr>PowerPoint Presentation</vt:lpstr>
      <vt:lpstr>PowerPoint Presentation</vt:lpstr>
      <vt:lpstr>PowerPoint Presentation</vt:lpstr>
      <vt:lpstr>PowerPoint Presentation</vt:lpstr>
      <vt:lpstr>PowerPoint Presentation</vt:lpstr>
      <vt:lpstr>PowerPoint Presentation</vt:lpstr>
      <vt:lpstr>Azure: Hybrid</vt:lpstr>
      <vt:lpstr>PowerPoint Presentation</vt:lpstr>
      <vt:lpstr>PowerPoint Presentation</vt:lpstr>
      <vt:lpstr>PowerPoint Presentation</vt:lpstr>
      <vt:lpstr>PowerPoint Presentation</vt:lpstr>
      <vt:lpstr>PowerPoint Presentation</vt:lpstr>
      <vt:lpstr>The Modern Data Estate</vt:lpstr>
      <vt:lpstr>Stream Analytics Scenarios</vt:lpstr>
      <vt:lpstr>Cloud Scale Analytics</vt:lpstr>
      <vt:lpstr>The Azure data landscape</vt:lpstr>
      <vt:lpstr>Additional Resources – Blogs, Whitepapers, Cloud Workshops</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dc:description>Version 1.0a</dc:description>
  <cp:lastModifiedBy/>
  <cp:revision>1</cp:revision>
  <dcterms:created xsi:type="dcterms:W3CDTF">2019-01-25T19:16:31Z</dcterms:created>
  <dcterms:modified xsi:type="dcterms:W3CDTF">2019-01-26T19:58:18Z</dcterms:modified>
  <cp:category>Azure Developer</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0x010100570D7CADCFE5E348ACFAE3832C303840</vt:lpwstr>
  </property>
  <property fmtid="{D5CDD505-2E9C-101B-9397-08002B2CF9AE}" pid="3" name="_dlc_DocIdItemGuid">
    <vt:lpwstr>5c666594-0833-4b9d-a1f0-8c3737583105</vt:lpwstr>
  </property>
  <property fmtid="{D5CDD505-2E9C-101B-9397-08002B2CF9AE}" pid="4" name="MSIP_Label_87867195-f2b8-4ac2-b0b6-6bb73cb33afc_Enabled">
    <vt:lpwstr>True</vt:lpwstr>
  </property>
  <property fmtid="{D5CDD505-2E9C-101B-9397-08002B2CF9AE}" pid="5" name="MSIP_Label_87867195-f2b8-4ac2-b0b6-6bb73cb33afc_SiteId">
    <vt:lpwstr>72f988bf-86f1-41af-91ab-2d7cd011db47</vt:lpwstr>
  </property>
  <property fmtid="{D5CDD505-2E9C-101B-9397-08002B2CF9AE}" pid="6" name="MSIP_Label_87867195-f2b8-4ac2-b0b6-6bb73cb33afc_Owner">
    <vt:lpwstr>cliffsim@microsoft.com</vt:lpwstr>
  </property>
  <property fmtid="{D5CDD505-2E9C-101B-9397-08002B2CF9AE}" pid="7" name="MSIP_Label_87867195-f2b8-4ac2-b0b6-6bb73cb33afc_SetDate">
    <vt:lpwstr>2018-03-09T21:22:51.4106408Z</vt:lpwstr>
  </property>
  <property fmtid="{D5CDD505-2E9C-101B-9397-08002B2CF9AE}" pid="8" name="MSIP_Label_87867195-f2b8-4ac2-b0b6-6bb73cb33afc_Name">
    <vt:lpwstr>Public</vt:lpwstr>
  </property>
  <property fmtid="{D5CDD505-2E9C-101B-9397-08002B2CF9AE}" pid="9" name="MSIP_Label_87867195-f2b8-4ac2-b0b6-6bb73cb33afc_Application">
    <vt:lpwstr>Microsoft Azure Information Protection</vt:lpwstr>
  </property>
  <property fmtid="{D5CDD505-2E9C-101B-9397-08002B2CF9AE}" pid="10" name="MSIP_Label_87867195-f2b8-4ac2-b0b6-6bb73cb33afc_Extended_MSFT_Method">
    <vt:lpwstr>Manual</vt:lpwstr>
  </property>
  <property fmtid="{D5CDD505-2E9C-101B-9397-08002B2CF9AE}" pid="11" name="Sensitivity">
    <vt:lpwstr>Public</vt:lpwstr>
  </property>
</Properties>
</file>